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4" r:id="rId6"/>
    <p:sldMasterId id="2147483735" r:id="rId7"/>
    <p:sldMasterId id="2147483754" r:id="rId8"/>
    <p:sldMasterId id="2147483977" r:id="rId9"/>
  </p:sldMasterIdLst>
  <p:notesMasterIdLst>
    <p:notesMasterId r:id="rId97"/>
  </p:notesMasterIdLst>
  <p:handoutMasterIdLst>
    <p:handoutMasterId r:id="rId98"/>
  </p:handoutMasterIdLst>
  <p:sldIdLst>
    <p:sldId id="326" r:id="rId10"/>
    <p:sldId id="264" r:id="rId11"/>
    <p:sldId id="345" r:id="rId12"/>
    <p:sldId id="261" r:id="rId13"/>
    <p:sldId id="263" r:id="rId14"/>
    <p:sldId id="365" r:id="rId15"/>
    <p:sldId id="364" r:id="rId16"/>
    <p:sldId id="366" r:id="rId17"/>
    <p:sldId id="267" r:id="rId18"/>
    <p:sldId id="274" r:id="rId19"/>
    <p:sldId id="354" r:id="rId20"/>
    <p:sldId id="355" r:id="rId21"/>
    <p:sldId id="357" r:id="rId22"/>
    <p:sldId id="358" r:id="rId23"/>
    <p:sldId id="359" r:id="rId24"/>
    <p:sldId id="282" r:id="rId25"/>
    <p:sldId id="277" r:id="rId26"/>
    <p:sldId id="367" r:id="rId27"/>
    <p:sldId id="278" r:id="rId28"/>
    <p:sldId id="279" r:id="rId29"/>
    <p:sldId id="406" r:id="rId30"/>
    <p:sldId id="381" r:id="rId31"/>
    <p:sldId id="311" r:id="rId32"/>
    <p:sldId id="373" r:id="rId33"/>
    <p:sldId id="375" r:id="rId34"/>
    <p:sldId id="377" r:id="rId35"/>
    <p:sldId id="378" r:id="rId36"/>
    <p:sldId id="379" r:id="rId37"/>
    <p:sldId id="376" r:id="rId38"/>
    <p:sldId id="380" r:id="rId39"/>
    <p:sldId id="382" r:id="rId40"/>
    <p:sldId id="384" r:id="rId41"/>
    <p:sldId id="385" r:id="rId42"/>
    <p:sldId id="386" r:id="rId43"/>
    <p:sldId id="387" r:id="rId44"/>
    <p:sldId id="388" r:id="rId45"/>
    <p:sldId id="389" r:id="rId46"/>
    <p:sldId id="390" r:id="rId47"/>
    <p:sldId id="391" r:id="rId48"/>
    <p:sldId id="392" r:id="rId49"/>
    <p:sldId id="393" r:id="rId50"/>
    <p:sldId id="394" r:id="rId51"/>
    <p:sldId id="397" r:id="rId52"/>
    <p:sldId id="396" r:id="rId53"/>
    <p:sldId id="318" r:id="rId54"/>
    <p:sldId id="398" r:id="rId55"/>
    <p:sldId id="320" r:id="rId56"/>
    <p:sldId id="293" r:id="rId57"/>
    <p:sldId id="323" r:id="rId58"/>
    <p:sldId id="400" r:id="rId59"/>
    <p:sldId id="319" r:id="rId60"/>
    <p:sldId id="321" r:id="rId61"/>
    <p:sldId id="344" r:id="rId62"/>
    <p:sldId id="401" r:id="rId63"/>
    <p:sldId id="402" r:id="rId64"/>
    <p:sldId id="403" r:id="rId65"/>
    <p:sldId id="404" r:id="rId66"/>
    <p:sldId id="337" r:id="rId67"/>
    <p:sldId id="338" r:id="rId68"/>
    <p:sldId id="339" r:id="rId69"/>
    <p:sldId id="340" r:id="rId70"/>
    <p:sldId id="341" r:id="rId71"/>
    <p:sldId id="342" r:id="rId72"/>
    <p:sldId id="405" r:id="rId73"/>
    <p:sldId id="343" r:id="rId74"/>
    <p:sldId id="327" r:id="rId75"/>
    <p:sldId id="330" r:id="rId76"/>
    <p:sldId id="331" r:id="rId77"/>
    <p:sldId id="332" r:id="rId78"/>
    <p:sldId id="317" r:id="rId79"/>
    <p:sldId id="295" r:id="rId80"/>
    <p:sldId id="324" r:id="rId81"/>
    <p:sldId id="347" r:id="rId82"/>
    <p:sldId id="351" r:id="rId83"/>
    <p:sldId id="353" r:id="rId84"/>
    <p:sldId id="352" r:id="rId85"/>
    <p:sldId id="348" r:id="rId86"/>
    <p:sldId id="361" r:id="rId87"/>
    <p:sldId id="333" r:id="rId88"/>
    <p:sldId id="334" r:id="rId89"/>
    <p:sldId id="335" r:id="rId90"/>
    <p:sldId id="300" r:id="rId91"/>
    <p:sldId id="407" r:id="rId92"/>
    <p:sldId id="314" r:id="rId93"/>
    <p:sldId id="325" r:id="rId94"/>
    <p:sldId id="303" r:id="rId95"/>
    <p:sldId id="304"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51CFCE1-2090-42A3-87FA-CF96A95EA812}">
          <p14:sldIdLst>
            <p14:sldId id="326"/>
            <p14:sldId id="264"/>
            <p14:sldId id="345"/>
            <p14:sldId id="261"/>
          </p14:sldIdLst>
        </p14:section>
        <p14:section name="Controller Fundamentals" id="{0D57CA6A-1BCD-40E3-AA14-6B9BF94153C6}">
          <p14:sldIdLst>
            <p14:sldId id="263"/>
            <p14:sldId id="365"/>
            <p14:sldId id="364"/>
            <p14:sldId id="366"/>
            <p14:sldId id="267"/>
          </p14:sldIdLst>
        </p14:section>
        <p14:section name="Controller Dev - Basics" id="{8228AE56-15F6-4068-8FE1-BAD45A777E30}">
          <p14:sldIdLst>
            <p14:sldId id="274"/>
            <p14:sldId id="354"/>
            <p14:sldId id="355"/>
            <p14:sldId id="357"/>
            <p14:sldId id="358"/>
            <p14:sldId id="359"/>
            <p14:sldId id="282"/>
            <p14:sldId id="277"/>
            <p14:sldId id="367"/>
            <p14:sldId id="278"/>
            <p14:sldId id="279"/>
            <p14:sldId id="406"/>
            <p14:sldId id="381"/>
          </p14:sldIdLst>
        </p14:section>
        <p14:section name="Controller Dev - Return Types" id="{A74C9325-7083-4B9E-8A7D-F7C3B7ED3B96}">
          <p14:sldIdLst>
            <p14:sldId id="311"/>
            <p14:sldId id="373"/>
            <p14:sldId id="375"/>
            <p14:sldId id="377"/>
            <p14:sldId id="378"/>
            <p14:sldId id="379"/>
            <p14:sldId id="376"/>
            <p14:sldId id="380"/>
            <p14:sldId id="382"/>
          </p14:sldIdLst>
        </p14:section>
        <p14:section name="Controller Dev - Model Binding" id="{085CFF71-6537-46CF-8B09-BDFA0F6FAA9C}">
          <p14:sldIdLst>
            <p14:sldId id="384"/>
            <p14:sldId id="385"/>
            <p14:sldId id="386"/>
            <p14:sldId id="387"/>
            <p14:sldId id="388"/>
            <p14:sldId id="389"/>
            <p14:sldId id="390"/>
            <p14:sldId id="391"/>
            <p14:sldId id="392"/>
            <p14:sldId id="393"/>
            <p14:sldId id="394"/>
            <p14:sldId id="397"/>
            <p14:sldId id="396"/>
          </p14:sldIdLst>
        </p14:section>
        <p14:section name="Controller Dev - Action Filters" id="{7FC5B2A2-779C-4A50-A24E-B041D6E74C06}">
          <p14:sldIdLst>
            <p14:sldId id="318"/>
            <p14:sldId id="398"/>
            <p14:sldId id="320"/>
            <p14:sldId id="293"/>
            <p14:sldId id="323"/>
            <p14:sldId id="400"/>
            <p14:sldId id="319"/>
            <p14:sldId id="321"/>
          </p14:sldIdLst>
        </p14:section>
        <p14:section name="Dependency Injection" id="{51FF7443-6780-4B49-8085-735B81272919}">
          <p14:sldIdLst>
            <p14:sldId id="344"/>
            <p14:sldId id="401"/>
            <p14:sldId id="402"/>
            <p14:sldId id="403"/>
            <p14:sldId id="404"/>
            <p14:sldId id="337"/>
            <p14:sldId id="338"/>
            <p14:sldId id="339"/>
            <p14:sldId id="340"/>
            <p14:sldId id="341"/>
            <p14:sldId id="342"/>
            <p14:sldId id="405"/>
            <p14:sldId id="343"/>
          </p14:sldIdLst>
        </p14:section>
        <p14:section name="Areas - Optional" id="{904D1772-904C-4F28-B78B-BCE9A40C44E1}">
          <p14:sldIdLst>
            <p14:sldId id="327"/>
            <p14:sldId id="330"/>
            <p14:sldId id="331"/>
            <p14:sldId id="332"/>
          </p14:sldIdLst>
        </p14:section>
        <p14:section name="Async Controller Actions - Optional" id="{6CB93281-97A1-4C91-9195-4F32535EEEC7}">
          <p14:sldIdLst>
            <p14:sldId id="317"/>
            <p14:sldId id="295"/>
            <p14:sldId id="324"/>
          </p14:sldIdLst>
        </p14:section>
        <p14:section name="Caching - Optional" id="{39AA9048-B91A-44B6-ADF1-39420412215A}">
          <p14:sldIdLst>
            <p14:sldId id="347"/>
            <p14:sldId id="351"/>
            <p14:sldId id="353"/>
            <p14:sldId id="352"/>
            <p14:sldId id="348"/>
          </p14:sldIdLst>
        </p14:section>
        <p14:section name="Error Logging Module - Optional" id="{54D9E046-76C3-4863-9E1E-3E18DEFD0348}">
          <p14:sldIdLst>
            <p14:sldId id="361"/>
            <p14:sldId id="333"/>
            <p14:sldId id="334"/>
            <p14:sldId id="335"/>
            <p14:sldId id="300"/>
          </p14:sldIdLst>
        </p14:section>
        <p14:section name="Module Summary" id="{7956E8BD-086E-46E8-A761-E12AC7A6E019}">
          <p14:sldIdLst>
            <p14:sldId id="407"/>
            <p14:sldId id="314"/>
            <p14:sldId id="325"/>
            <p14:sldId id="303"/>
            <p14:sldId id="30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ron Antony (Spectrum Placements)" initials="SA(P" lastIdx="3" clrIdx="0">
    <p:extLst>
      <p:ext uri="{19B8F6BF-5375-455C-9EA6-DF929625EA0E}">
        <p15:presenceInfo xmlns:p15="http://schemas.microsoft.com/office/powerpoint/2012/main" userId="S-1-5-21-2146773085-903363285-719344707-1341920" providerId="AD"/>
      </p:ext>
    </p:extLst>
  </p:cmAuthor>
  <p:cmAuthor id="2" name="Shiron" initials="Antony" lastIdx="1" clrIdx="1"/>
  <p:cmAuthor id="3" name="Waqar Aziz" initials="" lastIdx="0" clrIdx="2"/>
  <p:cmAuthor id="4" name="Damiano Curia" initials=""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C2A"/>
    <a:srgbClr val="D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E6CEDF-D1A8-4E27-88FF-7A0ED11346A6}" v="113" dt="2020-03-16T22:53:14.142"/>
  </p1510:revLst>
</p1510:revInfo>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46" autoAdjust="0"/>
    <p:restoredTop sz="58049" autoAdjust="0"/>
  </p:normalViewPr>
  <p:slideViewPr>
    <p:cSldViewPr snapToGrid="0">
      <p:cViewPr varScale="1">
        <p:scale>
          <a:sx n="66" d="100"/>
          <a:sy n="66" d="100"/>
        </p:scale>
        <p:origin x="2112" y="6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2778"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theme" Target="theme/theme1.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notesMaster" Target="notesMasters/notesMaster1.xml"/><Relationship Id="rId104" Type="http://schemas.microsoft.com/office/2016/11/relationships/changesInfo" Target="changesInfos/changesInfo1.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Lang" userId="d5461db3-7e86-45b0-8a69-bd17d7b50e57" providerId="ADAL" clId="{A9E6CEDF-D1A8-4E27-88FF-7A0ED11346A6}"/>
    <pc:docChg chg="undo redo custSel addSld delSld modSld sldOrd modMainMaster modSection">
      <pc:chgData name="Richard Lang" userId="d5461db3-7e86-45b0-8a69-bd17d7b50e57" providerId="ADAL" clId="{A9E6CEDF-D1A8-4E27-88FF-7A0ED11346A6}" dt="2020-03-16T22:19:18.849" v="22389" actId="20577"/>
      <pc:docMkLst>
        <pc:docMk/>
      </pc:docMkLst>
      <pc:sldChg chg="modNotesTx">
        <pc:chgData name="Richard Lang" userId="d5461db3-7e86-45b0-8a69-bd17d7b50e57" providerId="ADAL" clId="{A9E6CEDF-D1A8-4E27-88FF-7A0ED11346A6}" dt="2020-02-29T16:55:03.253" v="573" actId="20577"/>
        <pc:sldMkLst>
          <pc:docMk/>
          <pc:sldMk cId="2305708220" sldId="266"/>
        </pc:sldMkLst>
      </pc:sldChg>
      <pc:sldChg chg="modSp mod modNotesTx">
        <pc:chgData name="Richard Lang" userId="d5461db3-7e86-45b0-8a69-bd17d7b50e57" providerId="ADAL" clId="{A9E6CEDF-D1A8-4E27-88FF-7A0ED11346A6}" dt="2020-03-16T17:02:56.026" v="12470" actId="20577"/>
        <pc:sldMkLst>
          <pc:docMk/>
          <pc:sldMk cId="554300792" sldId="277"/>
        </pc:sldMkLst>
        <pc:spChg chg="mod">
          <ac:chgData name="Richard Lang" userId="d5461db3-7e86-45b0-8a69-bd17d7b50e57" providerId="ADAL" clId="{A9E6CEDF-D1A8-4E27-88FF-7A0ED11346A6}" dt="2020-03-16T16:57:38.845" v="11993" actId="6549"/>
          <ac:spMkLst>
            <pc:docMk/>
            <pc:sldMk cId="554300792" sldId="277"/>
            <ac:spMk id="7" creationId="{00000000-0000-0000-0000-000000000000}"/>
          </ac:spMkLst>
        </pc:spChg>
        <pc:picChg chg="mod">
          <ac:chgData name="Richard Lang" userId="d5461db3-7e86-45b0-8a69-bd17d7b50e57" providerId="ADAL" clId="{A9E6CEDF-D1A8-4E27-88FF-7A0ED11346A6}" dt="2020-03-16T16:57:45.940" v="11995" actId="14100"/>
          <ac:picMkLst>
            <pc:docMk/>
            <pc:sldMk cId="554300792" sldId="277"/>
            <ac:picMk id="2" creationId="{00000000-0000-0000-0000-000000000000}"/>
          </ac:picMkLst>
        </pc:picChg>
      </pc:sldChg>
      <pc:sldChg chg="modSp mod ord modNotesTx">
        <pc:chgData name="Richard Lang" userId="d5461db3-7e86-45b0-8a69-bd17d7b50e57" providerId="ADAL" clId="{A9E6CEDF-D1A8-4E27-88FF-7A0ED11346A6}" dt="2020-03-16T18:02:39.492" v="16575" actId="20577"/>
        <pc:sldMkLst>
          <pc:docMk/>
          <pc:sldMk cId="2511061626" sldId="278"/>
        </pc:sldMkLst>
        <pc:spChg chg="mod">
          <ac:chgData name="Richard Lang" userId="d5461db3-7e86-45b0-8a69-bd17d7b50e57" providerId="ADAL" clId="{A9E6CEDF-D1A8-4E27-88FF-7A0ED11346A6}" dt="2020-03-16T18:02:39.492" v="16575" actId="20577"/>
          <ac:spMkLst>
            <pc:docMk/>
            <pc:sldMk cId="2511061626" sldId="278"/>
            <ac:spMk id="7" creationId="{00000000-0000-0000-0000-000000000000}"/>
          </ac:spMkLst>
        </pc:spChg>
        <pc:spChg chg="mod">
          <ac:chgData name="Richard Lang" userId="d5461db3-7e86-45b0-8a69-bd17d7b50e57" providerId="ADAL" clId="{A9E6CEDF-D1A8-4E27-88FF-7A0ED11346A6}" dt="2020-03-16T18:01:54.268" v="16554" actId="20577"/>
          <ac:spMkLst>
            <pc:docMk/>
            <pc:sldMk cId="2511061626" sldId="278"/>
            <ac:spMk id="16" creationId="{00000000-0000-0000-0000-000000000000}"/>
          </ac:spMkLst>
        </pc:spChg>
        <pc:spChg chg="mod">
          <ac:chgData name="Richard Lang" userId="d5461db3-7e86-45b0-8a69-bd17d7b50e57" providerId="ADAL" clId="{A9E6CEDF-D1A8-4E27-88FF-7A0ED11346A6}" dt="2020-03-16T18:02:22.645" v="16569" actId="20577"/>
          <ac:spMkLst>
            <pc:docMk/>
            <pc:sldMk cId="2511061626" sldId="278"/>
            <ac:spMk id="17" creationId="{00000000-0000-0000-0000-000000000000}"/>
          </ac:spMkLst>
        </pc:spChg>
        <pc:spChg chg="mod">
          <ac:chgData name="Richard Lang" userId="d5461db3-7e86-45b0-8a69-bd17d7b50e57" providerId="ADAL" clId="{A9E6CEDF-D1A8-4E27-88FF-7A0ED11346A6}" dt="2020-03-16T18:02:19.086" v="16563" actId="14100"/>
          <ac:spMkLst>
            <pc:docMk/>
            <pc:sldMk cId="2511061626" sldId="278"/>
            <ac:spMk id="20" creationId="{00000000-0000-0000-0000-000000000000}"/>
          </ac:spMkLst>
        </pc:spChg>
        <pc:cxnChg chg="mod">
          <ac:chgData name="Richard Lang" userId="d5461db3-7e86-45b0-8a69-bd17d7b50e57" providerId="ADAL" clId="{A9E6CEDF-D1A8-4E27-88FF-7A0ED11346A6}" dt="2020-03-16T18:02:19.086" v="16563" actId="14100"/>
          <ac:cxnSpMkLst>
            <pc:docMk/>
            <pc:sldMk cId="2511061626" sldId="278"/>
            <ac:cxnSpMk id="21" creationId="{00000000-0000-0000-0000-000000000000}"/>
          </ac:cxnSpMkLst>
        </pc:cxnChg>
      </pc:sldChg>
      <pc:sldChg chg="modSp mod ord modNotesTx">
        <pc:chgData name="Richard Lang" userId="d5461db3-7e86-45b0-8a69-bd17d7b50e57" providerId="ADAL" clId="{A9E6CEDF-D1A8-4E27-88FF-7A0ED11346A6}" dt="2020-03-16T18:44:24.865" v="16807" actId="6549"/>
        <pc:sldMkLst>
          <pc:docMk/>
          <pc:sldMk cId="2256902253" sldId="279"/>
        </pc:sldMkLst>
        <pc:spChg chg="mod">
          <ac:chgData name="Richard Lang" userId="d5461db3-7e86-45b0-8a69-bd17d7b50e57" providerId="ADAL" clId="{A9E6CEDF-D1A8-4E27-88FF-7A0ED11346A6}" dt="2020-03-16T18:42:40.085" v="16794" actId="6549"/>
          <ac:spMkLst>
            <pc:docMk/>
            <pc:sldMk cId="2256902253" sldId="279"/>
            <ac:spMk id="7" creationId="{00000000-0000-0000-0000-000000000000}"/>
          </ac:spMkLst>
        </pc:spChg>
        <pc:spChg chg="mod">
          <ac:chgData name="Richard Lang" userId="d5461db3-7e86-45b0-8a69-bd17d7b50e57" providerId="ADAL" clId="{A9E6CEDF-D1A8-4E27-88FF-7A0ED11346A6}" dt="2020-03-16T18:42:48.769" v="16804" actId="1036"/>
          <ac:spMkLst>
            <pc:docMk/>
            <pc:sldMk cId="2256902253" sldId="279"/>
            <ac:spMk id="11" creationId="{00000000-0000-0000-0000-000000000000}"/>
          </ac:spMkLst>
        </pc:spChg>
        <pc:spChg chg="mod">
          <ac:chgData name="Richard Lang" userId="d5461db3-7e86-45b0-8a69-bd17d7b50e57" providerId="ADAL" clId="{A9E6CEDF-D1A8-4E27-88FF-7A0ED11346A6}" dt="2020-03-16T18:42:48.769" v="16804" actId="1036"/>
          <ac:spMkLst>
            <pc:docMk/>
            <pc:sldMk cId="2256902253" sldId="279"/>
            <ac:spMk id="12" creationId="{00000000-0000-0000-0000-000000000000}"/>
          </ac:spMkLst>
        </pc:spChg>
        <pc:spChg chg="mod">
          <ac:chgData name="Richard Lang" userId="d5461db3-7e86-45b0-8a69-bd17d7b50e57" providerId="ADAL" clId="{A9E6CEDF-D1A8-4E27-88FF-7A0ED11346A6}" dt="2020-03-16T18:42:48.769" v="16804" actId="1036"/>
          <ac:spMkLst>
            <pc:docMk/>
            <pc:sldMk cId="2256902253" sldId="279"/>
            <ac:spMk id="13" creationId="{00000000-0000-0000-0000-000000000000}"/>
          </ac:spMkLst>
        </pc:spChg>
        <pc:picChg chg="mod">
          <ac:chgData name="Richard Lang" userId="d5461db3-7e86-45b0-8a69-bd17d7b50e57" providerId="ADAL" clId="{A9E6CEDF-D1A8-4E27-88FF-7A0ED11346A6}" dt="2020-03-16T18:42:48.769" v="16804" actId="1036"/>
          <ac:picMkLst>
            <pc:docMk/>
            <pc:sldMk cId="2256902253" sldId="279"/>
            <ac:picMk id="3" creationId="{00000000-0000-0000-0000-000000000000}"/>
          </ac:picMkLst>
        </pc:picChg>
      </pc:sldChg>
      <pc:sldChg chg="modTransition modNotesTx">
        <pc:chgData name="Richard Lang" userId="d5461db3-7e86-45b0-8a69-bd17d7b50e57" providerId="ADAL" clId="{A9E6CEDF-D1A8-4E27-88FF-7A0ED11346A6}" dt="2020-02-29T16:15:55.493" v="106" actId="20577"/>
        <pc:sldMkLst>
          <pc:docMk/>
          <pc:sldMk cId="931938304" sldId="280"/>
        </pc:sldMkLst>
      </pc:sldChg>
      <pc:sldChg chg="addSp delSp modSp mod ord modNotesTx">
        <pc:chgData name="Richard Lang" userId="d5461db3-7e86-45b0-8a69-bd17d7b50e57" providerId="ADAL" clId="{A9E6CEDF-D1A8-4E27-88FF-7A0ED11346A6}" dt="2020-03-16T16:50:24.715" v="11600" actId="20577"/>
        <pc:sldMkLst>
          <pc:docMk/>
          <pc:sldMk cId="501832919" sldId="282"/>
        </pc:sldMkLst>
        <pc:spChg chg="mod">
          <ac:chgData name="Richard Lang" userId="d5461db3-7e86-45b0-8a69-bd17d7b50e57" providerId="ADAL" clId="{A9E6CEDF-D1A8-4E27-88FF-7A0ED11346A6}" dt="2020-02-29T18:33:03.085" v="1141" actId="20577"/>
          <ac:spMkLst>
            <pc:docMk/>
            <pc:sldMk cId="501832919" sldId="282"/>
            <ac:spMk id="2" creationId="{00000000-0000-0000-0000-000000000000}"/>
          </ac:spMkLst>
        </pc:spChg>
        <pc:spChg chg="mod">
          <ac:chgData name="Richard Lang" userId="d5461db3-7e86-45b0-8a69-bd17d7b50e57" providerId="ADAL" clId="{A9E6CEDF-D1A8-4E27-88FF-7A0ED11346A6}" dt="2020-02-29T18:51:18.842" v="3316" actId="20577"/>
          <ac:spMkLst>
            <pc:docMk/>
            <pc:sldMk cId="501832919" sldId="282"/>
            <ac:spMk id="3" creationId="{00000000-0000-0000-0000-000000000000}"/>
          </ac:spMkLst>
        </pc:spChg>
        <pc:picChg chg="add mod">
          <ac:chgData name="Richard Lang" userId="d5461db3-7e86-45b0-8a69-bd17d7b50e57" providerId="ADAL" clId="{A9E6CEDF-D1A8-4E27-88FF-7A0ED11346A6}" dt="2020-02-29T18:32:47.933" v="1135" actId="1076"/>
          <ac:picMkLst>
            <pc:docMk/>
            <pc:sldMk cId="501832919" sldId="282"/>
            <ac:picMk id="6" creationId="{24C2C00E-1219-4388-B79A-3C2DC92CB8B1}"/>
          </ac:picMkLst>
        </pc:picChg>
        <pc:picChg chg="del">
          <ac:chgData name="Richard Lang" userId="d5461db3-7e86-45b0-8a69-bd17d7b50e57" providerId="ADAL" clId="{A9E6CEDF-D1A8-4E27-88FF-7A0ED11346A6}" dt="2020-02-29T18:32:51.607" v="1136" actId="478"/>
          <ac:picMkLst>
            <pc:docMk/>
            <pc:sldMk cId="501832919" sldId="282"/>
            <ac:picMk id="8" creationId="{00000000-0000-0000-0000-000000000000}"/>
          </ac:picMkLst>
        </pc:picChg>
      </pc:sldChg>
      <pc:sldChg chg="modSp mod modNotesTx">
        <pc:chgData name="Richard Lang" userId="d5461db3-7e86-45b0-8a69-bd17d7b50e57" providerId="ADAL" clId="{A9E6CEDF-D1A8-4E27-88FF-7A0ED11346A6}" dt="2020-02-29T23:06:05.840" v="11121" actId="20577"/>
        <pc:sldMkLst>
          <pc:docMk/>
          <pc:sldMk cId="161884801" sldId="285"/>
        </pc:sldMkLst>
        <pc:spChg chg="mod">
          <ac:chgData name="Richard Lang" userId="d5461db3-7e86-45b0-8a69-bd17d7b50e57" providerId="ADAL" clId="{A9E6CEDF-D1A8-4E27-88FF-7A0ED11346A6}" dt="2020-02-29T23:04:38.120" v="10922" actId="20577"/>
          <ac:spMkLst>
            <pc:docMk/>
            <pc:sldMk cId="161884801" sldId="285"/>
            <ac:spMk id="3" creationId="{00000000-0000-0000-0000-000000000000}"/>
          </ac:spMkLst>
        </pc:spChg>
      </pc:sldChg>
      <pc:sldChg chg="modNotesTx">
        <pc:chgData name="Richard Lang" userId="d5461db3-7e86-45b0-8a69-bd17d7b50e57" providerId="ADAL" clId="{A9E6CEDF-D1A8-4E27-88FF-7A0ED11346A6}" dt="2020-02-29T18:57:57.045" v="3456" actId="20577"/>
        <pc:sldMkLst>
          <pc:docMk/>
          <pc:sldMk cId="2272112665" sldId="291"/>
        </pc:sldMkLst>
      </pc:sldChg>
      <pc:sldChg chg="modNotesTx">
        <pc:chgData name="Richard Lang" userId="d5461db3-7e86-45b0-8a69-bd17d7b50e57" providerId="ADAL" clId="{A9E6CEDF-D1A8-4E27-88FF-7A0ED11346A6}" dt="2020-02-29T23:07:02.183" v="11166" actId="20577"/>
        <pc:sldMkLst>
          <pc:docMk/>
          <pc:sldMk cId="3025361800" sldId="293"/>
        </pc:sldMkLst>
      </pc:sldChg>
      <pc:sldChg chg="modNotesTx">
        <pc:chgData name="Richard Lang" userId="d5461db3-7e86-45b0-8a69-bd17d7b50e57" providerId="ADAL" clId="{A9E6CEDF-D1A8-4E27-88FF-7A0ED11346A6}" dt="2020-02-29T23:37:51.740" v="11423" actId="20577"/>
        <pc:sldMkLst>
          <pc:docMk/>
          <pc:sldMk cId="842556542" sldId="295"/>
        </pc:sldMkLst>
      </pc:sldChg>
      <pc:sldChg chg="modNotes modNotesTx">
        <pc:chgData name="Richard Lang" userId="d5461db3-7e86-45b0-8a69-bd17d7b50e57" providerId="ADAL" clId="{A9E6CEDF-D1A8-4E27-88FF-7A0ED11346A6}" dt="2020-03-16T16:52:36.198" v="11604" actId="27636"/>
        <pc:sldMkLst>
          <pc:docMk/>
          <pc:sldMk cId="1791863145" sldId="300"/>
        </pc:sldMkLst>
      </pc:sldChg>
      <pc:sldChg chg="modNotesTx">
        <pc:chgData name="Richard Lang" userId="d5461db3-7e86-45b0-8a69-bd17d7b50e57" providerId="ADAL" clId="{A9E6CEDF-D1A8-4E27-88FF-7A0ED11346A6}" dt="2020-02-29T18:52:19.177" v="3395" actId="20577"/>
        <pc:sldMkLst>
          <pc:docMk/>
          <pc:sldMk cId="1269328730" sldId="313"/>
        </pc:sldMkLst>
      </pc:sldChg>
      <pc:sldChg chg="modNotesTx">
        <pc:chgData name="Richard Lang" userId="d5461db3-7e86-45b0-8a69-bd17d7b50e57" providerId="ADAL" clId="{A9E6CEDF-D1A8-4E27-88FF-7A0ED11346A6}" dt="2020-02-29T16:56:24.972" v="649" actId="113"/>
        <pc:sldMkLst>
          <pc:docMk/>
          <pc:sldMk cId="618254566" sldId="319"/>
        </pc:sldMkLst>
      </pc:sldChg>
      <pc:sldChg chg="modSp mod modNotesTx">
        <pc:chgData name="Richard Lang" userId="d5461db3-7e86-45b0-8a69-bd17d7b50e57" providerId="ADAL" clId="{A9E6CEDF-D1A8-4E27-88FF-7A0ED11346A6}" dt="2020-02-29T23:13:41.238" v="11277"/>
        <pc:sldMkLst>
          <pc:docMk/>
          <pc:sldMk cId="1415924159" sldId="320"/>
        </pc:sldMkLst>
        <pc:graphicFrameChg chg="mod modGraphic">
          <ac:chgData name="Richard Lang" userId="d5461db3-7e86-45b0-8a69-bd17d7b50e57" providerId="ADAL" clId="{A9E6CEDF-D1A8-4E27-88FF-7A0ED11346A6}" dt="2020-02-29T23:13:41.238" v="11277"/>
          <ac:graphicFrameMkLst>
            <pc:docMk/>
            <pc:sldMk cId="1415924159" sldId="320"/>
            <ac:graphicFrameMk id="8" creationId="{00000000-0000-0000-0000-000000000000}"/>
          </ac:graphicFrameMkLst>
        </pc:graphicFrameChg>
      </pc:sldChg>
      <pc:sldChg chg="modNotes modNotesTx">
        <pc:chgData name="Richard Lang" userId="d5461db3-7e86-45b0-8a69-bd17d7b50e57" providerId="ADAL" clId="{A9E6CEDF-D1A8-4E27-88FF-7A0ED11346A6}" dt="2020-03-16T16:52:36.099" v="11602" actId="27636"/>
        <pc:sldMkLst>
          <pc:docMk/>
          <pc:sldMk cId="2987063684" sldId="321"/>
        </pc:sldMkLst>
      </pc:sldChg>
      <pc:sldChg chg="modNotesTx">
        <pc:chgData name="Richard Lang" userId="d5461db3-7e86-45b0-8a69-bd17d7b50e57" providerId="ADAL" clId="{A9E6CEDF-D1A8-4E27-88FF-7A0ED11346A6}" dt="2020-02-29T16:58:44.017" v="698" actId="20577"/>
        <pc:sldMkLst>
          <pc:docMk/>
          <pc:sldMk cId="34783672" sldId="324"/>
        </pc:sldMkLst>
      </pc:sldChg>
      <pc:sldChg chg="addSp delSp modSp mod">
        <pc:chgData name="Richard Lang" userId="d5461db3-7e86-45b0-8a69-bd17d7b50e57" providerId="ADAL" clId="{A9E6CEDF-D1A8-4E27-88FF-7A0ED11346A6}" dt="2020-02-29T23:22:03.890" v="11297" actId="14100"/>
        <pc:sldMkLst>
          <pc:docMk/>
          <pc:sldMk cId="788035286" sldId="331"/>
        </pc:sldMkLst>
        <pc:picChg chg="add del mod">
          <ac:chgData name="Richard Lang" userId="d5461db3-7e86-45b0-8a69-bd17d7b50e57" providerId="ADAL" clId="{A9E6CEDF-D1A8-4E27-88FF-7A0ED11346A6}" dt="2020-02-29T23:21:48.333" v="11294" actId="478"/>
          <ac:picMkLst>
            <pc:docMk/>
            <pc:sldMk cId="788035286" sldId="331"/>
            <ac:picMk id="5" creationId="{0DE35F20-CF14-48B0-A9AA-689F4E50AC2B}"/>
          </ac:picMkLst>
        </pc:picChg>
        <pc:picChg chg="mod">
          <ac:chgData name="Richard Lang" userId="d5461db3-7e86-45b0-8a69-bd17d7b50e57" providerId="ADAL" clId="{A9E6CEDF-D1A8-4E27-88FF-7A0ED11346A6}" dt="2020-02-29T23:22:03.890" v="11297" actId="14100"/>
          <ac:picMkLst>
            <pc:docMk/>
            <pc:sldMk cId="788035286" sldId="331"/>
            <ac:picMk id="8" creationId="{00000000-0000-0000-0000-000000000000}"/>
          </ac:picMkLst>
        </pc:picChg>
      </pc:sldChg>
      <pc:sldChg chg="modNotesTx">
        <pc:chgData name="Richard Lang" userId="d5461db3-7e86-45b0-8a69-bd17d7b50e57" providerId="ADAL" clId="{A9E6CEDF-D1A8-4E27-88FF-7A0ED11346A6}" dt="2020-02-29T16:59:16.543" v="749" actId="6549"/>
        <pc:sldMkLst>
          <pc:docMk/>
          <pc:sldMk cId="1894135036" sldId="341"/>
        </pc:sldMkLst>
      </pc:sldChg>
      <pc:sldChg chg="modNotes modNotesTx">
        <pc:chgData name="Richard Lang" userId="d5461db3-7e86-45b0-8a69-bd17d7b50e57" providerId="ADAL" clId="{A9E6CEDF-D1A8-4E27-88FF-7A0ED11346A6}" dt="2020-02-29T22:51:51.744" v="10660" actId="27636"/>
        <pc:sldMkLst>
          <pc:docMk/>
          <pc:sldMk cId="2889548257" sldId="343"/>
        </pc:sldMkLst>
      </pc:sldChg>
      <pc:sldChg chg="modNotesTx">
        <pc:chgData name="Richard Lang" userId="d5461db3-7e86-45b0-8a69-bd17d7b50e57" providerId="ADAL" clId="{A9E6CEDF-D1A8-4E27-88FF-7A0ED11346A6}" dt="2020-02-29T23:42:10.847" v="11440" actId="20577"/>
        <pc:sldMkLst>
          <pc:docMk/>
          <pc:sldMk cId="2630545335" sldId="346"/>
        </pc:sldMkLst>
      </pc:sldChg>
      <pc:sldChg chg="ord">
        <pc:chgData name="Richard Lang" userId="d5461db3-7e86-45b0-8a69-bd17d7b50e57" providerId="ADAL" clId="{A9E6CEDF-D1A8-4E27-88FF-7A0ED11346A6}" dt="2020-02-29T23:42:19.371" v="11442"/>
        <pc:sldMkLst>
          <pc:docMk/>
          <pc:sldMk cId="4085642225" sldId="347"/>
        </pc:sldMkLst>
      </pc:sldChg>
      <pc:sldChg chg="ord modNotes modNotesTx">
        <pc:chgData name="Richard Lang" userId="d5461db3-7e86-45b0-8a69-bd17d7b50e57" providerId="ADAL" clId="{A9E6CEDF-D1A8-4E27-88FF-7A0ED11346A6}" dt="2020-03-16T16:52:36.157" v="11603" actId="27636"/>
        <pc:sldMkLst>
          <pc:docMk/>
          <pc:sldMk cId="394278011" sldId="348"/>
        </pc:sldMkLst>
      </pc:sldChg>
      <pc:sldChg chg="modTransition modNotesTx">
        <pc:chgData name="Richard Lang" userId="d5461db3-7e86-45b0-8a69-bd17d7b50e57" providerId="ADAL" clId="{A9E6CEDF-D1A8-4E27-88FF-7A0ED11346A6}" dt="2020-02-29T22:52:27.707" v="10798" actId="20577"/>
        <pc:sldMkLst>
          <pc:docMk/>
          <pc:sldMk cId="976330463" sldId="350"/>
        </pc:sldMkLst>
      </pc:sldChg>
      <pc:sldChg chg="ord modNotesTx">
        <pc:chgData name="Richard Lang" userId="d5461db3-7e86-45b0-8a69-bd17d7b50e57" providerId="ADAL" clId="{A9E6CEDF-D1A8-4E27-88FF-7A0ED11346A6}" dt="2020-02-29T23:42:19.371" v="11442"/>
        <pc:sldMkLst>
          <pc:docMk/>
          <pc:sldMk cId="1526290568" sldId="351"/>
        </pc:sldMkLst>
      </pc:sldChg>
      <pc:sldChg chg="ord modNotesTx">
        <pc:chgData name="Richard Lang" userId="d5461db3-7e86-45b0-8a69-bd17d7b50e57" providerId="ADAL" clId="{A9E6CEDF-D1A8-4E27-88FF-7A0ED11346A6}" dt="2020-02-29T23:42:19.371" v="11442"/>
        <pc:sldMkLst>
          <pc:docMk/>
          <pc:sldMk cId="1011379088" sldId="352"/>
        </pc:sldMkLst>
      </pc:sldChg>
      <pc:sldChg chg="ord">
        <pc:chgData name="Richard Lang" userId="d5461db3-7e86-45b0-8a69-bd17d7b50e57" providerId="ADAL" clId="{A9E6CEDF-D1A8-4E27-88FF-7A0ED11346A6}" dt="2020-02-29T23:42:19.371" v="11442"/>
        <pc:sldMkLst>
          <pc:docMk/>
          <pc:sldMk cId="1600778709" sldId="353"/>
        </pc:sldMkLst>
      </pc:sldChg>
      <pc:sldChg chg="modSp mod">
        <pc:chgData name="Richard Lang" userId="d5461db3-7e86-45b0-8a69-bd17d7b50e57" providerId="ADAL" clId="{A9E6CEDF-D1A8-4E27-88FF-7A0ED11346A6}" dt="2020-02-29T22:58:22.921" v="10900" actId="1076"/>
        <pc:sldMkLst>
          <pc:docMk/>
          <pc:sldMk cId="3020215403" sldId="354"/>
        </pc:sldMkLst>
        <pc:spChg chg="mod">
          <ac:chgData name="Richard Lang" userId="d5461db3-7e86-45b0-8a69-bd17d7b50e57" providerId="ADAL" clId="{A9E6CEDF-D1A8-4E27-88FF-7A0ED11346A6}" dt="2020-02-29T22:58:22.921" v="10900" actId="1076"/>
          <ac:spMkLst>
            <pc:docMk/>
            <pc:sldMk cId="3020215403" sldId="354"/>
            <ac:spMk id="21" creationId="{B5129079-F586-4CC4-AFCB-00D020AC7C92}"/>
          </ac:spMkLst>
        </pc:spChg>
      </pc:sldChg>
      <pc:sldChg chg="modNotesTx">
        <pc:chgData name="Richard Lang" userId="d5461db3-7e86-45b0-8a69-bd17d7b50e57" providerId="ADAL" clId="{A9E6CEDF-D1A8-4E27-88FF-7A0ED11346A6}" dt="2020-02-29T22:53:31.632" v="10893" actId="20577"/>
        <pc:sldMkLst>
          <pc:docMk/>
          <pc:sldMk cId="2689597274" sldId="357"/>
        </pc:sldMkLst>
      </pc:sldChg>
      <pc:sldChg chg="add del">
        <pc:chgData name="Richard Lang" userId="d5461db3-7e86-45b0-8a69-bd17d7b50e57" providerId="ADAL" clId="{A9E6CEDF-D1A8-4E27-88FF-7A0ED11346A6}" dt="2020-02-29T22:28:32.978" v="8560" actId="2696"/>
        <pc:sldMkLst>
          <pc:docMk/>
          <pc:sldMk cId="604944656" sldId="362"/>
        </pc:sldMkLst>
      </pc:sldChg>
      <pc:sldChg chg="del">
        <pc:chgData name="Richard Lang" userId="d5461db3-7e86-45b0-8a69-bd17d7b50e57" providerId="ADAL" clId="{A9E6CEDF-D1A8-4E27-88FF-7A0ED11346A6}" dt="2020-02-29T21:47:34.098" v="8554" actId="2696"/>
        <pc:sldMkLst>
          <pc:docMk/>
          <pc:sldMk cId="140799612" sldId="363"/>
        </pc:sldMkLst>
      </pc:sldChg>
      <pc:sldChg chg="addSp modNotesTx">
        <pc:chgData name="Richard Lang" userId="d5461db3-7e86-45b0-8a69-bd17d7b50e57" providerId="ADAL" clId="{A9E6CEDF-D1A8-4E27-88FF-7A0ED11346A6}" dt="2020-03-16T16:46:01.117" v="11550" actId="113"/>
        <pc:sldMkLst>
          <pc:docMk/>
          <pc:sldMk cId="3157892619" sldId="364"/>
        </pc:sldMkLst>
        <pc:grpChg chg="add">
          <ac:chgData name="Richard Lang" userId="d5461db3-7e86-45b0-8a69-bd17d7b50e57" providerId="ADAL" clId="{A9E6CEDF-D1A8-4E27-88FF-7A0ED11346A6}" dt="2020-02-29T17:35:04.279" v="867"/>
          <ac:grpSpMkLst>
            <pc:docMk/>
            <pc:sldMk cId="3157892619" sldId="364"/>
            <ac:grpSpMk id="6" creationId="{6D29065A-A796-4280-82A4-42DFEE599435}"/>
          </ac:grpSpMkLst>
        </pc:grpChg>
      </pc:sldChg>
      <pc:sldChg chg="modNotesTx">
        <pc:chgData name="Richard Lang" userId="d5461db3-7e86-45b0-8a69-bd17d7b50e57" providerId="ADAL" clId="{A9E6CEDF-D1A8-4E27-88FF-7A0ED11346A6}" dt="2020-02-29T16:54:13.217" v="507" actId="20577"/>
        <pc:sldMkLst>
          <pc:docMk/>
          <pc:sldMk cId="3894704599" sldId="365"/>
        </pc:sldMkLst>
      </pc:sldChg>
      <pc:sldChg chg="modSp add del mod">
        <pc:chgData name="Richard Lang" userId="d5461db3-7e86-45b0-8a69-bd17d7b50e57" providerId="ADAL" clId="{A9E6CEDF-D1A8-4E27-88FF-7A0ED11346A6}" dt="2020-03-16T16:55:38.919" v="11630" actId="2696"/>
        <pc:sldMkLst>
          <pc:docMk/>
          <pc:sldMk cId="76743725" sldId="367"/>
        </pc:sldMkLst>
        <pc:spChg chg="mod">
          <ac:chgData name="Richard Lang" userId="d5461db3-7e86-45b0-8a69-bd17d7b50e57" providerId="ADAL" clId="{A9E6CEDF-D1A8-4E27-88FF-7A0ED11346A6}" dt="2020-03-16T16:52:43.656" v="11628" actId="20577"/>
          <ac:spMkLst>
            <pc:docMk/>
            <pc:sldMk cId="76743725" sldId="367"/>
            <ac:spMk id="2" creationId="{4047F562-687F-4B08-8D19-8D8926FC67E5}"/>
          </ac:spMkLst>
        </pc:spChg>
        <pc:spChg chg="mod">
          <ac:chgData name="Richard Lang" userId="d5461db3-7e86-45b0-8a69-bd17d7b50e57" providerId="ADAL" clId="{A9E6CEDF-D1A8-4E27-88FF-7A0ED11346A6}" dt="2020-03-16T16:53:31.577" v="11629"/>
          <ac:spMkLst>
            <pc:docMk/>
            <pc:sldMk cId="76743725" sldId="367"/>
            <ac:spMk id="4" creationId="{D48098CA-7F5B-4F73-B7D5-7C3191B66B92}"/>
          </ac:spMkLst>
        </pc:spChg>
      </pc:sldChg>
      <pc:sldChg chg="modSp add mod modNotesTx">
        <pc:chgData name="Richard Lang" userId="d5461db3-7e86-45b0-8a69-bd17d7b50e57" providerId="ADAL" clId="{A9E6CEDF-D1A8-4E27-88FF-7A0ED11346A6}" dt="2020-03-16T18:07:26.201" v="16584" actId="6549"/>
        <pc:sldMkLst>
          <pc:docMk/>
          <pc:sldMk cId="864847943" sldId="367"/>
        </pc:sldMkLst>
        <pc:spChg chg="mod">
          <ac:chgData name="Richard Lang" userId="d5461db3-7e86-45b0-8a69-bd17d7b50e57" providerId="ADAL" clId="{A9E6CEDF-D1A8-4E27-88FF-7A0ED11346A6}" dt="2020-03-16T17:07:14.924" v="12829" actId="113"/>
          <ac:spMkLst>
            <pc:docMk/>
            <pc:sldMk cId="864847943" sldId="367"/>
            <ac:spMk id="7" creationId="{00000000-0000-0000-0000-000000000000}"/>
          </ac:spMkLst>
        </pc:spChg>
        <pc:spChg chg="mod">
          <ac:chgData name="Richard Lang" userId="d5461db3-7e86-45b0-8a69-bd17d7b50e57" providerId="ADAL" clId="{A9E6CEDF-D1A8-4E27-88FF-7A0ED11346A6}" dt="2020-03-16T18:07:26.201" v="16584" actId="6549"/>
          <ac:spMkLst>
            <pc:docMk/>
            <pc:sldMk cId="864847943" sldId="367"/>
            <ac:spMk id="35842" creationId="{00000000-0000-0000-0000-000000000000}"/>
          </ac:spMkLst>
        </pc:spChg>
        <pc:picChg chg="mod">
          <ac:chgData name="Richard Lang" userId="d5461db3-7e86-45b0-8a69-bd17d7b50e57" providerId="ADAL" clId="{A9E6CEDF-D1A8-4E27-88FF-7A0ED11346A6}" dt="2020-03-16T17:05:23.872" v="12559" actId="14100"/>
          <ac:picMkLst>
            <pc:docMk/>
            <pc:sldMk cId="864847943" sldId="367"/>
            <ac:picMk id="2" creationId="{00000000-0000-0000-0000-000000000000}"/>
          </ac:picMkLst>
        </pc:picChg>
      </pc:sldChg>
      <pc:sldChg chg="modSp add del mod modNotesTx">
        <pc:chgData name="Richard Lang" userId="d5461db3-7e86-45b0-8a69-bd17d7b50e57" providerId="ADAL" clId="{A9E6CEDF-D1A8-4E27-88FF-7A0ED11346A6}" dt="2020-03-16T18:07:31.622" v="16585" actId="2696"/>
        <pc:sldMkLst>
          <pc:docMk/>
          <pc:sldMk cId="3109379296" sldId="368"/>
        </pc:sldMkLst>
        <pc:spChg chg="mod">
          <ac:chgData name="Richard Lang" userId="d5461db3-7e86-45b0-8a69-bd17d7b50e57" providerId="ADAL" clId="{A9E6CEDF-D1A8-4E27-88FF-7A0ED11346A6}" dt="2020-03-16T17:28:31.829" v="13598" actId="20577"/>
          <ac:spMkLst>
            <pc:docMk/>
            <pc:sldMk cId="3109379296" sldId="368"/>
            <ac:spMk id="2" creationId="{1E28FDED-B541-4701-9D85-AB2BA3D350EE}"/>
          </ac:spMkLst>
        </pc:spChg>
        <pc:spChg chg="mod">
          <ac:chgData name="Richard Lang" userId="d5461db3-7e86-45b0-8a69-bd17d7b50e57" providerId="ADAL" clId="{A9E6CEDF-D1A8-4E27-88FF-7A0ED11346A6}" dt="2020-03-16T18:00:22.338" v="16513" actId="20577"/>
          <ac:spMkLst>
            <pc:docMk/>
            <pc:sldMk cId="3109379296" sldId="368"/>
            <ac:spMk id="4" creationId="{E8223470-A2B3-4E54-BC95-6C5F4D0771D4}"/>
          </ac:spMkLst>
        </pc:spChg>
      </pc:sldChg>
      <pc:sldChg chg="modSp add mod">
        <pc:chgData name="Richard Lang" userId="d5461db3-7e86-45b0-8a69-bd17d7b50e57" providerId="ADAL" clId="{A9E6CEDF-D1A8-4E27-88FF-7A0ED11346A6}" dt="2020-03-16T18:46:29.323" v="16814"/>
        <pc:sldMkLst>
          <pc:docMk/>
          <pc:sldMk cId="124552612" sldId="369"/>
        </pc:sldMkLst>
        <pc:spChg chg="mod">
          <ac:chgData name="Richard Lang" userId="d5461db3-7e86-45b0-8a69-bd17d7b50e57" providerId="ADAL" clId="{A9E6CEDF-D1A8-4E27-88FF-7A0ED11346A6}" dt="2020-03-16T17:33:28.743" v="13846" actId="20577"/>
          <ac:spMkLst>
            <pc:docMk/>
            <pc:sldMk cId="124552612" sldId="369"/>
            <ac:spMk id="2" creationId="{356D8EDE-A4BE-4E8B-B248-2176A6C05163}"/>
          </ac:spMkLst>
        </pc:spChg>
        <pc:spChg chg="mod">
          <ac:chgData name="Richard Lang" userId="d5461db3-7e86-45b0-8a69-bd17d7b50e57" providerId="ADAL" clId="{A9E6CEDF-D1A8-4E27-88FF-7A0ED11346A6}" dt="2020-03-16T18:46:29.323" v="16814"/>
          <ac:spMkLst>
            <pc:docMk/>
            <pc:sldMk cId="124552612" sldId="369"/>
            <ac:spMk id="4" creationId="{A8A02DB5-E637-40FC-A275-70C3E452A58F}"/>
          </ac:spMkLst>
        </pc:spChg>
      </pc:sldChg>
      <pc:sldChg chg="modSp add del mod modNotesTx">
        <pc:chgData name="Richard Lang" userId="d5461db3-7e86-45b0-8a69-bd17d7b50e57" providerId="ADAL" clId="{A9E6CEDF-D1A8-4E27-88FF-7A0ED11346A6}" dt="2020-03-16T18:43:45.740" v="16806" actId="2696"/>
        <pc:sldMkLst>
          <pc:docMk/>
          <pc:sldMk cId="4015954393" sldId="370"/>
        </pc:sldMkLst>
        <pc:spChg chg="mod">
          <ac:chgData name="Richard Lang" userId="d5461db3-7e86-45b0-8a69-bd17d7b50e57" providerId="ADAL" clId="{A9E6CEDF-D1A8-4E27-88FF-7A0ED11346A6}" dt="2020-03-16T18:08:23.028" v="16608" actId="20577"/>
          <ac:spMkLst>
            <pc:docMk/>
            <pc:sldMk cId="4015954393" sldId="370"/>
            <ac:spMk id="2" creationId="{F83AB183-A130-4115-9513-B59D7DE63E7D}"/>
          </ac:spMkLst>
        </pc:spChg>
        <pc:spChg chg="mod">
          <ac:chgData name="Richard Lang" userId="d5461db3-7e86-45b0-8a69-bd17d7b50e57" providerId="ADAL" clId="{A9E6CEDF-D1A8-4E27-88FF-7A0ED11346A6}" dt="2020-03-16T18:08:25.741" v="16609" actId="21"/>
          <ac:spMkLst>
            <pc:docMk/>
            <pc:sldMk cId="4015954393" sldId="370"/>
            <ac:spMk id="4" creationId="{5BE4C570-EE76-4592-A610-85ACF8910D2C}"/>
          </ac:spMkLst>
        </pc:spChg>
      </pc:sldChg>
      <pc:sldChg chg="add del">
        <pc:chgData name="Richard Lang" userId="d5461db3-7e86-45b0-8a69-bd17d7b50e57" providerId="ADAL" clId="{A9E6CEDF-D1A8-4E27-88FF-7A0ED11346A6}" dt="2020-03-16T18:08:07.347" v="16591" actId="2696"/>
        <pc:sldMkLst>
          <pc:docMk/>
          <pc:sldMk cId="374893269" sldId="371"/>
        </pc:sldMkLst>
      </pc:sldChg>
      <pc:sldChg chg="add del">
        <pc:chgData name="Richard Lang" userId="d5461db3-7e86-45b0-8a69-bd17d7b50e57" providerId="ADAL" clId="{A9E6CEDF-D1A8-4E27-88FF-7A0ED11346A6}" dt="2020-03-16T18:06:02.765" v="16576" actId="2696"/>
        <pc:sldMkLst>
          <pc:docMk/>
          <pc:sldMk cId="2635769570" sldId="371"/>
        </pc:sldMkLst>
      </pc:sldChg>
      <pc:sldChg chg="add del">
        <pc:chgData name="Richard Lang" userId="d5461db3-7e86-45b0-8a69-bd17d7b50e57" providerId="ADAL" clId="{A9E6CEDF-D1A8-4E27-88FF-7A0ED11346A6}" dt="2020-03-16T18:08:09.213" v="16592" actId="2696"/>
        <pc:sldMkLst>
          <pc:docMk/>
          <pc:sldMk cId="312884760" sldId="372"/>
        </pc:sldMkLst>
      </pc:sldChg>
      <pc:sldChg chg="modSp add mod ord modNotesTx">
        <pc:chgData name="Richard Lang" userId="d5461db3-7e86-45b0-8a69-bd17d7b50e57" providerId="ADAL" clId="{A9E6CEDF-D1A8-4E27-88FF-7A0ED11346A6}" dt="2020-03-16T18:57:54.676" v="17233" actId="20577"/>
        <pc:sldMkLst>
          <pc:docMk/>
          <pc:sldMk cId="2394956416" sldId="373"/>
        </pc:sldMkLst>
        <pc:spChg chg="mod">
          <ac:chgData name="Richard Lang" userId="d5461db3-7e86-45b0-8a69-bd17d7b50e57" providerId="ADAL" clId="{A9E6CEDF-D1A8-4E27-88FF-7A0ED11346A6}" dt="2020-03-16T18:46:43.042" v="16828" actId="20577"/>
          <ac:spMkLst>
            <pc:docMk/>
            <pc:sldMk cId="2394956416" sldId="373"/>
            <ac:spMk id="2" creationId="{F83AB183-A130-4115-9513-B59D7DE63E7D}"/>
          </ac:spMkLst>
        </pc:spChg>
        <pc:spChg chg="mod">
          <ac:chgData name="Richard Lang" userId="d5461db3-7e86-45b0-8a69-bd17d7b50e57" providerId="ADAL" clId="{A9E6CEDF-D1A8-4E27-88FF-7A0ED11346A6}" dt="2020-03-16T18:57:54.676" v="17233" actId="20577"/>
          <ac:spMkLst>
            <pc:docMk/>
            <pc:sldMk cId="2394956416" sldId="373"/>
            <ac:spMk id="4" creationId="{5BE4C570-EE76-4592-A610-85ACF8910D2C}"/>
          </ac:spMkLst>
        </pc:spChg>
      </pc:sldChg>
      <pc:sldChg chg="add modTransition">
        <pc:chgData name="Richard Lang" userId="d5461db3-7e86-45b0-8a69-bd17d7b50e57" providerId="ADAL" clId="{A9E6CEDF-D1A8-4E27-88FF-7A0ED11346A6}" dt="2020-03-16T18:44:30.810" v="16808"/>
        <pc:sldMkLst>
          <pc:docMk/>
          <pc:sldMk cId="2395721799" sldId="374"/>
        </pc:sldMkLst>
      </pc:sldChg>
      <pc:sldChg chg="modSp add mod modNotesTx">
        <pc:chgData name="Richard Lang" userId="d5461db3-7e86-45b0-8a69-bd17d7b50e57" providerId="ADAL" clId="{A9E6CEDF-D1A8-4E27-88FF-7A0ED11346A6}" dt="2020-03-16T22:18:49.118" v="22318" actId="20577"/>
        <pc:sldMkLst>
          <pc:docMk/>
          <pc:sldMk cId="852007268" sldId="375"/>
        </pc:sldMkLst>
        <pc:spChg chg="mod">
          <ac:chgData name="Richard Lang" userId="d5461db3-7e86-45b0-8a69-bd17d7b50e57" providerId="ADAL" clId="{A9E6CEDF-D1A8-4E27-88FF-7A0ED11346A6}" dt="2020-03-16T22:18:49.118" v="22318" actId="20577"/>
          <ac:spMkLst>
            <pc:docMk/>
            <pc:sldMk cId="852007268" sldId="375"/>
            <ac:spMk id="2" creationId="{CC3AE8D6-809E-425C-95A4-72F5463FEE2D}"/>
          </ac:spMkLst>
        </pc:spChg>
        <pc:spChg chg="mod">
          <ac:chgData name="Richard Lang" userId="d5461db3-7e86-45b0-8a69-bd17d7b50e57" providerId="ADAL" clId="{A9E6CEDF-D1A8-4E27-88FF-7A0ED11346A6}" dt="2020-03-16T19:05:17.355" v="17726" actId="20577"/>
          <ac:spMkLst>
            <pc:docMk/>
            <pc:sldMk cId="852007268" sldId="375"/>
            <ac:spMk id="4" creationId="{272786C1-3C1F-4CE2-B654-9B5114F0920A}"/>
          </ac:spMkLst>
        </pc:spChg>
      </pc:sldChg>
      <pc:sldChg chg="addSp modSp add mod modNotesTx">
        <pc:chgData name="Richard Lang" userId="d5461db3-7e86-45b0-8a69-bd17d7b50e57" providerId="ADAL" clId="{A9E6CEDF-D1A8-4E27-88FF-7A0ED11346A6}" dt="2020-03-16T22:18:07.520" v="22300" actId="20577"/>
        <pc:sldMkLst>
          <pc:docMk/>
          <pc:sldMk cId="3195750954" sldId="376"/>
        </pc:sldMkLst>
        <pc:spChg chg="mod">
          <ac:chgData name="Richard Lang" userId="d5461db3-7e86-45b0-8a69-bd17d7b50e57" providerId="ADAL" clId="{A9E6CEDF-D1A8-4E27-88FF-7A0ED11346A6}" dt="2020-03-16T22:18:07.520" v="22300" actId="20577"/>
          <ac:spMkLst>
            <pc:docMk/>
            <pc:sldMk cId="3195750954" sldId="376"/>
            <ac:spMk id="2" creationId="{2DF37C7F-5DD1-488C-BC80-75A0CA33B229}"/>
          </ac:spMkLst>
        </pc:spChg>
        <pc:spChg chg="mod">
          <ac:chgData name="Richard Lang" userId="d5461db3-7e86-45b0-8a69-bd17d7b50e57" providerId="ADAL" clId="{A9E6CEDF-D1A8-4E27-88FF-7A0ED11346A6}" dt="2020-03-16T21:52:14.912" v="21297" actId="20577"/>
          <ac:spMkLst>
            <pc:docMk/>
            <pc:sldMk cId="3195750954" sldId="376"/>
            <ac:spMk id="4" creationId="{AE2E10B7-DCAE-4ADB-90A3-2304F8E79711}"/>
          </ac:spMkLst>
        </pc:spChg>
        <pc:picChg chg="add mod">
          <ac:chgData name="Richard Lang" userId="d5461db3-7e86-45b0-8a69-bd17d7b50e57" providerId="ADAL" clId="{A9E6CEDF-D1A8-4E27-88FF-7A0ED11346A6}" dt="2020-03-16T22:15:33.105" v="21729" actId="14100"/>
          <ac:picMkLst>
            <pc:docMk/>
            <pc:sldMk cId="3195750954" sldId="376"/>
            <ac:picMk id="5" creationId="{9B7AC5A5-0C30-4A59-881C-9986216AB385}"/>
          </ac:picMkLst>
        </pc:picChg>
      </pc:sldChg>
      <pc:sldChg chg="addSp delSp modSp add mod modNotesTx">
        <pc:chgData name="Richard Lang" userId="d5461db3-7e86-45b0-8a69-bd17d7b50e57" providerId="ADAL" clId="{A9E6CEDF-D1A8-4E27-88FF-7A0ED11346A6}" dt="2020-03-16T21:47:22.094" v="20535" actId="5793"/>
        <pc:sldMkLst>
          <pc:docMk/>
          <pc:sldMk cId="1910039753" sldId="377"/>
        </pc:sldMkLst>
        <pc:spChg chg="mod">
          <ac:chgData name="Richard Lang" userId="d5461db3-7e86-45b0-8a69-bd17d7b50e57" providerId="ADAL" clId="{A9E6CEDF-D1A8-4E27-88FF-7A0ED11346A6}" dt="2020-03-16T21:42:00.318" v="19846" actId="20577"/>
          <ac:spMkLst>
            <pc:docMk/>
            <pc:sldMk cId="1910039753" sldId="377"/>
            <ac:spMk id="2" creationId="{8C3FD76E-D59C-4BA8-9B88-D91984467601}"/>
          </ac:spMkLst>
        </pc:spChg>
        <pc:spChg chg="mod">
          <ac:chgData name="Richard Lang" userId="d5461db3-7e86-45b0-8a69-bd17d7b50e57" providerId="ADAL" clId="{A9E6CEDF-D1A8-4E27-88FF-7A0ED11346A6}" dt="2020-03-16T21:44:01.317" v="20262" actId="20577"/>
          <ac:spMkLst>
            <pc:docMk/>
            <pc:sldMk cId="1910039753" sldId="377"/>
            <ac:spMk id="4" creationId="{259266B8-FE48-460B-88DD-9FCC29A712E6}"/>
          </ac:spMkLst>
        </pc:spChg>
        <pc:picChg chg="add del mod">
          <ac:chgData name="Richard Lang" userId="d5461db3-7e86-45b0-8a69-bd17d7b50e57" providerId="ADAL" clId="{A9E6CEDF-D1A8-4E27-88FF-7A0ED11346A6}" dt="2020-03-16T21:44:12.814" v="20264" actId="478"/>
          <ac:picMkLst>
            <pc:docMk/>
            <pc:sldMk cId="1910039753" sldId="377"/>
            <ac:picMk id="5" creationId="{4A6B3614-C693-42EE-9D24-C30782532836}"/>
          </ac:picMkLst>
        </pc:picChg>
        <pc:picChg chg="add del mod">
          <ac:chgData name="Richard Lang" userId="d5461db3-7e86-45b0-8a69-bd17d7b50e57" providerId="ADAL" clId="{A9E6CEDF-D1A8-4E27-88FF-7A0ED11346A6}" dt="2020-03-16T21:42:10.573" v="19850" actId="478"/>
          <ac:picMkLst>
            <pc:docMk/>
            <pc:sldMk cId="1910039753" sldId="377"/>
            <ac:picMk id="6" creationId="{6E398B9C-9FAD-4D4F-A95F-219D624948FC}"/>
          </ac:picMkLst>
        </pc:picChg>
        <pc:picChg chg="add mod">
          <ac:chgData name="Richard Lang" userId="d5461db3-7e86-45b0-8a69-bd17d7b50e57" providerId="ADAL" clId="{A9E6CEDF-D1A8-4E27-88FF-7A0ED11346A6}" dt="2020-03-16T21:44:17.048" v="20266" actId="14100"/>
          <ac:picMkLst>
            <pc:docMk/>
            <pc:sldMk cId="1910039753" sldId="377"/>
            <ac:picMk id="7" creationId="{4208DB83-B267-4EED-B872-0BA618C5D43B}"/>
          </ac:picMkLst>
        </pc:picChg>
      </pc:sldChg>
      <pc:sldChg chg="addSp delSp modSp add mod modNotesTx">
        <pc:chgData name="Richard Lang" userId="d5461db3-7e86-45b0-8a69-bd17d7b50e57" providerId="ADAL" clId="{A9E6CEDF-D1A8-4E27-88FF-7A0ED11346A6}" dt="2020-03-16T21:48:35.356" v="20692" actId="20577"/>
        <pc:sldMkLst>
          <pc:docMk/>
          <pc:sldMk cId="3539231830" sldId="378"/>
        </pc:sldMkLst>
        <pc:spChg chg="mod">
          <ac:chgData name="Richard Lang" userId="d5461db3-7e86-45b0-8a69-bd17d7b50e57" providerId="ADAL" clId="{A9E6CEDF-D1A8-4E27-88FF-7A0ED11346A6}" dt="2020-03-16T21:45:32.510" v="20346" actId="20577"/>
          <ac:spMkLst>
            <pc:docMk/>
            <pc:sldMk cId="3539231830" sldId="378"/>
            <ac:spMk id="2" creationId="{8C3FD76E-D59C-4BA8-9B88-D91984467601}"/>
          </ac:spMkLst>
        </pc:spChg>
        <pc:spChg chg="mod">
          <ac:chgData name="Richard Lang" userId="d5461db3-7e86-45b0-8a69-bd17d7b50e57" providerId="ADAL" clId="{A9E6CEDF-D1A8-4E27-88FF-7A0ED11346A6}" dt="2020-03-16T21:48:25.710" v="20652" actId="6549"/>
          <ac:spMkLst>
            <pc:docMk/>
            <pc:sldMk cId="3539231830" sldId="378"/>
            <ac:spMk id="4" creationId="{259266B8-FE48-460B-88DD-9FCC29A712E6}"/>
          </ac:spMkLst>
        </pc:spChg>
        <pc:picChg chg="del">
          <ac:chgData name="Richard Lang" userId="d5461db3-7e86-45b0-8a69-bd17d7b50e57" providerId="ADAL" clId="{A9E6CEDF-D1A8-4E27-88FF-7A0ED11346A6}" dt="2020-03-16T21:44:23.617" v="20267" actId="478"/>
          <ac:picMkLst>
            <pc:docMk/>
            <pc:sldMk cId="3539231830" sldId="378"/>
            <ac:picMk id="5" creationId="{4A6B3614-C693-42EE-9D24-C30782532836}"/>
          </ac:picMkLst>
        </pc:picChg>
        <pc:picChg chg="mod">
          <ac:chgData name="Richard Lang" userId="d5461db3-7e86-45b0-8a69-bd17d7b50e57" providerId="ADAL" clId="{A9E6CEDF-D1A8-4E27-88FF-7A0ED11346A6}" dt="2020-03-16T21:44:28.918" v="20274" actId="1076"/>
          <ac:picMkLst>
            <pc:docMk/>
            <pc:sldMk cId="3539231830" sldId="378"/>
            <ac:picMk id="6" creationId="{6E398B9C-9FAD-4D4F-A95F-219D624948FC}"/>
          </ac:picMkLst>
        </pc:picChg>
        <pc:picChg chg="add del mod">
          <ac:chgData name="Richard Lang" userId="d5461db3-7e86-45b0-8a69-bd17d7b50e57" providerId="ADAL" clId="{A9E6CEDF-D1A8-4E27-88FF-7A0ED11346A6}" dt="2020-03-16T21:45:24.177" v="20317" actId="478"/>
          <ac:picMkLst>
            <pc:docMk/>
            <pc:sldMk cId="3539231830" sldId="378"/>
            <ac:picMk id="7" creationId="{B42B77D3-0EB2-4842-8FF4-C46C505B37EE}"/>
          </ac:picMkLst>
        </pc:picChg>
      </pc:sldChg>
      <pc:sldChg chg="addSp delSp modSp add mod modNotesTx">
        <pc:chgData name="Richard Lang" userId="d5461db3-7e86-45b0-8a69-bd17d7b50e57" providerId="ADAL" clId="{A9E6CEDF-D1A8-4E27-88FF-7A0ED11346A6}" dt="2020-03-16T21:50:32.434" v="21031" actId="20577"/>
        <pc:sldMkLst>
          <pc:docMk/>
          <pc:sldMk cId="1050608420" sldId="379"/>
        </pc:sldMkLst>
        <pc:spChg chg="mod">
          <ac:chgData name="Richard Lang" userId="d5461db3-7e86-45b0-8a69-bd17d7b50e57" providerId="ADAL" clId="{A9E6CEDF-D1A8-4E27-88FF-7A0ED11346A6}" dt="2020-03-16T21:48:47.934" v="20715" actId="20577"/>
          <ac:spMkLst>
            <pc:docMk/>
            <pc:sldMk cId="1050608420" sldId="379"/>
            <ac:spMk id="2" creationId="{8C3FD76E-D59C-4BA8-9B88-D91984467601}"/>
          </ac:spMkLst>
        </pc:spChg>
        <pc:spChg chg="mod">
          <ac:chgData name="Richard Lang" userId="d5461db3-7e86-45b0-8a69-bd17d7b50e57" providerId="ADAL" clId="{A9E6CEDF-D1A8-4E27-88FF-7A0ED11346A6}" dt="2020-03-16T21:48:51.199" v="20716" actId="20577"/>
          <ac:spMkLst>
            <pc:docMk/>
            <pc:sldMk cId="1050608420" sldId="379"/>
            <ac:spMk id="4" creationId="{259266B8-FE48-460B-88DD-9FCC29A712E6}"/>
          </ac:spMkLst>
        </pc:spChg>
        <pc:spChg chg="add del">
          <ac:chgData name="Richard Lang" userId="d5461db3-7e86-45b0-8a69-bd17d7b50e57" providerId="ADAL" clId="{A9E6CEDF-D1A8-4E27-88FF-7A0ED11346A6}" dt="2020-03-16T21:46:29.158" v="20446"/>
          <ac:spMkLst>
            <pc:docMk/>
            <pc:sldMk cId="1050608420" sldId="379"/>
            <ac:spMk id="5" creationId="{BCCEF8FB-FDC7-464D-B387-5D5B9DF7533C}"/>
          </ac:spMkLst>
        </pc:spChg>
        <pc:spChg chg="add del">
          <ac:chgData name="Richard Lang" userId="d5461db3-7e86-45b0-8a69-bd17d7b50e57" providerId="ADAL" clId="{A9E6CEDF-D1A8-4E27-88FF-7A0ED11346A6}" dt="2020-03-16T21:46:33.122" v="20448"/>
          <ac:spMkLst>
            <pc:docMk/>
            <pc:sldMk cId="1050608420" sldId="379"/>
            <ac:spMk id="8" creationId="{855134AF-4C78-4399-8F69-A95E8CC96CB5}"/>
          </ac:spMkLst>
        </pc:spChg>
        <pc:picChg chg="del">
          <ac:chgData name="Richard Lang" userId="d5461db3-7e86-45b0-8a69-bd17d7b50e57" providerId="ADAL" clId="{A9E6CEDF-D1A8-4E27-88FF-7A0ED11346A6}" dt="2020-03-16T21:45:38.639" v="20348" actId="478"/>
          <ac:picMkLst>
            <pc:docMk/>
            <pc:sldMk cId="1050608420" sldId="379"/>
            <ac:picMk id="6" creationId="{6E398B9C-9FAD-4D4F-A95F-219D624948FC}"/>
          </ac:picMkLst>
        </pc:picChg>
        <pc:picChg chg="mod">
          <ac:chgData name="Richard Lang" userId="d5461db3-7e86-45b0-8a69-bd17d7b50e57" providerId="ADAL" clId="{A9E6CEDF-D1A8-4E27-88FF-7A0ED11346A6}" dt="2020-03-16T21:45:41.193" v="20349" actId="1076"/>
          <ac:picMkLst>
            <pc:docMk/>
            <pc:sldMk cId="1050608420" sldId="379"/>
            <ac:picMk id="7" creationId="{B42B77D3-0EB2-4842-8FF4-C46C505B37EE}"/>
          </ac:picMkLst>
        </pc:picChg>
      </pc:sldChg>
      <pc:sldChg chg="modSp add mod">
        <pc:chgData name="Richard Lang" userId="d5461db3-7e86-45b0-8a69-bd17d7b50e57" providerId="ADAL" clId="{A9E6CEDF-D1A8-4E27-88FF-7A0ED11346A6}" dt="2020-03-16T22:19:18.849" v="22389" actId="20577"/>
        <pc:sldMkLst>
          <pc:docMk/>
          <pc:sldMk cId="2576500532" sldId="380"/>
        </pc:sldMkLst>
        <pc:spChg chg="mod">
          <ac:chgData name="Richard Lang" userId="d5461db3-7e86-45b0-8a69-bd17d7b50e57" providerId="ADAL" clId="{A9E6CEDF-D1A8-4E27-88FF-7A0ED11346A6}" dt="2020-03-16T22:19:18.849" v="22389" actId="20577"/>
          <ac:spMkLst>
            <pc:docMk/>
            <pc:sldMk cId="2576500532" sldId="380"/>
            <ac:spMk id="2" creationId="{42587F6E-A924-444D-9F3B-6796C336D27F}"/>
          </ac:spMkLst>
        </pc:spChg>
      </pc:sldChg>
      <pc:sldMasterChg chg="modSldLayout">
        <pc:chgData name="Richard Lang" userId="d5461db3-7e86-45b0-8a69-bd17d7b50e57" providerId="ADAL" clId="{A9E6CEDF-D1A8-4E27-88FF-7A0ED11346A6}" dt="2020-02-29T17:02:48.126" v="765" actId="20577"/>
        <pc:sldMasterMkLst>
          <pc:docMk/>
          <pc:sldMasterMk cId="2154652188" sldId="2147483944"/>
        </pc:sldMasterMkLst>
        <pc:sldLayoutChg chg="modSp mod">
          <pc:chgData name="Richard Lang" userId="d5461db3-7e86-45b0-8a69-bd17d7b50e57" providerId="ADAL" clId="{A9E6CEDF-D1A8-4E27-88FF-7A0ED11346A6}" dt="2020-02-29T17:02:30.469" v="755"/>
          <pc:sldLayoutMkLst>
            <pc:docMk/>
            <pc:sldMasterMk cId="2154652188" sldId="2147483944"/>
            <pc:sldLayoutMk cId="4258858692" sldId="2147483946"/>
          </pc:sldLayoutMkLst>
          <pc:spChg chg="mod">
            <ac:chgData name="Richard Lang" userId="d5461db3-7e86-45b0-8a69-bd17d7b50e57" providerId="ADAL" clId="{A9E6CEDF-D1A8-4E27-88FF-7A0ED11346A6}" dt="2020-02-29T17:02:30.469" v="755"/>
            <ac:spMkLst>
              <pc:docMk/>
              <pc:sldMasterMk cId="2154652188" sldId="2147483944"/>
              <pc:sldLayoutMk cId="4258858692" sldId="2147483946"/>
              <ac:spMk id="6" creationId="{00000000-0000-0000-0000-000000000000}"/>
            </ac:spMkLst>
          </pc:spChg>
          <pc:spChg chg="mod">
            <ac:chgData name="Richard Lang" userId="d5461db3-7e86-45b0-8a69-bd17d7b50e57" providerId="ADAL" clId="{A9E6CEDF-D1A8-4E27-88FF-7A0ED11346A6}" dt="2020-02-29T17:02:27.577" v="754" actId="20577"/>
            <ac:spMkLst>
              <pc:docMk/>
              <pc:sldMasterMk cId="2154652188" sldId="2147483944"/>
              <pc:sldLayoutMk cId="4258858692" sldId="2147483946"/>
              <ac:spMk id="10" creationId="{00000000-0000-0000-0000-000000000000}"/>
            </ac:spMkLst>
          </pc:spChg>
        </pc:sldLayoutChg>
        <pc:sldLayoutChg chg="modSp mod">
          <pc:chgData name="Richard Lang" userId="d5461db3-7e86-45b0-8a69-bd17d7b50e57" providerId="ADAL" clId="{A9E6CEDF-D1A8-4E27-88FF-7A0ED11346A6}" dt="2020-02-29T17:02:48.126" v="765" actId="20577"/>
          <pc:sldLayoutMkLst>
            <pc:docMk/>
            <pc:sldMasterMk cId="2154652188" sldId="2147483944"/>
            <pc:sldLayoutMk cId="3006324395" sldId="2147483976"/>
          </pc:sldLayoutMkLst>
          <pc:spChg chg="mod">
            <ac:chgData name="Richard Lang" userId="d5461db3-7e86-45b0-8a69-bd17d7b50e57" providerId="ADAL" clId="{A9E6CEDF-D1A8-4E27-88FF-7A0ED11346A6}" dt="2020-02-29T17:02:48.126" v="765" actId="20577"/>
            <ac:spMkLst>
              <pc:docMk/>
              <pc:sldMasterMk cId="2154652188" sldId="2147483944"/>
              <pc:sldLayoutMk cId="3006324395" sldId="2147483976"/>
              <ac:spMk id="2" creationId="{00000000-0000-0000-0000-000000000000}"/>
            </ac:spMkLst>
          </pc:spChg>
        </pc:sldLayoutChg>
      </pc:sldMasterChg>
      <pc:sldMasterChg chg="modSldLayout">
        <pc:chgData name="Richard Lang" userId="d5461db3-7e86-45b0-8a69-bd17d7b50e57" providerId="ADAL" clId="{A9E6CEDF-D1A8-4E27-88FF-7A0ED11346A6}" dt="2020-02-29T17:03:07.784" v="773" actId="20577"/>
        <pc:sldMasterMkLst>
          <pc:docMk/>
          <pc:sldMasterMk cId="1123382487" sldId="2147483977"/>
        </pc:sldMasterMkLst>
        <pc:sldLayoutChg chg="modSp mod">
          <pc:chgData name="Richard Lang" userId="d5461db3-7e86-45b0-8a69-bd17d7b50e57" providerId="ADAL" clId="{A9E6CEDF-D1A8-4E27-88FF-7A0ED11346A6}" dt="2020-02-29T17:02:58.540" v="769" actId="20577"/>
          <pc:sldLayoutMkLst>
            <pc:docMk/>
            <pc:sldMasterMk cId="1123382487" sldId="2147483977"/>
            <pc:sldLayoutMk cId="3680240766" sldId="2147483979"/>
          </pc:sldLayoutMkLst>
          <pc:spChg chg="mod">
            <ac:chgData name="Richard Lang" userId="d5461db3-7e86-45b0-8a69-bd17d7b50e57" providerId="ADAL" clId="{A9E6CEDF-D1A8-4E27-88FF-7A0ED11346A6}" dt="2020-02-29T17:02:53.680" v="767" actId="20577"/>
            <ac:spMkLst>
              <pc:docMk/>
              <pc:sldMasterMk cId="1123382487" sldId="2147483977"/>
              <pc:sldLayoutMk cId="3680240766" sldId="2147483979"/>
              <ac:spMk id="6" creationId="{00000000-0000-0000-0000-000000000000}"/>
            </ac:spMkLst>
          </pc:spChg>
          <pc:spChg chg="mod">
            <ac:chgData name="Richard Lang" userId="d5461db3-7e86-45b0-8a69-bd17d7b50e57" providerId="ADAL" clId="{A9E6CEDF-D1A8-4E27-88FF-7A0ED11346A6}" dt="2020-02-29T17:02:58.540" v="769" actId="20577"/>
            <ac:spMkLst>
              <pc:docMk/>
              <pc:sldMasterMk cId="1123382487" sldId="2147483977"/>
              <pc:sldLayoutMk cId="3680240766" sldId="2147483979"/>
              <ac:spMk id="10" creationId="{00000000-0000-0000-0000-000000000000}"/>
            </ac:spMkLst>
          </pc:spChg>
        </pc:sldLayoutChg>
        <pc:sldLayoutChg chg="modSp mod">
          <pc:chgData name="Richard Lang" userId="d5461db3-7e86-45b0-8a69-bd17d7b50e57" providerId="ADAL" clId="{A9E6CEDF-D1A8-4E27-88FF-7A0ED11346A6}" dt="2020-02-29T17:03:07.784" v="773" actId="20577"/>
          <pc:sldLayoutMkLst>
            <pc:docMk/>
            <pc:sldMasterMk cId="1123382487" sldId="2147483977"/>
            <pc:sldLayoutMk cId="320935767" sldId="2147484007"/>
          </pc:sldLayoutMkLst>
          <pc:spChg chg="mod">
            <ac:chgData name="Richard Lang" userId="d5461db3-7e86-45b0-8a69-bd17d7b50e57" providerId="ADAL" clId="{A9E6CEDF-D1A8-4E27-88FF-7A0ED11346A6}" dt="2020-02-29T17:03:07.784" v="773" actId="20577"/>
            <ac:spMkLst>
              <pc:docMk/>
              <pc:sldMasterMk cId="1123382487" sldId="2147483977"/>
              <pc:sldLayoutMk cId="320935767" sldId="2147484007"/>
              <ac:spMk id="8" creationId="{00000000-0000-0000-0000-000000000000}"/>
            </ac:spMkLst>
          </pc:spChg>
          <pc:spChg chg="mod">
            <ac:chgData name="Richard Lang" userId="d5461db3-7e86-45b0-8a69-bd17d7b50e57" providerId="ADAL" clId="{A9E6CEDF-D1A8-4E27-88FF-7A0ED11346A6}" dt="2020-02-29T17:03:03.950" v="771" actId="20577"/>
            <ac:spMkLst>
              <pc:docMk/>
              <pc:sldMasterMk cId="1123382487" sldId="2147483977"/>
              <pc:sldLayoutMk cId="320935767" sldId="2147484007"/>
              <ac:spMk id="12"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F74DB9-D4B2-4524-B9CE-86BFEF459F9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CF129C0-718C-4E21-BDE3-C39DE390B302}">
      <dgm:prSet phldrT="[Text]"/>
      <dgm:spPr>
        <a:xfrm>
          <a:off x="0" y="111419"/>
          <a:ext cx="10591799" cy="575639"/>
        </a:xfrm>
        <a:prstGeom prst="roundRec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Segoe UI"/>
              <a:ea typeface="+mn-ea"/>
              <a:cs typeface="+mn-cs"/>
            </a:rPr>
            <a:t>Transient</a:t>
          </a:r>
        </a:p>
      </dgm:t>
    </dgm:pt>
    <dgm:pt modelId="{68037330-DF9E-4C49-9EAB-AAA3042476B2}" type="parTrans" cxnId="{4B293880-3CEF-4E36-AAB5-DCBE4232E8B6}">
      <dgm:prSet/>
      <dgm:spPr/>
      <dgm:t>
        <a:bodyPr/>
        <a:lstStyle/>
        <a:p>
          <a:endParaRPr lang="en-US"/>
        </a:p>
      </dgm:t>
    </dgm:pt>
    <dgm:pt modelId="{44B9C039-D5C2-480A-A5AB-B11B18422C44}" type="sibTrans" cxnId="{4B293880-3CEF-4E36-AAB5-DCBE4232E8B6}">
      <dgm:prSet/>
      <dgm:spPr/>
      <dgm:t>
        <a:bodyPr/>
        <a:lstStyle/>
        <a:p>
          <a:endParaRPr lang="en-US"/>
        </a:p>
      </dgm:t>
    </dgm:pt>
    <dgm:pt modelId="{AF6E79D6-021C-4A22-87EF-1E86E1EDB25E}">
      <dgm:prSet phldrT="[Text]"/>
      <dgm:spPr>
        <a:xfrm>
          <a:off x="0" y="687059"/>
          <a:ext cx="10591799" cy="596160"/>
        </a:xfrm>
        <a:prstGeom prst="rect">
          <a:avLst/>
        </a:prstGeom>
        <a:noFill/>
        <a:ln>
          <a:noFill/>
        </a:ln>
        <a:effectLst/>
      </dgm:spPr>
      <dgm:t>
        <a:bodyPr/>
        <a:lstStyle/>
        <a:p>
          <a:r>
            <a:rPr lang="en-GB" dirty="0">
              <a:solidFill>
                <a:srgbClr val="0A5BBA"/>
              </a:solidFill>
              <a:latin typeface="Segoe UI"/>
              <a:ea typeface="+mn-ea"/>
              <a:cs typeface="+mn-cs"/>
            </a:rPr>
            <a:t>Transient lifetime services are created each time they are requested. This lifetime works best for lightweight, stateless service </a:t>
          </a:r>
          <a:endParaRPr lang="en-US" dirty="0">
            <a:solidFill>
              <a:srgbClr val="0A5BBA"/>
            </a:solidFill>
            <a:latin typeface="Segoe UI"/>
            <a:ea typeface="+mn-ea"/>
            <a:cs typeface="+mn-cs"/>
          </a:endParaRPr>
        </a:p>
      </dgm:t>
    </dgm:pt>
    <dgm:pt modelId="{638D08B6-22D5-4DA4-BE75-BFEDD7149C37}" type="parTrans" cxnId="{D076E3B4-FF67-4B91-9609-FF1F0243D6BE}">
      <dgm:prSet/>
      <dgm:spPr/>
      <dgm:t>
        <a:bodyPr/>
        <a:lstStyle/>
        <a:p>
          <a:endParaRPr lang="en-US"/>
        </a:p>
      </dgm:t>
    </dgm:pt>
    <dgm:pt modelId="{4D380FE3-5E0D-48B9-BF2B-06DFA569FBDC}" type="sibTrans" cxnId="{D076E3B4-FF67-4B91-9609-FF1F0243D6BE}">
      <dgm:prSet/>
      <dgm:spPr/>
      <dgm:t>
        <a:bodyPr/>
        <a:lstStyle/>
        <a:p>
          <a:endParaRPr lang="en-US"/>
        </a:p>
      </dgm:t>
    </dgm:pt>
    <dgm:pt modelId="{4D7527A1-B109-4E21-B60B-7095AD44AF12}">
      <dgm:prSet phldrT="[Text]"/>
      <dgm:spPr>
        <a:xfrm>
          <a:off x="0" y="1283219"/>
          <a:ext cx="10591799" cy="575639"/>
        </a:xfrm>
        <a:prstGeom prst="roundRec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Segoe UI"/>
              <a:ea typeface="+mn-ea"/>
              <a:cs typeface="+mn-cs"/>
            </a:rPr>
            <a:t>Scoped</a:t>
          </a:r>
        </a:p>
      </dgm:t>
    </dgm:pt>
    <dgm:pt modelId="{C71455BF-C732-47BC-B121-558E95F490D6}" type="parTrans" cxnId="{420A3C88-7544-40E8-819A-19AA9E767B4A}">
      <dgm:prSet/>
      <dgm:spPr/>
      <dgm:t>
        <a:bodyPr/>
        <a:lstStyle/>
        <a:p>
          <a:endParaRPr lang="en-US"/>
        </a:p>
      </dgm:t>
    </dgm:pt>
    <dgm:pt modelId="{A6EB1360-6D52-4329-9140-622B57937311}" type="sibTrans" cxnId="{420A3C88-7544-40E8-819A-19AA9E767B4A}">
      <dgm:prSet/>
      <dgm:spPr/>
      <dgm:t>
        <a:bodyPr/>
        <a:lstStyle/>
        <a:p>
          <a:endParaRPr lang="en-US"/>
        </a:p>
      </dgm:t>
    </dgm:pt>
    <dgm:pt modelId="{70362097-C293-4CAC-8A37-B786AB5057B0}">
      <dgm:prSet phldrT="[Text]"/>
      <dgm:spPr>
        <a:xfrm>
          <a:off x="0" y="1858859"/>
          <a:ext cx="10591799" cy="397440"/>
        </a:xfrm>
        <a:prstGeom prst="rect">
          <a:avLst/>
        </a:prstGeom>
        <a:noFill/>
        <a:ln>
          <a:noFill/>
        </a:ln>
        <a:effectLst/>
      </dgm:spPr>
      <dgm:t>
        <a:bodyPr/>
        <a:lstStyle/>
        <a:p>
          <a:r>
            <a:rPr lang="en-GB" dirty="0">
              <a:solidFill>
                <a:srgbClr val="0A5BBA"/>
              </a:solidFill>
              <a:latin typeface="Segoe UI"/>
              <a:ea typeface="+mn-ea"/>
              <a:cs typeface="+mn-cs"/>
            </a:rPr>
            <a:t>Scoped lifetime services are created once per request </a:t>
          </a:r>
          <a:endParaRPr lang="en-US" dirty="0">
            <a:solidFill>
              <a:srgbClr val="0A5BBA"/>
            </a:solidFill>
            <a:latin typeface="Segoe UI"/>
            <a:ea typeface="+mn-ea"/>
            <a:cs typeface="+mn-cs"/>
          </a:endParaRPr>
        </a:p>
      </dgm:t>
    </dgm:pt>
    <dgm:pt modelId="{77EB479E-CF57-44E9-A289-8D4F0D2D07B3}" type="parTrans" cxnId="{4021DAEF-CE8E-4650-BFE3-D506A60244E5}">
      <dgm:prSet/>
      <dgm:spPr/>
      <dgm:t>
        <a:bodyPr/>
        <a:lstStyle/>
        <a:p>
          <a:endParaRPr lang="en-US"/>
        </a:p>
      </dgm:t>
    </dgm:pt>
    <dgm:pt modelId="{4726AD6D-5AFD-4A7C-B560-4065D686B0C7}" type="sibTrans" cxnId="{4021DAEF-CE8E-4650-BFE3-D506A60244E5}">
      <dgm:prSet/>
      <dgm:spPr/>
      <dgm:t>
        <a:bodyPr/>
        <a:lstStyle/>
        <a:p>
          <a:endParaRPr lang="en-US"/>
        </a:p>
      </dgm:t>
    </dgm:pt>
    <dgm:pt modelId="{E4EC75A5-C0F5-4C28-BFAE-E91B47C92748}">
      <dgm:prSet phldrT="[Text]"/>
      <dgm:spPr>
        <a:xfrm>
          <a:off x="0" y="2256299"/>
          <a:ext cx="10591799" cy="575639"/>
        </a:xfrm>
        <a:prstGeom prst="roundRec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Segoe UI"/>
              <a:ea typeface="+mn-ea"/>
              <a:cs typeface="+mn-cs"/>
            </a:rPr>
            <a:t>Singleton</a:t>
          </a:r>
        </a:p>
      </dgm:t>
    </dgm:pt>
    <dgm:pt modelId="{4B7CF794-001D-4F87-8711-10E44C7B00ED}" type="parTrans" cxnId="{56A4D0B6-D84F-4C94-810C-79A0EF487D3F}">
      <dgm:prSet/>
      <dgm:spPr/>
      <dgm:t>
        <a:bodyPr/>
        <a:lstStyle/>
        <a:p>
          <a:endParaRPr lang="en-US"/>
        </a:p>
      </dgm:t>
    </dgm:pt>
    <dgm:pt modelId="{E967DBC9-B2E8-4A07-8B4A-51968DFCA377}" type="sibTrans" cxnId="{56A4D0B6-D84F-4C94-810C-79A0EF487D3F}">
      <dgm:prSet/>
      <dgm:spPr/>
      <dgm:t>
        <a:bodyPr/>
        <a:lstStyle/>
        <a:p>
          <a:endParaRPr lang="en-US"/>
        </a:p>
      </dgm:t>
    </dgm:pt>
    <dgm:pt modelId="{34613AE9-BE9D-483A-84CE-946FB0CC1196}">
      <dgm:prSet phldrT="[Text]"/>
      <dgm:spPr>
        <a:xfrm>
          <a:off x="0" y="3974580"/>
          <a:ext cx="10591799" cy="575639"/>
        </a:xfrm>
        <a:prstGeom prst="roundRec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Segoe UI"/>
              <a:ea typeface="+mn-ea"/>
              <a:cs typeface="+mn-cs"/>
            </a:rPr>
            <a:t>Instance</a:t>
          </a:r>
        </a:p>
      </dgm:t>
    </dgm:pt>
    <dgm:pt modelId="{690FB910-3A90-4C30-949A-4C0CEE989C91}" type="parTrans" cxnId="{EF576483-1B83-4064-B97E-6D9CD177E8A1}">
      <dgm:prSet/>
      <dgm:spPr/>
      <dgm:t>
        <a:bodyPr/>
        <a:lstStyle/>
        <a:p>
          <a:endParaRPr lang="en-US"/>
        </a:p>
      </dgm:t>
    </dgm:pt>
    <dgm:pt modelId="{89A82300-DAB2-4031-9A33-A975A86FCF4D}" type="sibTrans" cxnId="{EF576483-1B83-4064-B97E-6D9CD177E8A1}">
      <dgm:prSet/>
      <dgm:spPr/>
      <dgm:t>
        <a:bodyPr/>
        <a:lstStyle/>
        <a:p>
          <a:endParaRPr lang="en-US"/>
        </a:p>
      </dgm:t>
    </dgm:pt>
    <dgm:pt modelId="{89FE589B-4F3A-419D-897A-1F47997548D9}">
      <dgm:prSet phldrT="[Text]"/>
      <dgm:spPr>
        <a:xfrm>
          <a:off x="0" y="2831939"/>
          <a:ext cx="10591799" cy="1142640"/>
        </a:xfrm>
        <a:prstGeom prst="rect">
          <a:avLst/>
        </a:prstGeom>
        <a:noFill/>
        <a:ln>
          <a:noFill/>
        </a:ln>
        <a:effectLst/>
      </dgm:spPr>
      <dgm:t>
        <a:bodyPr/>
        <a:lstStyle/>
        <a:p>
          <a:r>
            <a:rPr lang="en-GB" dirty="0">
              <a:solidFill>
                <a:srgbClr val="0A5BBA"/>
              </a:solidFill>
              <a:latin typeface="Segoe UI"/>
              <a:ea typeface="+mn-ea"/>
              <a:cs typeface="+mn-cs"/>
            </a:rPr>
            <a:t>Singleton lifetime services are created the first time they are requested, and then every subsequent request will use the same instance. If your application requires singleton behaviour, allowing the services container to manage the service’s lifetime is recommended instead of implementing the singleton design pattern and managing your object’s lifetime in the class yourself </a:t>
          </a:r>
          <a:endParaRPr lang="en-US" dirty="0">
            <a:solidFill>
              <a:srgbClr val="0A5BBA"/>
            </a:solidFill>
            <a:latin typeface="Segoe UI"/>
            <a:ea typeface="+mn-ea"/>
            <a:cs typeface="+mn-cs"/>
          </a:endParaRPr>
        </a:p>
      </dgm:t>
    </dgm:pt>
    <dgm:pt modelId="{7395EFA0-AF39-46D6-907C-893D8C788AFE}" type="parTrans" cxnId="{C726409A-57BA-4F63-AA78-8937894DB61B}">
      <dgm:prSet/>
      <dgm:spPr/>
      <dgm:t>
        <a:bodyPr/>
        <a:lstStyle/>
        <a:p>
          <a:endParaRPr lang="en-US"/>
        </a:p>
      </dgm:t>
    </dgm:pt>
    <dgm:pt modelId="{9A01C196-3E55-4073-BD72-1F4FD297719F}" type="sibTrans" cxnId="{C726409A-57BA-4F63-AA78-8937894DB61B}">
      <dgm:prSet/>
      <dgm:spPr/>
      <dgm:t>
        <a:bodyPr/>
        <a:lstStyle/>
        <a:p>
          <a:endParaRPr lang="en-US"/>
        </a:p>
      </dgm:t>
    </dgm:pt>
    <dgm:pt modelId="{5ACB360B-D14B-4C24-B141-0F163B186409}">
      <dgm:prSet phldrT="[Text]"/>
      <dgm:spPr>
        <a:xfrm>
          <a:off x="0" y="4550220"/>
          <a:ext cx="10591799" cy="596160"/>
        </a:xfrm>
        <a:prstGeom prst="rect">
          <a:avLst/>
        </a:prstGeom>
        <a:noFill/>
        <a:ln>
          <a:noFill/>
        </a:ln>
        <a:effectLst/>
      </dgm:spPr>
      <dgm:t>
        <a:bodyPr/>
        <a:lstStyle/>
        <a:p>
          <a:r>
            <a:rPr lang="en-US" dirty="0">
              <a:solidFill>
                <a:srgbClr val="0A5BBA"/>
              </a:solidFill>
              <a:latin typeface="Segoe UI"/>
              <a:ea typeface="+mn-ea"/>
              <a:cs typeface="+mn-cs"/>
            </a:rPr>
            <a:t>Similar to Singleton, but the instance is created when added to the services container and reused throughout, whereas with a Singleton the instance is first created only when first requested for use </a:t>
          </a:r>
        </a:p>
      </dgm:t>
    </dgm:pt>
    <dgm:pt modelId="{1808F0AB-A607-4380-87EC-D0D188A310AA}" type="parTrans" cxnId="{8E1F3190-AED9-44F2-BD60-739C5A42912E}">
      <dgm:prSet/>
      <dgm:spPr/>
      <dgm:t>
        <a:bodyPr/>
        <a:lstStyle/>
        <a:p>
          <a:endParaRPr lang="en-US"/>
        </a:p>
      </dgm:t>
    </dgm:pt>
    <dgm:pt modelId="{EC61C73C-379C-4C2A-AB98-242AD6A3FF7F}" type="sibTrans" cxnId="{8E1F3190-AED9-44F2-BD60-739C5A42912E}">
      <dgm:prSet/>
      <dgm:spPr/>
      <dgm:t>
        <a:bodyPr/>
        <a:lstStyle/>
        <a:p>
          <a:endParaRPr lang="en-US"/>
        </a:p>
      </dgm:t>
    </dgm:pt>
    <dgm:pt modelId="{BC25AF98-ECC3-4E23-B1F2-E28176AC4550}" type="pres">
      <dgm:prSet presAssocID="{FDF74DB9-D4B2-4524-B9CE-86BFEF459F9D}" presName="linear" presStyleCnt="0">
        <dgm:presLayoutVars>
          <dgm:animLvl val="lvl"/>
          <dgm:resizeHandles val="exact"/>
        </dgm:presLayoutVars>
      </dgm:prSet>
      <dgm:spPr/>
    </dgm:pt>
    <dgm:pt modelId="{AB29135B-61AD-416A-850B-68A140B4085B}" type="pres">
      <dgm:prSet presAssocID="{ECF129C0-718C-4E21-BDE3-C39DE390B302}" presName="parentText" presStyleLbl="node1" presStyleIdx="0" presStyleCnt="4">
        <dgm:presLayoutVars>
          <dgm:chMax val="0"/>
          <dgm:bulletEnabled val="1"/>
        </dgm:presLayoutVars>
      </dgm:prSet>
      <dgm:spPr/>
    </dgm:pt>
    <dgm:pt modelId="{737651EB-50AC-46EF-B92F-CB659B01B5A3}" type="pres">
      <dgm:prSet presAssocID="{ECF129C0-718C-4E21-BDE3-C39DE390B302}" presName="childText" presStyleLbl="revTx" presStyleIdx="0" presStyleCnt="4">
        <dgm:presLayoutVars>
          <dgm:bulletEnabled val="1"/>
        </dgm:presLayoutVars>
      </dgm:prSet>
      <dgm:spPr/>
    </dgm:pt>
    <dgm:pt modelId="{2F0FCA17-FB74-4333-A801-EA5BE54C0A09}" type="pres">
      <dgm:prSet presAssocID="{4D7527A1-B109-4E21-B60B-7095AD44AF12}" presName="parentText" presStyleLbl="node1" presStyleIdx="1" presStyleCnt="4">
        <dgm:presLayoutVars>
          <dgm:chMax val="0"/>
          <dgm:bulletEnabled val="1"/>
        </dgm:presLayoutVars>
      </dgm:prSet>
      <dgm:spPr/>
    </dgm:pt>
    <dgm:pt modelId="{46C009F9-649A-4FEE-8A52-312BD9274645}" type="pres">
      <dgm:prSet presAssocID="{4D7527A1-B109-4E21-B60B-7095AD44AF12}" presName="childText" presStyleLbl="revTx" presStyleIdx="1" presStyleCnt="4">
        <dgm:presLayoutVars>
          <dgm:bulletEnabled val="1"/>
        </dgm:presLayoutVars>
      </dgm:prSet>
      <dgm:spPr/>
    </dgm:pt>
    <dgm:pt modelId="{ABA2EEAB-2EFB-409F-B75B-A0CE93C75BA8}" type="pres">
      <dgm:prSet presAssocID="{E4EC75A5-C0F5-4C28-BFAE-E91B47C92748}" presName="parentText" presStyleLbl="node1" presStyleIdx="2" presStyleCnt="4">
        <dgm:presLayoutVars>
          <dgm:chMax val="0"/>
          <dgm:bulletEnabled val="1"/>
        </dgm:presLayoutVars>
      </dgm:prSet>
      <dgm:spPr/>
    </dgm:pt>
    <dgm:pt modelId="{542D48FD-A861-4874-B22C-E5AD08C9E6EE}" type="pres">
      <dgm:prSet presAssocID="{E4EC75A5-C0F5-4C28-BFAE-E91B47C92748}" presName="childText" presStyleLbl="revTx" presStyleIdx="2" presStyleCnt="4">
        <dgm:presLayoutVars>
          <dgm:bulletEnabled val="1"/>
        </dgm:presLayoutVars>
      </dgm:prSet>
      <dgm:spPr/>
    </dgm:pt>
    <dgm:pt modelId="{F0B3E049-E9A6-4254-8A51-14BB6172594F}" type="pres">
      <dgm:prSet presAssocID="{34613AE9-BE9D-483A-84CE-946FB0CC1196}" presName="parentText" presStyleLbl="node1" presStyleIdx="3" presStyleCnt="4">
        <dgm:presLayoutVars>
          <dgm:chMax val="0"/>
          <dgm:bulletEnabled val="1"/>
        </dgm:presLayoutVars>
      </dgm:prSet>
      <dgm:spPr/>
    </dgm:pt>
    <dgm:pt modelId="{118153F8-FB22-4130-9AD0-4F2BBB18903F}" type="pres">
      <dgm:prSet presAssocID="{34613AE9-BE9D-483A-84CE-946FB0CC1196}" presName="childText" presStyleLbl="revTx" presStyleIdx="3" presStyleCnt="4">
        <dgm:presLayoutVars>
          <dgm:bulletEnabled val="1"/>
        </dgm:presLayoutVars>
      </dgm:prSet>
      <dgm:spPr/>
    </dgm:pt>
  </dgm:ptLst>
  <dgm:cxnLst>
    <dgm:cxn modelId="{72B0C804-36C6-4584-9432-B7015CCD3A30}" type="presOf" srcId="{4D7527A1-B109-4E21-B60B-7095AD44AF12}" destId="{2F0FCA17-FB74-4333-A801-EA5BE54C0A09}" srcOrd="0" destOrd="0" presId="urn:microsoft.com/office/officeart/2005/8/layout/vList2"/>
    <dgm:cxn modelId="{97806A0B-6A20-439D-B420-0119E53F71F7}" type="presOf" srcId="{FDF74DB9-D4B2-4524-B9CE-86BFEF459F9D}" destId="{BC25AF98-ECC3-4E23-B1F2-E28176AC4550}" srcOrd="0" destOrd="0" presId="urn:microsoft.com/office/officeart/2005/8/layout/vList2"/>
    <dgm:cxn modelId="{FF7EAF0E-DD0C-44F3-BF8B-A4FFD1E92F33}" type="presOf" srcId="{ECF129C0-718C-4E21-BDE3-C39DE390B302}" destId="{AB29135B-61AD-416A-850B-68A140B4085B}" srcOrd="0" destOrd="0" presId="urn:microsoft.com/office/officeart/2005/8/layout/vList2"/>
    <dgm:cxn modelId="{412C4936-C4A5-4D90-98A6-FDF7DE7762A0}" type="presOf" srcId="{89FE589B-4F3A-419D-897A-1F47997548D9}" destId="{542D48FD-A861-4874-B22C-E5AD08C9E6EE}" srcOrd="0" destOrd="0" presId="urn:microsoft.com/office/officeart/2005/8/layout/vList2"/>
    <dgm:cxn modelId="{92921E64-CDD3-4B4A-810E-342CD1AF6665}" type="presOf" srcId="{70362097-C293-4CAC-8A37-B786AB5057B0}" destId="{46C009F9-649A-4FEE-8A52-312BD9274645}" srcOrd="0" destOrd="0" presId="urn:microsoft.com/office/officeart/2005/8/layout/vList2"/>
    <dgm:cxn modelId="{4B293880-3CEF-4E36-AAB5-DCBE4232E8B6}" srcId="{FDF74DB9-D4B2-4524-B9CE-86BFEF459F9D}" destId="{ECF129C0-718C-4E21-BDE3-C39DE390B302}" srcOrd="0" destOrd="0" parTransId="{68037330-DF9E-4C49-9EAB-AAA3042476B2}" sibTransId="{44B9C039-D5C2-480A-A5AB-B11B18422C44}"/>
    <dgm:cxn modelId="{EF576483-1B83-4064-B97E-6D9CD177E8A1}" srcId="{FDF74DB9-D4B2-4524-B9CE-86BFEF459F9D}" destId="{34613AE9-BE9D-483A-84CE-946FB0CC1196}" srcOrd="3" destOrd="0" parTransId="{690FB910-3A90-4C30-949A-4C0CEE989C91}" sibTransId="{89A82300-DAB2-4031-9A33-A975A86FCF4D}"/>
    <dgm:cxn modelId="{420A3C88-7544-40E8-819A-19AA9E767B4A}" srcId="{FDF74DB9-D4B2-4524-B9CE-86BFEF459F9D}" destId="{4D7527A1-B109-4E21-B60B-7095AD44AF12}" srcOrd="1" destOrd="0" parTransId="{C71455BF-C732-47BC-B121-558E95F490D6}" sibTransId="{A6EB1360-6D52-4329-9140-622B57937311}"/>
    <dgm:cxn modelId="{8E1F3190-AED9-44F2-BD60-739C5A42912E}" srcId="{34613AE9-BE9D-483A-84CE-946FB0CC1196}" destId="{5ACB360B-D14B-4C24-B141-0F163B186409}" srcOrd="0" destOrd="0" parTransId="{1808F0AB-A607-4380-87EC-D0D188A310AA}" sibTransId="{EC61C73C-379C-4C2A-AB98-242AD6A3FF7F}"/>
    <dgm:cxn modelId="{C726409A-57BA-4F63-AA78-8937894DB61B}" srcId="{E4EC75A5-C0F5-4C28-BFAE-E91B47C92748}" destId="{89FE589B-4F3A-419D-897A-1F47997548D9}" srcOrd="0" destOrd="0" parTransId="{7395EFA0-AF39-46D6-907C-893D8C788AFE}" sibTransId="{9A01C196-3E55-4073-BD72-1F4FD297719F}"/>
    <dgm:cxn modelId="{D076E3B4-FF67-4B91-9609-FF1F0243D6BE}" srcId="{ECF129C0-718C-4E21-BDE3-C39DE390B302}" destId="{AF6E79D6-021C-4A22-87EF-1E86E1EDB25E}" srcOrd="0" destOrd="0" parTransId="{638D08B6-22D5-4DA4-BE75-BFEDD7149C37}" sibTransId="{4D380FE3-5E0D-48B9-BF2B-06DFA569FBDC}"/>
    <dgm:cxn modelId="{56A4D0B6-D84F-4C94-810C-79A0EF487D3F}" srcId="{FDF74DB9-D4B2-4524-B9CE-86BFEF459F9D}" destId="{E4EC75A5-C0F5-4C28-BFAE-E91B47C92748}" srcOrd="2" destOrd="0" parTransId="{4B7CF794-001D-4F87-8711-10E44C7B00ED}" sibTransId="{E967DBC9-B2E8-4A07-8B4A-51968DFCA377}"/>
    <dgm:cxn modelId="{58CE7BBE-1398-4311-B320-B51EBCDCAD0C}" type="presOf" srcId="{E4EC75A5-C0F5-4C28-BFAE-E91B47C92748}" destId="{ABA2EEAB-2EFB-409F-B75B-A0CE93C75BA8}" srcOrd="0" destOrd="0" presId="urn:microsoft.com/office/officeart/2005/8/layout/vList2"/>
    <dgm:cxn modelId="{7CDFC7E0-5759-449C-8188-A8F1E03D1D25}" type="presOf" srcId="{AF6E79D6-021C-4A22-87EF-1E86E1EDB25E}" destId="{737651EB-50AC-46EF-B92F-CB659B01B5A3}" srcOrd="0" destOrd="0" presId="urn:microsoft.com/office/officeart/2005/8/layout/vList2"/>
    <dgm:cxn modelId="{24D142E2-9952-4997-8A7B-749BD741C3DB}" type="presOf" srcId="{5ACB360B-D14B-4C24-B141-0F163B186409}" destId="{118153F8-FB22-4130-9AD0-4F2BBB18903F}" srcOrd="0" destOrd="0" presId="urn:microsoft.com/office/officeart/2005/8/layout/vList2"/>
    <dgm:cxn modelId="{30DE43E9-5610-4C50-B07C-2DA623232821}" type="presOf" srcId="{34613AE9-BE9D-483A-84CE-946FB0CC1196}" destId="{F0B3E049-E9A6-4254-8A51-14BB6172594F}" srcOrd="0" destOrd="0" presId="urn:microsoft.com/office/officeart/2005/8/layout/vList2"/>
    <dgm:cxn modelId="{4021DAEF-CE8E-4650-BFE3-D506A60244E5}" srcId="{4D7527A1-B109-4E21-B60B-7095AD44AF12}" destId="{70362097-C293-4CAC-8A37-B786AB5057B0}" srcOrd="0" destOrd="0" parTransId="{77EB479E-CF57-44E9-A289-8D4F0D2D07B3}" sibTransId="{4726AD6D-5AFD-4A7C-B560-4065D686B0C7}"/>
    <dgm:cxn modelId="{769DB8AB-8A85-400B-8A66-C9F7FBDC3F4A}" type="presParOf" srcId="{BC25AF98-ECC3-4E23-B1F2-E28176AC4550}" destId="{AB29135B-61AD-416A-850B-68A140B4085B}" srcOrd="0" destOrd="0" presId="urn:microsoft.com/office/officeart/2005/8/layout/vList2"/>
    <dgm:cxn modelId="{75AC7FEF-1562-47BD-9239-3B87064DFE3D}" type="presParOf" srcId="{BC25AF98-ECC3-4E23-B1F2-E28176AC4550}" destId="{737651EB-50AC-46EF-B92F-CB659B01B5A3}" srcOrd="1" destOrd="0" presId="urn:microsoft.com/office/officeart/2005/8/layout/vList2"/>
    <dgm:cxn modelId="{7B25D171-5BE9-4F0F-AC43-55F29E63BEBD}" type="presParOf" srcId="{BC25AF98-ECC3-4E23-B1F2-E28176AC4550}" destId="{2F0FCA17-FB74-4333-A801-EA5BE54C0A09}" srcOrd="2" destOrd="0" presId="urn:microsoft.com/office/officeart/2005/8/layout/vList2"/>
    <dgm:cxn modelId="{362852CF-4DAA-4A5F-A7ED-8A5E9B9B9530}" type="presParOf" srcId="{BC25AF98-ECC3-4E23-B1F2-E28176AC4550}" destId="{46C009F9-649A-4FEE-8A52-312BD9274645}" srcOrd="3" destOrd="0" presId="urn:microsoft.com/office/officeart/2005/8/layout/vList2"/>
    <dgm:cxn modelId="{67E19977-050F-4DAB-BEFD-8C43855EF1F7}" type="presParOf" srcId="{BC25AF98-ECC3-4E23-B1F2-E28176AC4550}" destId="{ABA2EEAB-2EFB-409F-B75B-A0CE93C75BA8}" srcOrd="4" destOrd="0" presId="urn:microsoft.com/office/officeart/2005/8/layout/vList2"/>
    <dgm:cxn modelId="{8F6D0831-A73B-4672-9F92-E480E625002B}" type="presParOf" srcId="{BC25AF98-ECC3-4E23-B1F2-E28176AC4550}" destId="{542D48FD-A861-4874-B22C-E5AD08C9E6EE}" srcOrd="5" destOrd="0" presId="urn:microsoft.com/office/officeart/2005/8/layout/vList2"/>
    <dgm:cxn modelId="{F5B6FD31-AE56-4C25-96D2-24195621555A}" type="presParOf" srcId="{BC25AF98-ECC3-4E23-B1F2-E28176AC4550}" destId="{F0B3E049-E9A6-4254-8A51-14BB6172594F}" srcOrd="6" destOrd="0" presId="urn:microsoft.com/office/officeart/2005/8/layout/vList2"/>
    <dgm:cxn modelId="{E0692BAD-94E9-4D1E-B372-1EF6859A3302}" type="presParOf" srcId="{BC25AF98-ECC3-4E23-B1F2-E28176AC4550}" destId="{118153F8-FB22-4130-9AD0-4F2BBB18903F}"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9135B-61AD-416A-850B-68A140B4085B}">
      <dsp:nvSpPr>
        <dsp:cNvPr id="0" name=""/>
        <dsp:cNvSpPr/>
      </dsp:nvSpPr>
      <dsp:spPr>
        <a:xfrm>
          <a:off x="0" y="187064"/>
          <a:ext cx="10591799" cy="566280"/>
        </a:xfrm>
        <a:prstGeom prst="roundRec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Segoe UI"/>
              <a:ea typeface="+mn-ea"/>
              <a:cs typeface="+mn-cs"/>
            </a:rPr>
            <a:t>Transient</a:t>
          </a:r>
        </a:p>
      </dsp:txBody>
      <dsp:txXfrm>
        <a:off x="27644" y="214708"/>
        <a:ext cx="10536511" cy="510992"/>
      </dsp:txXfrm>
    </dsp:sp>
    <dsp:sp modelId="{737651EB-50AC-46EF-B92F-CB659B01B5A3}">
      <dsp:nvSpPr>
        <dsp:cNvPr id="0" name=""/>
        <dsp:cNvSpPr/>
      </dsp:nvSpPr>
      <dsp:spPr>
        <a:xfrm>
          <a:off x="0" y="753344"/>
          <a:ext cx="10591799" cy="580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629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rgbClr val="0A5BBA"/>
              </a:solidFill>
              <a:latin typeface="Segoe UI"/>
              <a:ea typeface="+mn-ea"/>
              <a:cs typeface="+mn-cs"/>
            </a:rPr>
            <a:t>Transient lifetime services are created each time they are requested. This lifetime works best for lightweight, stateless service </a:t>
          </a:r>
          <a:endParaRPr lang="en-US" sz="1700" kern="1200" dirty="0">
            <a:solidFill>
              <a:srgbClr val="0A5BBA"/>
            </a:solidFill>
            <a:latin typeface="Segoe UI"/>
            <a:ea typeface="+mn-ea"/>
            <a:cs typeface="+mn-cs"/>
          </a:endParaRPr>
        </a:p>
      </dsp:txBody>
      <dsp:txXfrm>
        <a:off x="0" y="753344"/>
        <a:ext cx="10591799" cy="580635"/>
      </dsp:txXfrm>
    </dsp:sp>
    <dsp:sp modelId="{2F0FCA17-FB74-4333-A801-EA5BE54C0A09}">
      <dsp:nvSpPr>
        <dsp:cNvPr id="0" name=""/>
        <dsp:cNvSpPr/>
      </dsp:nvSpPr>
      <dsp:spPr>
        <a:xfrm>
          <a:off x="0" y="1333979"/>
          <a:ext cx="10591799" cy="566280"/>
        </a:xfrm>
        <a:prstGeom prst="roundRec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Segoe UI"/>
              <a:ea typeface="+mn-ea"/>
              <a:cs typeface="+mn-cs"/>
            </a:rPr>
            <a:t>Scoped</a:t>
          </a:r>
        </a:p>
      </dsp:txBody>
      <dsp:txXfrm>
        <a:off x="27644" y="1361623"/>
        <a:ext cx="10536511" cy="510992"/>
      </dsp:txXfrm>
    </dsp:sp>
    <dsp:sp modelId="{46C009F9-649A-4FEE-8A52-312BD9274645}">
      <dsp:nvSpPr>
        <dsp:cNvPr id="0" name=""/>
        <dsp:cNvSpPr/>
      </dsp:nvSpPr>
      <dsp:spPr>
        <a:xfrm>
          <a:off x="0" y="1900260"/>
          <a:ext cx="10591799"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629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rgbClr val="0A5BBA"/>
              </a:solidFill>
              <a:latin typeface="Segoe UI"/>
              <a:ea typeface="+mn-ea"/>
              <a:cs typeface="+mn-cs"/>
            </a:rPr>
            <a:t>Scoped lifetime services are created once per request </a:t>
          </a:r>
          <a:endParaRPr lang="en-US" sz="1700" kern="1200" dirty="0">
            <a:solidFill>
              <a:srgbClr val="0A5BBA"/>
            </a:solidFill>
            <a:latin typeface="Segoe UI"/>
            <a:ea typeface="+mn-ea"/>
            <a:cs typeface="+mn-cs"/>
          </a:endParaRPr>
        </a:p>
      </dsp:txBody>
      <dsp:txXfrm>
        <a:off x="0" y="1900260"/>
        <a:ext cx="10591799" cy="364320"/>
      </dsp:txXfrm>
    </dsp:sp>
    <dsp:sp modelId="{ABA2EEAB-2EFB-409F-B75B-A0CE93C75BA8}">
      <dsp:nvSpPr>
        <dsp:cNvPr id="0" name=""/>
        <dsp:cNvSpPr/>
      </dsp:nvSpPr>
      <dsp:spPr>
        <a:xfrm>
          <a:off x="0" y="2264580"/>
          <a:ext cx="10591799" cy="566280"/>
        </a:xfrm>
        <a:prstGeom prst="roundRec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Segoe UI"/>
              <a:ea typeface="+mn-ea"/>
              <a:cs typeface="+mn-cs"/>
            </a:rPr>
            <a:t>Singleton</a:t>
          </a:r>
        </a:p>
      </dsp:txBody>
      <dsp:txXfrm>
        <a:off x="27644" y="2292224"/>
        <a:ext cx="10536511" cy="510992"/>
      </dsp:txXfrm>
    </dsp:sp>
    <dsp:sp modelId="{542D48FD-A861-4874-B22C-E5AD08C9E6EE}">
      <dsp:nvSpPr>
        <dsp:cNvPr id="0" name=""/>
        <dsp:cNvSpPr/>
      </dsp:nvSpPr>
      <dsp:spPr>
        <a:xfrm>
          <a:off x="0" y="2830860"/>
          <a:ext cx="10591799" cy="10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629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rgbClr val="0A5BBA"/>
              </a:solidFill>
              <a:latin typeface="Segoe UI"/>
              <a:ea typeface="+mn-ea"/>
              <a:cs typeface="+mn-cs"/>
            </a:rPr>
            <a:t>Singleton lifetime services are created the first time they are requested, and then every subsequent request will use the same instance. If your application requires singleton behaviour, allowing the services container to manage the service’s lifetime is recommended instead of implementing the singleton design pattern and managing your object’s lifetime in the class yourself </a:t>
          </a:r>
          <a:endParaRPr lang="en-US" sz="1700" kern="1200" dirty="0">
            <a:solidFill>
              <a:srgbClr val="0A5BBA"/>
            </a:solidFill>
            <a:latin typeface="Segoe UI"/>
            <a:ea typeface="+mn-ea"/>
            <a:cs typeface="+mn-cs"/>
          </a:endParaRPr>
        </a:p>
      </dsp:txBody>
      <dsp:txXfrm>
        <a:off x="0" y="2830860"/>
        <a:ext cx="10591799" cy="1092960"/>
      </dsp:txXfrm>
    </dsp:sp>
    <dsp:sp modelId="{F0B3E049-E9A6-4254-8A51-14BB6172594F}">
      <dsp:nvSpPr>
        <dsp:cNvPr id="0" name=""/>
        <dsp:cNvSpPr/>
      </dsp:nvSpPr>
      <dsp:spPr>
        <a:xfrm>
          <a:off x="0" y="3923820"/>
          <a:ext cx="10591799" cy="566280"/>
        </a:xfrm>
        <a:prstGeom prst="roundRect">
          <a:avLst/>
        </a:prstGeom>
        <a:solidFill>
          <a:srgbClr val="0A5BBA">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Segoe UI"/>
              <a:ea typeface="+mn-ea"/>
              <a:cs typeface="+mn-cs"/>
            </a:rPr>
            <a:t>Instance</a:t>
          </a:r>
        </a:p>
      </dsp:txBody>
      <dsp:txXfrm>
        <a:off x="27644" y="3951464"/>
        <a:ext cx="10536511" cy="510992"/>
      </dsp:txXfrm>
    </dsp:sp>
    <dsp:sp modelId="{118153F8-FB22-4130-9AD0-4F2BBB18903F}">
      <dsp:nvSpPr>
        <dsp:cNvPr id="0" name=""/>
        <dsp:cNvSpPr/>
      </dsp:nvSpPr>
      <dsp:spPr>
        <a:xfrm>
          <a:off x="0" y="4490100"/>
          <a:ext cx="10591799" cy="580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629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solidFill>
                <a:srgbClr val="0A5BBA"/>
              </a:solidFill>
              <a:latin typeface="Segoe UI"/>
              <a:ea typeface="+mn-ea"/>
              <a:cs typeface="+mn-cs"/>
            </a:rPr>
            <a:t>Similar to Singleton, but the instance is created when added to the services container and reused throughout, whereas with a Singleton the instance is first created only when first requested for use </a:t>
          </a:r>
        </a:p>
      </dsp:txBody>
      <dsp:txXfrm>
        <a:off x="0" y="4490100"/>
        <a:ext cx="10591799" cy="58063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CEA168-19EF-43E3-8C78-A7FF53D16F4E}" type="datetimeFigureOut">
              <a:rPr lang="en-US" smtClean="0"/>
              <a:pPr/>
              <a:t>5/12/2020</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A783D08-679A-47C3-9B3B-94E13A262B47}" type="slidenum">
              <a:rPr lang="en-GB" smtClean="0"/>
              <a:pPr/>
              <a:t>‹#›</a:t>
            </a:fld>
            <a:endParaRPr lang="en-GB" dirty="0"/>
          </a:p>
        </p:txBody>
      </p:sp>
    </p:spTree>
    <p:extLst>
      <p:ext uri="{BB962C8B-B14F-4D97-AF65-F5344CB8AC3E}">
        <p14:creationId xmlns:p14="http://schemas.microsoft.com/office/powerpoint/2010/main" val="341278700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4048" y="484632"/>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4048" y="3913632"/>
            <a:ext cx="6099048" cy="4773168"/>
          </a:xfrm>
          <a:prstGeom prst="rect">
            <a:avLst/>
          </a:prstGeom>
          <a:ln>
            <a:solidFill>
              <a:schemeClr val="tx1"/>
            </a:solidFill>
          </a:ln>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p:cNvSpPr>
            <a:spLocks noGrp="1"/>
          </p:cNvSpPr>
          <p:nvPr>
            <p:ph type="ftr" sz="quarter" idx="4"/>
          </p:nvPr>
        </p:nvSpPr>
        <p:spPr>
          <a:xfrm>
            <a:off x="0" y="8763000"/>
            <a:ext cx="2971800" cy="352425"/>
          </a:xfrm>
          <a:prstGeom prst="rect">
            <a:avLst/>
          </a:prstGeom>
        </p:spPr>
        <p:txBody>
          <a:bodyPr vert="horz" lIns="91440" tIns="45720" rIns="91440" bIns="45720" rtlCol="0" anchor="b"/>
          <a:lstStyle>
            <a:lvl1pPr algn="l">
              <a:defRPr sz="1200"/>
            </a:lvl1pPr>
          </a:lstStyle>
          <a:p>
            <a:r>
              <a:rPr lang="en-US" dirty="0">
                <a:cs typeface="Segoe UI" pitchFamily="34" charset="0"/>
              </a:rPr>
              <a:t>© 2016 Microsoft Corporation</a:t>
            </a:r>
            <a:endParaRPr lang="en-US" dirty="0"/>
          </a:p>
        </p:txBody>
      </p:sp>
      <p:sp>
        <p:nvSpPr>
          <p:cNvPr id="9" name="Slide Number Placeholder 2"/>
          <p:cNvSpPr>
            <a:spLocks noGrp="1"/>
          </p:cNvSpPr>
          <p:nvPr>
            <p:ph type="sldNum" sz="quarter" idx="5"/>
          </p:nvPr>
        </p:nvSpPr>
        <p:spPr>
          <a:xfrm>
            <a:off x="3884613" y="8763000"/>
            <a:ext cx="2971800" cy="352425"/>
          </a:xfrm>
          <a:prstGeom prst="rect">
            <a:avLst/>
          </a:prstGeom>
        </p:spPr>
        <p:txBody>
          <a:bodyPr vert="horz" lIns="91440" tIns="45720" rIns="91440" bIns="45720" rtlCol="0" anchor="b"/>
          <a:lstStyle>
            <a:lvl1pPr algn="r">
              <a:defRPr sz="1200"/>
            </a:lvl1pPr>
          </a:lstStyle>
          <a:p>
            <a:fld id="{73CFBB7B-29F3-4A9F-B039-645092B1B4E9}" type="slidenum">
              <a:rPr lang="en-US" smtClean="0"/>
              <a:pPr/>
              <a:t>‹#›</a:t>
            </a:fld>
            <a:endParaRPr lang="en-US" dirty="0"/>
          </a:p>
        </p:txBody>
      </p:sp>
    </p:spTree>
    <p:extLst>
      <p:ext uri="{BB962C8B-B14F-4D97-AF65-F5344CB8AC3E}">
        <p14:creationId xmlns:p14="http://schemas.microsoft.com/office/powerpoint/2010/main" val="2894444704"/>
      </p:ext>
    </p:extLst>
  </p:cSld>
  <p:clrMap bg1="lt1" tx1="dk1" bg2="lt2" tx2="dk2" accent1="accent1" accent2="accent2" accent3="accent3" accent4="accent4" accent5="accent5" accent6="accent6" hlink="hlink" folHlink="folHlink"/>
  <p:hf hdr="0" dt="0"/>
  <p:notesStyle>
    <a:lvl1pPr marL="114300" indent="-114300" algn="l" defTabSz="914400" rtl="0" eaLnBrk="1" latinLnBrk="0" hangingPunct="1">
      <a:lnSpc>
        <a:spcPct val="140000"/>
      </a:lnSpc>
      <a:buFont typeface="Arial" pitchFamily="34" charset="0"/>
      <a:buChar char="•"/>
      <a:defRPr sz="1050" kern="1200">
        <a:solidFill>
          <a:schemeClr val="tx1"/>
        </a:solidFill>
        <a:latin typeface="Segoe UI" pitchFamily="34" charset="0"/>
        <a:ea typeface="+mn-ea"/>
        <a:cs typeface="Segoe UI" pitchFamily="34" charset="0"/>
      </a:defRPr>
    </a:lvl1pPr>
    <a:lvl2pPr marL="342900" indent="-228600" algn="l" defTabSz="914400" rtl="0" eaLnBrk="1" latinLnBrk="0" hangingPunct="1">
      <a:lnSpc>
        <a:spcPct val="140000"/>
      </a:lnSpc>
      <a:buFont typeface="Courier New" pitchFamily="49" charset="0"/>
      <a:buChar char="o"/>
      <a:defRPr sz="1050" kern="1200">
        <a:solidFill>
          <a:schemeClr val="tx1"/>
        </a:solidFill>
        <a:latin typeface="Segoe UI" pitchFamily="34" charset="0"/>
        <a:ea typeface="+mn-ea"/>
        <a:cs typeface="Segoe UI" pitchFamily="34" charset="0"/>
      </a:defRPr>
    </a:lvl2pPr>
    <a:lvl3pPr marL="571500" indent="-228600" algn="l" defTabSz="914400" rtl="0" eaLnBrk="1" latinLnBrk="0" hangingPunct="1">
      <a:lnSpc>
        <a:spcPct val="140000"/>
      </a:lnSpc>
      <a:buFont typeface="Wingdings" pitchFamily="2" charset="2"/>
      <a:buChar char="§"/>
      <a:tabLst/>
      <a:defRPr sz="1050" kern="1200">
        <a:solidFill>
          <a:schemeClr val="tx1"/>
        </a:solidFill>
        <a:latin typeface="Segoe UI" pitchFamily="34" charset="0"/>
        <a:ea typeface="+mn-ea"/>
        <a:cs typeface="Segoe UI" pitchFamily="34" charset="0"/>
      </a:defRPr>
    </a:lvl3pPr>
    <a:lvl4pPr marL="800100" indent="-228600" algn="l" defTabSz="914400" rtl="0" eaLnBrk="1" latinLnBrk="0" hangingPunct="1">
      <a:lnSpc>
        <a:spcPct val="140000"/>
      </a:lnSpc>
      <a:buFont typeface="Arial" pitchFamily="34" charset="0"/>
      <a:buChar char="•"/>
      <a:defRPr sz="1050" kern="1200">
        <a:solidFill>
          <a:schemeClr val="tx1"/>
        </a:solidFill>
        <a:latin typeface="Segoe UI" pitchFamily="34" charset="0"/>
        <a:ea typeface="+mn-ea"/>
        <a:cs typeface="Segoe UI" pitchFamily="34" charset="0"/>
      </a:defRPr>
    </a:lvl4pPr>
    <a:lvl5pPr marL="1028700" indent="-228600" algn="l" defTabSz="914400" rtl="0" eaLnBrk="1" latinLnBrk="0" hangingPunct="1">
      <a:lnSpc>
        <a:spcPct val="140000"/>
      </a:lnSpc>
      <a:buFont typeface="Courier New" pitchFamily="49" charset="0"/>
      <a:buChar char="o"/>
      <a:defRPr sz="1050" kern="1200">
        <a:solidFill>
          <a:schemeClr val="tx1"/>
        </a:solidFill>
        <a:latin typeface="Segoe UI" pitchFamily="34" charset="0"/>
        <a:ea typeface="+mn-ea"/>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spnet/core/data/ef-mvc/intro?view=aspnetcore-3.1"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microsoft.com/en-us/aspnet/core/mvc/controllers/actions?view=aspnetcore-3.1#what-is-a-controller"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spnet/core/fundamentals/routing?view=aspnetcore-3.1"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dotnet/api/microsoft.aspnetcore.mvc.iactionresult?view=aspnetcore-3.1"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hamidmosalla.com/2017/03/29/asp-net-core-action-results-explained/" TargetMode="External"/><Relationship Id="rId4" Type="http://schemas.openxmlformats.org/officeDocument/2006/relationships/hyperlink" Target="https://exceptionnotfound.net/asp-net-core-demystified-action-result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spnet/core/mvc/models/model-binding?view=aspnetcore-3.1"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spnet/core/mvc/models/model-binding?view=aspnetcore-3.1#what-is-model-bindi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spnet/core/mvc/models/model-binding?view=aspnetcore-3.1#what-is-model-bindin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spnet/core/mvc/models/model-binding?view=aspnetcore-3.1#exampl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dotnet/csharp/language-reference/builtin-types/default-values"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docs.microsoft.com/en-us/aspnet/core/mvc/models/model-binding?view=aspnetcore-3.1#no-source-for-a-model-property"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spnet/core/mvc/models/model-binding?view=aspnetcore-3.1#source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spnet/core/mvc/models/model-binding?view=aspnetcore-3.1#simple-type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spnet/core/mvc/models/model-binding?view=aspnetcore-3.1#complex-type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spnet/core/mvc/models/validation?view=aspnetcore-3.1"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localhost:44342/Students/Details?id=5"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s://localhost:44342/Students/Details/Admin" TargetMode="External"/><Relationship Id="rId4" Type="http://schemas.openxmlformats.org/officeDocument/2006/relationships/hyperlink" Target="https://localhost:44342/Students/Details/3?id=6"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spnet/core/mvc/controllers/actions?view=aspnetcore-3.1#cross-cutting-concern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msdn.microsoft.com/en-us/library/system.web.mvc.filterattribute(v=vs.118).aspx"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spnet/core/mvc/controllers/filters?view=aspnetcore-3.1#action-filter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spnet/core/mvc/controllers/routing?view=aspnetcore-3.1#attribute-routing-with-httpverb-attribute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spnet/core/mvc/controllers/filters?view=aspnetcore-3.1#action-filter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spnet/core/mvc/overview?view=aspnetcore-3.1"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github.com/danielpalme/IocPerformance/blob/master/README.md"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docs.microsoft.com/en-us/aspnet/core/fundamentals/dependency-injection?view=aspnetcore-3.1#default-service-container-replacement"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aspnet/core/mvc/controllers/areas?view=aspnetcore-3.1"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s://github.com/dotnet/AspNetCore.Docs/tree/master/aspnetcore/mvc/controllers/areas/31samples/MVCarea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aspnet/core/web-api/action-return-types?view=aspnetcore-3.1" TargetMode="External"/><Relationship Id="rId2" Type="http://schemas.openxmlformats.org/officeDocument/2006/relationships/slide" Target="../slides/slide71.xml"/><Relationship Id="rId1" Type="http://schemas.openxmlformats.org/officeDocument/2006/relationships/notesMaster" Target="../notesMasters/notesMaster1.xml"/><Relationship Id="rId5" Type="http://schemas.openxmlformats.org/officeDocument/2006/relationships/hyperlink" Target="https://stackoverflow.com/questions/48015096/not-much-difference-between-asp-net-core-sync-and-async-controller-actions" TargetMode="External"/><Relationship Id="rId4" Type="http://schemas.openxmlformats.org/officeDocument/2006/relationships/hyperlink" Target="https://docs.microsoft.com/en-us/aspnet/core/performance/performance-best-practices?view=aspnetcore-3.1" TargetMode="Externa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aspnet/core/web-api/action-return-types?view=aspnetcore-3.1" TargetMode="External"/><Relationship Id="rId2" Type="http://schemas.openxmlformats.org/officeDocument/2006/relationships/slide" Target="../slides/slide72.xml"/><Relationship Id="rId1" Type="http://schemas.openxmlformats.org/officeDocument/2006/relationships/notesMaster" Target="../notesMasters/notesMaster1.xml"/><Relationship Id="rId5" Type="http://schemas.openxmlformats.org/officeDocument/2006/relationships/hyperlink" Target="https://stackoverflow.com/questions/48015096/not-much-difference-between-asp-net-core-sync-and-async-controller-actions" TargetMode="External"/><Relationship Id="rId4" Type="http://schemas.openxmlformats.org/officeDocument/2006/relationships/hyperlink" Target="https://docs.microsoft.com/en-us/aspnet/core/performance/performance-best-practices?view=aspnetcore-3.1"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aspnet/core/performance/caching/memory?view=aspnetcore-3.1" TargetMode="External"/><Relationship Id="rId2" Type="http://schemas.openxmlformats.org/officeDocument/2006/relationships/slide" Target="../slides/slide74.xml"/><Relationship Id="rId1" Type="http://schemas.openxmlformats.org/officeDocument/2006/relationships/notesMaster" Target="../notesMasters/notesMaster1.xml"/><Relationship Id="rId5" Type="http://schemas.openxmlformats.org/officeDocument/2006/relationships/hyperlink" Target="https://docs.microsoft.com/en-us/aspnet/core/performance/caching/middleware?view=aspnetcore-3.1" TargetMode="External"/><Relationship Id="rId4" Type="http://schemas.openxmlformats.org/officeDocument/2006/relationships/hyperlink" Target="https://docs.microsoft.com/en-us/aspnet/core/performance/caching/distributed?view=aspnetcore-3.1"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aspnet/core/performance/caching/response?view=aspnetcore-3.1"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localhost:44342/SomeOtherRequest"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en.wikipedia.org/wiki/Model%E2%80%93view%E2%80%93controller"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73CFBB7B-29F3-4A9F-B039-645092B1B4E9}" type="slidenum">
              <a:rPr lang="en-US" smtClean="0"/>
              <a:pPr/>
              <a:t>1</a:t>
            </a:fld>
            <a:endParaRPr lang="en-US" dirty="0"/>
          </a:p>
        </p:txBody>
      </p:sp>
      <p:sp>
        <p:nvSpPr>
          <p:cNvPr id="14" name="Slide Image Placeholder 13"/>
          <p:cNvSpPr>
            <a:spLocks noGrp="1" noRot="1" noChangeAspect="1"/>
          </p:cNvSpPr>
          <p:nvPr>
            <p:ph type="sldImg"/>
          </p:nvPr>
        </p:nvSpPr>
        <p:spPr>
          <a:xfrm>
            <a:off x="384175" y="484188"/>
            <a:ext cx="6096000" cy="3429000"/>
          </a:xfrm>
        </p:spPr>
      </p:sp>
      <p:sp>
        <p:nvSpPr>
          <p:cNvPr id="15" name="Notes Placeholder 14"/>
          <p:cNvSpPr>
            <a:spLocks noGrp="1"/>
          </p:cNvSpPr>
          <p:nvPr>
            <p:ph type="body" idx="1"/>
          </p:nvPr>
        </p:nvSpPr>
        <p:spPr/>
        <p:txBody>
          <a:bodyPr>
            <a:normAutofit/>
          </a:bodyPr>
          <a:lstStyle/>
          <a:p>
            <a:endParaRPr lang="en-GB" dirty="0"/>
          </a:p>
        </p:txBody>
      </p:sp>
      <p:sp>
        <p:nvSpPr>
          <p:cNvPr id="16" name="Footer Placeholder 15"/>
          <p:cNvSpPr>
            <a:spLocks noGrp="1"/>
          </p:cNvSpPr>
          <p:nvPr>
            <p:ph type="ftr" sz="quarter" idx="12"/>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4235988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a:buNone/>
            </a:pPr>
            <a:r>
              <a:rPr lang="en-US" b="1" dirty="0"/>
              <a:t>Overview:</a:t>
            </a:r>
          </a:p>
          <a:p>
            <a:r>
              <a:rPr lang="en-US" dirty="0"/>
              <a:t>Now that we understand a bit about what a Controller is, let’s discuss developing Controllers.</a:t>
            </a:r>
          </a:p>
        </p:txBody>
      </p:sp>
      <p:sp>
        <p:nvSpPr>
          <p:cNvPr id="4" name="Slide Number Placeholder 3"/>
          <p:cNvSpPr>
            <a:spLocks noGrp="1"/>
          </p:cNvSpPr>
          <p:nvPr>
            <p:ph type="sldNum" sz="quarter" idx="11"/>
          </p:nvPr>
        </p:nvSpPr>
        <p:spPr/>
        <p:txBody>
          <a:bodyPr/>
          <a:lstStyle/>
          <a:p>
            <a:fld id="{73CFBB7B-29F3-4A9F-B039-645092B1B4E9}" type="slidenum">
              <a:rPr lang="en-US" smtClean="0"/>
              <a:pPr/>
              <a:t>10</a:t>
            </a:fld>
            <a:endParaRPr lang="en-US" dirty="0"/>
          </a:p>
        </p:txBody>
      </p:sp>
      <p:sp>
        <p:nvSpPr>
          <p:cNvPr id="6" name="Footer Placeholder 5"/>
          <p:cNvSpPr>
            <a:spLocks noGrp="1"/>
          </p:cNvSpPr>
          <p:nvPr>
            <p:ph type="ftr" sz="quarter" idx="12"/>
          </p:nvPr>
        </p:nvSpPr>
        <p:spPr/>
        <p:txBody>
          <a:bodyPr/>
          <a:lstStyle/>
          <a:p>
            <a:r>
              <a:rPr lang="en-US" dirty="0"/>
              <a:t>© 2016 Microsoft Corporation</a:t>
            </a:r>
          </a:p>
        </p:txBody>
      </p:sp>
      <p:sp>
        <p:nvSpPr>
          <p:cNvPr id="10" name="Slide Image Placeholder 9"/>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603656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Before we dig deeper into Developing Controllers, want to understand some of the components </a:t>
            </a:r>
            <a:r>
              <a:rPr lang="en-US" b="1" dirty="0"/>
              <a:t>Under the Hood</a:t>
            </a:r>
            <a:endParaRPr lang="en-US" b="0" dirty="0"/>
          </a:p>
          <a:p>
            <a:r>
              <a:rPr lang="en-US" b="0" dirty="0"/>
              <a:t>Our Initial Step is Routing, which again we’ll talk about more during a later section</a:t>
            </a:r>
          </a:p>
          <a:p>
            <a:pPr lvl="1"/>
            <a:r>
              <a:rPr lang="en-US" b="0" dirty="0"/>
              <a:t>This step we have a request come in with a particular URL</a:t>
            </a:r>
          </a:p>
          <a:p>
            <a:pPr lvl="0"/>
            <a:r>
              <a:rPr lang="en-US" b="0" dirty="0"/>
              <a:t>Routing determines what Controller is needed and Instantiates our Controller Factory</a:t>
            </a:r>
          </a:p>
          <a:p>
            <a:pPr lvl="0"/>
            <a:r>
              <a:rPr lang="en-US" b="0" dirty="0"/>
              <a:t>The Controller Factory “Activates” our Controller and performs an initialization.</a:t>
            </a:r>
          </a:p>
          <a:p>
            <a:pPr lvl="0"/>
            <a:r>
              <a:rPr lang="en-US" b="0" dirty="0"/>
              <a:t>Once the Controller is Created, we have the </a:t>
            </a:r>
            <a:r>
              <a:rPr lang="en-US" b="1" dirty="0"/>
              <a:t>Action Invoker</a:t>
            </a:r>
            <a:r>
              <a:rPr lang="en-US" b="0" dirty="0"/>
              <a:t>.  The Action Invoker is what calls our </a:t>
            </a:r>
            <a:r>
              <a:rPr lang="en-US" b="1" dirty="0"/>
              <a:t>Action Method</a:t>
            </a:r>
          </a:p>
          <a:p>
            <a:pPr lvl="0"/>
            <a:r>
              <a:rPr lang="en-US" b="0" dirty="0"/>
              <a:t>The process of creating our Controller, and Calling our Action method may involve other steps.</a:t>
            </a:r>
          </a:p>
          <a:p>
            <a:pPr lvl="1"/>
            <a:r>
              <a:rPr lang="en-US" b="0" dirty="0"/>
              <a:t>We maybe need to call some Action Filters, which we’ll discuss more a bit later</a:t>
            </a:r>
          </a:p>
          <a:p>
            <a:pPr lvl="1"/>
            <a:r>
              <a:rPr lang="en-US" b="0" dirty="0"/>
              <a:t>We may need to instantiate or retrieve some services, which we will pass in thru dependency injection</a:t>
            </a:r>
          </a:p>
          <a:p>
            <a:pPr lvl="0"/>
            <a:r>
              <a:rPr lang="en-US" b="0" dirty="0"/>
              <a:t>The key takeaways here is that we have </a:t>
            </a:r>
          </a:p>
          <a:p>
            <a:pPr lvl="1"/>
            <a:r>
              <a:rPr lang="en-US" b="0" dirty="0"/>
              <a:t>Routing which aids in determining which Controller &amp; Action methods to call</a:t>
            </a:r>
          </a:p>
          <a:p>
            <a:pPr lvl="1"/>
            <a:r>
              <a:rPr lang="en-US" b="0" dirty="0"/>
              <a:t>We have </a:t>
            </a:r>
            <a:r>
              <a:rPr lang="en-US" b="1" dirty="0"/>
              <a:t>Controller Factory</a:t>
            </a:r>
            <a:r>
              <a:rPr lang="en-US" b="0" dirty="0"/>
              <a:t> which creates our Controller by calling its </a:t>
            </a:r>
            <a:r>
              <a:rPr lang="en-US" b="0" dirty="0" err="1"/>
              <a:t>contructor</a:t>
            </a:r>
            <a:r>
              <a:rPr lang="en-US" b="0" dirty="0"/>
              <a:t> and passes it any necessary parameters</a:t>
            </a:r>
          </a:p>
          <a:p>
            <a:pPr lvl="1"/>
            <a:r>
              <a:rPr lang="en-US" b="0" dirty="0"/>
              <a:t>And we have an Action invoke which handles any parameters necessary for calling our Action method.</a:t>
            </a:r>
          </a:p>
          <a:p>
            <a:pPr marL="114300" lvl="1" indent="0">
              <a:buNone/>
            </a:pPr>
            <a:endParaRPr lang="en-US" b="0" dirty="0"/>
          </a:p>
          <a:p>
            <a:r>
              <a:rPr lang="en-US" dirty="0"/>
              <a:t>If you stick a breakpoint in the Controller Constructor, you’ll see the calls to the Controller Factory</a:t>
            </a:r>
          </a:p>
          <a:p>
            <a:r>
              <a:rPr lang="en-US" dirty="0"/>
              <a:t>If you stick a breakpoint in the Controller Action Method, you’ll see the Action Invoker calls.</a:t>
            </a:r>
          </a:p>
          <a:p>
            <a:pPr marL="114300" lvl="1" indent="0">
              <a:buNone/>
            </a:pPr>
            <a:endParaRPr lang="en-US" b="0" dirty="0"/>
          </a:p>
          <a:p>
            <a:pPr lvl="0"/>
            <a:endParaRPr lang="en-US" b="0"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11</a:t>
            </a:fld>
            <a:endParaRPr lang="en-US" dirty="0"/>
          </a:p>
        </p:txBody>
      </p:sp>
    </p:spTree>
    <p:extLst>
      <p:ext uri="{BB962C8B-B14F-4D97-AF65-F5344CB8AC3E}">
        <p14:creationId xmlns:p14="http://schemas.microsoft.com/office/powerpoint/2010/main" val="412501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a:t>This is obviously difficult to see, but this is an image of a breakpoint for the </a:t>
            </a:r>
            <a:r>
              <a:rPr lang="en-US" b="1"/>
              <a:t>HomeController class</a:t>
            </a:r>
            <a:r>
              <a:rPr lang="en-US"/>
              <a:t> for Method </a:t>
            </a:r>
            <a:r>
              <a:rPr lang="en-US" b="1"/>
              <a:t>Index().</a:t>
            </a:r>
            <a:endParaRPr lang="en-US" b="1" dirty="0"/>
          </a:p>
          <a:p>
            <a:pPr lvl="1"/>
            <a:r>
              <a:rPr lang="en-US"/>
              <a:t>So Home is our Controller, Index is our Action.</a:t>
            </a:r>
            <a:endParaRPr lang="en-US" dirty="0"/>
          </a:p>
          <a:p>
            <a:r>
              <a:rPr lang="en-US"/>
              <a:t>Let’s look at some of these calls</a:t>
            </a:r>
            <a:endParaRPr lang="en-US" dirty="0"/>
          </a:p>
          <a:p>
            <a:r>
              <a:rPr lang="en-US"/>
              <a:t>&lt;slide&gt;</a:t>
            </a:r>
            <a:endParaRPr lang="en-US" b="0"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12</a:t>
            </a:fld>
            <a:endParaRPr lang="en-US" dirty="0"/>
          </a:p>
        </p:txBody>
      </p:sp>
    </p:spTree>
    <p:extLst>
      <p:ext uri="{BB962C8B-B14F-4D97-AF65-F5344CB8AC3E}">
        <p14:creationId xmlns:p14="http://schemas.microsoft.com/office/powerpoint/2010/main" val="2621173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Starting at the bottom, we have </a:t>
            </a:r>
            <a:r>
              <a:rPr lang="en-US" dirty="0" err="1"/>
              <a:t>System.Threading.ThreadPoolWorkQueue</a:t>
            </a:r>
            <a:endParaRPr lang="en-US" dirty="0"/>
          </a:p>
          <a:p>
            <a:pPr lvl="0"/>
            <a:r>
              <a:rPr lang="en-US" b="0" dirty="0"/>
              <a:t>This is a “</a:t>
            </a:r>
            <a:r>
              <a:rPr lang="en-US" b="1" dirty="0"/>
              <a:t>Thread pulled from the thread pool to process a request”</a:t>
            </a:r>
          </a:p>
          <a:p>
            <a:pPr lvl="0"/>
            <a:r>
              <a:rPr lang="en-US" b="0" dirty="0"/>
              <a:t>We see up above, we have a call to </a:t>
            </a:r>
            <a:r>
              <a:rPr lang="en-US" b="0" dirty="0" err="1"/>
              <a:t>CreateControllerFactory</a:t>
            </a:r>
            <a:r>
              <a:rPr lang="en-US" b="0" dirty="0"/>
              <a:t>.__</a:t>
            </a:r>
            <a:r>
              <a:rPr lang="en-US" b="0" dirty="0" err="1"/>
              <a:t>CreateController</a:t>
            </a:r>
            <a:r>
              <a:rPr lang="en-US" b="0" dirty="0"/>
              <a:t> which will</a:t>
            </a:r>
          </a:p>
          <a:p>
            <a:pPr lvl="1"/>
            <a:r>
              <a:rPr lang="en-US" b="0" dirty="0"/>
              <a:t>Create a controller instance that matches our request URL.</a:t>
            </a:r>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13</a:t>
            </a:fld>
            <a:endParaRPr lang="en-US" dirty="0"/>
          </a:p>
        </p:txBody>
      </p:sp>
    </p:spTree>
    <p:extLst>
      <p:ext uri="{BB962C8B-B14F-4D97-AF65-F5344CB8AC3E}">
        <p14:creationId xmlns:p14="http://schemas.microsoft.com/office/powerpoint/2010/main" val="2805902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Then we see the Controller Action Invoker finds the Action Method that matches our given request URL.</a:t>
            </a:r>
          </a:p>
          <a:p>
            <a:r>
              <a:rPr lang="en-US" dirty="0"/>
              <a:t>&lt;slide&gt;</a:t>
            </a:r>
          </a:p>
          <a:p>
            <a:endParaRPr lang="en-US" dirty="0"/>
          </a:p>
          <a:p>
            <a:endParaRPr lang="en-US"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14</a:t>
            </a:fld>
            <a:endParaRPr lang="en-US" dirty="0"/>
          </a:p>
        </p:txBody>
      </p:sp>
    </p:spTree>
    <p:extLst>
      <p:ext uri="{BB962C8B-B14F-4D97-AF65-F5344CB8AC3E}">
        <p14:creationId xmlns:p14="http://schemas.microsoft.com/office/powerpoint/2010/main" val="201986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And finally this executes our given Action method in our case </a:t>
            </a:r>
            <a:r>
              <a:rPr lang="en-US" dirty="0" err="1"/>
              <a:t>HomeController.Index</a:t>
            </a:r>
            <a:r>
              <a:rPr lang="en-US" dirty="0"/>
              <a:t>().</a:t>
            </a:r>
          </a:p>
          <a:p>
            <a:r>
              <a:rPr lang="en-US" dirty="0"/>
              <a:t>So there’s a lot going on under the covers and we will explore into some of this, but first let’s talk about the basics of developing Controllers.</a:t>
            </a:r>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15</a:t>
            </a:fld>
            <a:endParaRPr lang="en-US" dirty="0"/>
          </a:p>
        </p:txBody>
      </p:sp>
    </p:spTree>
    <p:extLst>
      <p:ext uri="{BB962C8B-B14F-4D97-AF65-F5344CB8AC3E}">
        <p14:creationId xmlns:p14="http://schemas.microsoft.com/office/powerpoint/2010/main" val="2908742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fontScale="85000" lnSpcReduction="10000"/>
          </a:bodyPr>
          <a:lstStyle/>
          <a:p>
            <a:r>
              <a:rPr lang="en-GB" dirty="0"/>
              <a:t>To the right is Screenshot of the Project Layout of a sample project.</a:t>
            </a:r>
          </a:p>
          <a:p>
            <a:r>
              <a:rPr lang="en-GB" dirty="0"/>
              <a:t>Walk Thru the following parts (depending on previous coverage)</a:t>
            </a:r>
            <a:endParaRPr lang="en-GB" b="1" dirty="0"/>
          </a:p>
          <a:p>
            <a:pPr lvl="1"/>
            <a:r>
              <a:rPr lang="en-GB" dirty="0"/>
              <a:t>Controllers folder with two Controllers</a:t>
            </a:r>
          </a:p>
          <a:p>
            <a:pPr lvl="1"/>
            <a:r>
              <a:rPr lang="en-GB" dirty="0"/>
              <a:t>Above that, </a:t>
            </a:r>
            <a:r>
              <a:rPr lang="en-GB" dirty="0" err="1"/>
              <a:t>WWWRoot</a:t>
            </a:r>
            <a:r>
              <a:rPr lang="en-GB" dirty="0"/>
              <a:t> folder which we have discussed previously</a:t>
            </a:r>
          </a:p>
          <a:p>
            <a:pPr lvl="1"/>
            <a:r>
              <a:rPr lang="en-GB" dirty="0"/>
              <a:t>Models Folder, we have 4 different models</a:t>
            </a:r>
          </a:p>
          <a:p>
            <a:pPr lvl="1"/>
            <a:r>
              <a:rPr lang="en-GB" dirty="0"/>
              <a:t>Views Folder.   Notice that we have 2 views under Home and 5 Views under Students</a:t>
            </a:r>
          </a:p>
          <a:p>
            <a:pPr lvl="1"/>
            <a:r>
              <a:rPr lang="en-GB" dirty="0"/>
              <a:t>Finally we have </a:t>
            </a:r>
            <a:r>
              <a:rPr lang="en-GB" dirty="0" err="1"/>
              <a:t>Program.cs</a:t>
            </a:r>
            <a:r>
              <a:rPr lang="en-GB" dirty="0"/>
              <a:t> and </a:t>
            </a:r>
            <a:r>
              <a:rPr lang="en-GB" dirty="0" err="1"/>
              <a:t>Startup.cs</a:t>
            </a:r>
            <a:endParaRPr lang="en-GB" dirty="0"/>
          </a:p>
          <a:p>
            <a:r>
              <a:rPr lang="en-GB" b="1" dirty="0"/>
              <a:t>&lt;Most Important Point&gt; </a:t>
            </a:r>
            <a:r>
              <a:rPr lang="en-GB" dirty="0"/>
              <a:t>Mention that much of .NET Core and MVC is </a:t>
            </a:r>
            <a:r>
              <a:rPr lang="en-GB" b="1" dirty="0"/>
              <a:t>by convention</a:t>
            </a:r>
            <a:r>
              <a:rPr lang="en-GB" b="0" dirty="0"/>
              <a:t>.</a:t>
            </a:r>
          </a:p>
          <a:p>
            <a:pPr lvl="1"/>
            <a:r>
              <a:rPr lang="en-US" dirty="0"/>
              <a:t>For example, the names of folders in your project are significant.</a:t>
            </a:r>
          </a:p>
          <a:p>
            <a:pPr lvl="1"/>
            <a:r>
              <a:rPr lang="en-US" dirty="0"/>
              <a:t>The names of Classes are significant</a:t>
            </a:r>
          </a:p>
          <a:p>
            <a:pPr lvl="1"/>
            <a:r>
              <a:rPr lang="en-US" dirty="0"/>
              <a:t>Controller Conventions are:</a:t>
            </a:r>
          </a:p>
          <a:p>
            <a:pPr lvl="2"/>
            <a:r>
              <a:rPr lang="en-US" dirty="0"/>
              <a:t>Inside Controllers Folder</a:t>
            </a:r>
          </a:p>
          <a:p>
            <a:pPr lvl="2"/>
            <a:r>
              <a:rPr lang="en-US" dirty="0"/>
              <a:t>Suffixed by Controller</a:t>
            </a:r>
          </a:p>
          <a:p>
            <a:pPr lvl="2"/>
            <a:r>
              <a:rPr lang="en-US" dirty="0"/>
              <a:t>Inherit from Controller</a:t>
            </a:r>
            <a:endParaRPr lang="en-GB" dirty="0"/>
          </a:p>
          <a:p>
            <a:pPr lvl="0"/>
            <a:r>
              <a:rPr lang="en-GB" dirty="0"/>
              <a:t>By default, ASP.NET Core looks for View Files under \Views\[</a:t>
            </a:r>
            <a:r>
              <a:rPr lang="en-GB" dirty="0" err="1"/>
              <a:t>ControllerName</a:t>
            </a:r>
            <a:r>
              <a:rPr lang="en-GB" dirty="0"/>
              <a:t>].  This will be important shortly when we look at some Controller Code</a:t>
            </a:r>
          </a:p>
          <a:p>
            <a:pPr lvl="0"/>
            <a:r>
              <a:rPr lang="en-GB" dirty="0"/>
              <a:t>Technically MVC does not require this structure, you could put a Controller in any folder you want, but its best to follow convention for others who may work in your project/solution.</a:t>
            </a:r>
          </a:p>
          <a:p>
            <a:pPr marL="114300" lvl="1" indent="0">
              <a:buNone/>
            </a:pPr>
            <a:endParaRPr lang="en-GB" dirty="0"/>
          </a:p>
          <a:p>
            <a:endParaRPr lang="en-GB" dirty="0"/>
          </a:p>
          <a:p>
            <a:r>
              <a:rPr lang="en-GB" dirty="0"/>
              <a:t>Screenshot taken from Demos\</a:t>
            </a:r>
            <a:r>
              <a:rPr lang="en-GB" dirty="0" err="1"/>
              <a:t>ContosoUniversity</a:t>
            </a:r>
            <a:r>
              <a:rPr lang="en-GB" dirty="0"/>
              <a:t> - Project Organization</a:t>
            </a:r>
          </a:p>
          <a:p>
            <a:pPr lvl="0"/>
            <a:r>
              <a:rPr lang="en-GB" dirty="0"/>
              <a:t>Demo Project is from following steps in </a:t>
            </a:r>
            <a:r>
              <a:rPr lang="en-US" dirty="0">
                <a:hlinkClick r:id="rId3"/>
              </a:rPr>
              <a:t>https://docs.microsoft.com/en-us/aspnet/core/data/ef-mvc/intro?view=aspnetcore-3.1</a:t>
            </a:r>
            <a:endParaRPr lang="en-US" dirty="0"/>
          </a:p>
          <a:p>
            <a:pPr lvl="0"/>
            <a:endParaRPr lang="en-US" dirty="0"/>
          </a:p>
          <a:p>
            <a:pPr lvl="0"/>
            <a:endParaRPr lang="en-US" dirty="0"/>
          </a:p>
          <a:p>
            <a:pPr lvl="0"/>
            <a:r>
              <a:rPr lang="en-GB" dirty="0"/>
              <a:t>Technical Requirements for a Controller are: </a:t>
            </a:r>
            <a:r>
              <a:rPr lang="en-US" dirty="0">
                <a:hlinkClick r:id="rId4"/>
              </a:rPr>
              <a:t>https://docs.microsoft.com/en-us/aspnet/core/mvc/controllers/actions?view=aspnetcore-3.1#what-is-a-controller</a:t>
            </a:r>
            <a:endParaRPr lang="en-GB" dirty="0"/>
          </a:p>
        </p:txBody>
      </p:sp>
      <p:sp>
        <p:nvSpPr>
          <p:cNvPr id="4" name="Slide Number Placeholder 3"/>
          <p:cNvSpPr>
            <a:spLocks noGrp="1"/>
          </p:cNvSpPr>
          <p:nvPr>
            <p:ph type="sldNum" sz="quarter" idx="10"/>
          </p:nvPr>
        </p:nvSpPr>
        <p:spPr/>
        <p:txBody>
          <a:bodyPr/>
          <a:lstStyle/>
          <a:p>
            <a:fld id="{73CFBB7B-29F3-4A9F-B039-645092B1B4E9}" type="slidenum">
              <a:rPr lang="en-US" smtClean="0"/>
              <a:pPr/>
              <a:t>16</a:t>
            </a:fld>
            <a:endParaRPr lang="en-US" dirty="0"/>
          </a:p>
        </p:txBody>
      </p:sp>
      <p:sp>
        <p:nvSpPr>
          <p:cNvPr id="5" name="Footer Placeholder 4"/>
          <p:cNvSpPr>
            <a:spLocks noGrp="1"/>
          </p:cNvSpPr>
          <p:nvPr>
            <p:ph type="ftr" sz="quarter" idx="11"/>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2043367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buNone/>
            </a:pPr>
            <a:r>
              <a:rPr lang="en-MY" dirty="0"/>
              <a:t>Reminder: Controllers are </a:t>
            </a:r>
            <a:r>
              <a:rPr lang="en-MY" b="1" dirty="0"/>
              <a:t>classes</a:t>
            </a:r>
            <a:r>
              <a:rPr lang="en-MY" dirty="0"/>
              <a:t> and are used to define and group a set of </a:t>
            </a:r>
            <a:r>
              <a:rPr lang="en-MY" b="1" dirty="0"/>
              <a:t>actions</a:t>
            </a:r>
            <a:r>
              <a:rPr lang="en-MY" dirty="0"/>
              <a:t>.</a:t>
            </a:r>
          </a:p>
          <a:p>
            <a:pPr marL="0" indent="0">
              <a:buNone/>
            </a:pPr>
            <a:r>
              <a:rPr lang="en-MY" b="0" dirty="0"/>
              <a:t>Reminder: </a:t>
            </a:r>
            <a:r>
              <a:rPr lang="en-MY" b="1" dirty="0"/>
              <a:t>Actions</a:t>
            </a:r>
            <a:r>
              <a:rPr lang="en-MY" dirty="0"/>
              <a:t> are methods on a controller which handle requests.</a:t>
            </a:r>
          </a:p>
          <a:p>
            <a:pPr>
              <a:spcBef>
                <a:spcPct val="0"/>
              </a:spcBef>
            </a:pPr>
            <a:endParaRPr lang="en-US" altLang="en-US" dirty="0">
              <a:latin typeface="Segoe UI Light" panose="020B0502040204020203" pitchFamily="34" charset="0"/>
            </a:endParaRPr>
          </a:p>
          <a:p>
            <a:pPr>
              <a:spcBef>
                <a:spcPct val="0"/>
              </a:spcBef>
            </a:pPr>
            <a:r>
              <a:rPr lang="en-US" altLang="en-US" dirty="0">
                <a:latin typeface="Segoe UI Light" panose="020B0502040204020203" pitchFamily="34" charset="0"/>
              </a:rPr>
              <a:t>Here is an example Controller Class</a:t>
            </a:r>
          </a:p>
          <a:p>
            <a:pPr marL="342900" lvl="1" indent="-228600">
              <a:spcBef>
                <a:spcPct val="0"/>
              </a:spcBef>
            </a:pPr>
            <a:r>
              <a:rPr lang="en-US" altLang="en-US" dirty="0">
                <a:latin typeface="Segoe UI Light" panose="020B0502040204020203" pitchFamily="34" charset="0"/>
              </a:rPr>
              <a:t>Notice that it is named </a:t>
            </a:r>
            <a:r>
              <a:rPr lang="en-US" altLang="en-US" dirty="0" err="1">
                <a:latin typeface="Segoe UI Light" panose="020B0502040204020203" pitchFamily="34" charset="0"/>
              </a:rPr>
              <a:t>HomeController</a:t>
            </a:r>
            <a:endParaRPr lang="en-US" altLang="en-US" dirty="0">
              <a:latin typeface="Segoe UI Light" panose="020B0502040204020203" pitchFamily="34" charset="0"/>
            </a:endParaRPr>
          </a:p>
          <a:p>
            <a:pPr marL="342900" marR="0" lvl="1" indent="-228600" algn="l" defTabSz="914400" rtl="0" eaLnBrk="1" fontAlgn="auto" latinLnBrk="0" hangingPunct="1">
              <a:lnSpc>
                <a:spcPct val="140000"/>
              </a:lnSpc>
              <a:spcBef>
                <a:spcPct val="0"/>
              </a:spcBef>
              <a:spcAft>
                <a:spcPts val="0"/>
              </a:spcAft>
              <a:buClrTx/>
              <a:buSzTx/>
              <a:tabLst/>
              <a:defRPr/>
            </a:pPr>
            <a:r>
              <a:rPr lang="en-US" altLang="en-US" dirty="0">
                <a:latin typeface="Segoe UI Light" panose="020B0502040204020203" pitchFamily="34" charset="0"/>
              </a:rPr>
              <a:t>It inherits from Controller base class (</a:t>
            </a:r>
            <a:r>
              <a:rPr lang="en-US" dirty="0" err="1"/>
              <a:t>Microsoft.AspNetCore.Mvc.Controller</a:t>
            </a:r>
            <a:r>
              <a:rPr lang="en-US" dirty="0">
                <a:latin typeface="Segoe UI" pitchFamily="34" charset="0"/>
              </a:rPr>
              <a:t>)</a:t>
            </a:r>
          </a:p>
          <a:p>
            <a:pPr marL="342900" marR="0" lvl="1" indent="-228600" algn="l" defTabSz="914400" rtl="0" eaLnBrk="1" fontAlgn="auto" latinLnBrk="0" hangingPunct="1">
              <a:lnSpc>
                <a:spcPct val="140000"/>
              </a:lnSpc>
              <a:spcBef>
                <a:spcPct val="0"/>
              </a:spcBef>
              <a:spcAft>
                <a:spcPts val="0"/>
              </a:spcAft>
              <a:buClrTx/>
              <a:buSzTx/>
              <a:tabLst/>
              <a:defRPr/>
            </a:pPr>
            <a:r>
              <a:rPr lang="en-US" altLang="en-US" dirty="0">
                <a:latin typeface="Segoe UI Light" panose="020B0502040204020203" pitchFamily="34" charset="0"/>
              </a:rPr>
              <a:t>it resides inside our controllers folder</a:t>
            </a:r>
          </a:p>
          <a:p>
            <a:pPr marL="0" marR="0" lvl="0" indent="0" algn="l" defTabSz="914400" rtl="0" eaLnBrk="1" fontAlgn="auto" latinLnBrk="0" hangingPunct="1">
              <a:lnSpc>
                <a:spcPct val="140000"/>
              </a:lnSpc>
              <a:spcBef>
                <a:spcPct val="0"/>
              </a:spcBef>
              <a:spcAft>
                <a:spcPts val="0"/>
              </a:spcAft>
              <a:buClrTx/>
              <a:buSzTx/>
              <a:buFont typeface="Courier New" pitchFamily="49" charset="0"/>
              <a:buNone/>
              <a:tabLst/>
              <a:defRPr/>
            </a:pPr>
            <a:r>
              <a:rPr lang="en-US" altLang="en-US" b="1" dirty="0">
                <a:latin typeface="Segoe UI Light" panose="020B0502040204020203" pitchFamily="34" charset="0"/>
              </a:rPr>
              <a:t>&lt;Flip back to previous slide to show those points, and the file in the hierarchy&gt;</a:t>
            </a:r>
          </a:p>
          <a:p>
            <a:pPr marL="114300" marR="0" lvl="0" indent="-114300" algn="l" defTabSz="914400" rtl="0" eaLnBrk="1" fontAlgn="auto" latinLnBrk="0" hangingPunct="1">
              <a:lnSpc>
                <a:spcPct val="140000"/>
              </a:lnSpc>
              <a:spcBef>
                <a:spcPct val="0"/>
              </a:spcBef>
              <a:spcAft>
                <a:spcPts val="0"/>
              </a:spcAft>
              <a:buClrTx/>
              <a:buSzTx/>
              <a:buFont typeface="Arial" pitchFamily="34" charset="0"/>
              <a:buChar char="•"/>
              <a:tabLst/>
              <a:defRPr/>
            </a:pPr>
            <a:r>
              <a:rPr lang="en-US" altLang="en-US" dirty="0">
                <a:latin typeface="Segoe UI Light" panose="020B0502040204020203" pitchFamily="34" charset="0"/>
              </a:rPr>
              <a:t>Our Controller has two methods, and these methods are </a:t>
            </a:r>
            <a:r>
              <a:rPr lang="en-US" altLang="en-US" b="1" dirty="0">
                <a:latin typeface="Segoe UI Light" panose="020B0502040204020203" pitchFamily="34" charset="0"/>
              </a:rPr>
              <a:t>Actions</a:t>
            </a:r>
            <a:r>
              <a:rPr lang="en-US" altLang="en-US" b="0" dirty="0">
                <a:latin typeface="Segoe UI Light" panose="020B0502040204020203" pitchFamily="34" charset="0"/>
              </a:rPr>
              <a:t>.</a:t>
            </a:r>
          </a:p>
          <a:p>
            <a:pPr marL="114300" marR="0" lvl="0" indent="-114300" algn="l" defTabSz="914400" rtl="0" eaLnBrk="1" fontAlgn="auto" latinLnBrk="0" hangingPunct="1">
              <a:lnSpc>
                <a:spcPct val="140000"/>
              </a:lnSpc>
              <a:spcBef>
                <a:spcPct val="0"/>
              </a:spcBef>
              <a:spcAft>
                <a:spcPts val="0"/>
              </a:spcAft>
              <a:buClrTx/>
              <a:buSzTx/>
              <a:buFont typeface="Arial" pitchFamily="34" charset="0"/>
              <a:buChar char="•"/>
              <a:tabLst/>
              <a:defRPr/>
            </a:pPr>
            <a:r>
              <a:rPr lang="en-US" b="0" dirty="0">
                <a:latin typeface="Segoe UI Light" panose="020B0502040204020203" pitchFamily="34" charset="0"/>
              </a:rPr>
              <a:t>How do we know they are </a:t>
            </a:r>
            <a:r>
              <a:rPr lang="en-US" b="1" dirty="0">
                <a:latin typeface="Segoe UI Light" panose="020B0502040204020203" pitchFamily="34" charset="0"/>
              </a:rPr>
              <a:t>Actions</a:t>
            </a:r>
            <a:r>
              <a:rPr lang="en-US" b="0" dirty="0">
                <a:latin typeface="Segoe UI Light" panose="020B0502040204020203" pitchFamily="34" charset="0"/>
              </a:rPr>
              <a:t>?   We’ll talk a bit more in a bit, but for now, Actions are all </a:t>
            </a:r>
            <a:r>
              <a:rPr lang="en-US" b="1" dirty="0">
                <a:latin typeface="Segoe UI Light" panose="020B0502040204020203" pitchFamily="34" charset="0"/>
              </a:rPr>
              <a:t>public</a:t>
            </a:r>
            <a:r>
              <a:rPr lang="en-US" b="0" dirty="0">
                <a:latin typeface="Segoe UI Light" panose="020B0502040204020203" pitchFamily="34" charset="0"/>
              </a:rPr>
              <a:t> methods not marked with [</a:t>
            </a:r>
            <a:r>
              <a:rPr lang="en-US" b="0" dirty="0" err="1">
                <a:latin typeface="Segoe UI Light" panose="020B0502040204020203" pitchFamily="34" charset="0"/>
              </a:rPr>
              <a:t>NonAction</a:t>
            </a:r>
            <a:r>
              <a:rPr lang="en-US" b="0" dirty="0">
                <a:latin typeface="Segoe UI Light" panose="020B0502040204020203" pitchFamily="34" charset="0"/>
              </a:rPr>
              <a:t>] Attribute.</a:t>
            </a:r>
          </a:p>
          <a:p>
            <a:pPr marL="114300" marR="0" lvl="0" indent="-114300" algn="l" defTabSz="914400" rtl="0" eaLnBrk="1" fontAlgn="auto" latinLnBrk="0" hangingPunct="1">
              <a:lnSpc>
                <a:spcPct val="140000"/>
              </a:lnSpc>
              <a:spcBef>
                <a:spcPct val="0"/>
              </a:spcBef>
              <a:spcAft>
                <a:spcPts val="0"/>
              </a:spcAft>
              <a:buClrTx/>
              <a:buSzTx/>
              <a:buFont typeface="Arial" pitchFamily="34" charset="0"/>
              <a:buChar char="•"/>
              <a:tabLst/>
              <a:defRPr/>
            </a:pPr>
            <a:r>
              <a:rPr lang="en-US" dirty="0"/>
              <a:t>Our Two Actions: Index and About</a:t>
            </a:r>
          </a:p>
          <a:p>
            <a:pPr marL="342900" marR="0" lvl="1" indent="-114300" algn="l" defTabSz="914400" rtl="0" eaLnBrk="1" fontAlgn="auto" latinLnBrk="0" hangingPunct="1">
              <a:lnSpc>
                <a:spcPct val="140000"/>
              </a:lnSpc>
              <a:spcBef>
                <a:spcPct val="0"/>
              </a:spcBef>
              <a:spcAft>
                <a:spcPts val="0"/>
              </a:spcAft>
              <a:buClrTx/>
              <a:buSzTx/>
              <a:buFont typeface="Arial" pitchFamily="34" charset="0"/>
              <a:buChar char="•"/>
              <a:tabLst/>
              <a:defRPr/>
            </a:pPr>
            <a:r>
              <a:rPr lang="en-US" altLang="en-US" dirty="0">
                <a:latin typeface="Segoe UI Light" panose="020B0502040204020203" pitchFamily="34" charset="0"/>
              </a:rPr>
              <a:t>Both return a </a:t>
            </a:r>
            <a:r>
              <a:rPr lang="en-US" altLang="en-US" b="1" dirty="0">
                <a:latin typeface="Segoe UI Light" panose="020B0502040204020203" pitchFamily="34" charset="0"/>
              </a:rPr>
              <a:t>View</a:t>
            </a:r>
            <a:r>
              <a:rPr lang="en-US" altLang="en-US" dirty="0">
                <a:latin typeface="Segoe UI Light" panose="020B0502040204020203" pitchFamily="34" charset="0"/>
              </a:rPr>
              <a:t> which inherits from </a:t>
            </a:r>
            <a:r>
              <a:rPr lang="en-US" altLang="en-US" dirty="0" err="1">
                <a:latin typeface="Segoe UI Light" panose="020B0502040204020203" pitchFamily="34" charset="0"/>
              </a:rPr>
              <a:t>IActionResult</a:t>
            </a:r>
            <a:endParaRPr lang="en-US" altLang="en-US" dirty="0">
              <a:latin typeface="Segoe UI Light" panose="020B0502040204020203" pitchFamily="34" charset="0"/>
            </a:endParaRPr>
          </a:p>
          <a:p>
            <a:pPr lvl="1">
              <a:spcBef>
                <a:spcPct val="0"/>
              </a:spcBef>
            </a:pPr>
            <a:r>
              <a:rPr lang="en-US" altLang="en-US" dirty="0">
                <a:latin typeface="Segoe UI Light" panose="020B0502040204020203" pitchFamily="34" charset="0"/>
              </a:rPr>
              <a:t>We can see that the About Action sets some “</a:t>
            </a:r>
            <a:r>
              <a:rPr lang="en-US" altLang="en-US" dirty="0" err="1">
                <a:latin typeface="Segoe UI Light" panose="020B0502040204020203" pitchFamily="34" charset="0"/>
              </a:rPr>
              <a:t>ViewData</a:t>
            </a:r>
            <a:r>
              <a:rPr lang="en-US" altLang="en-US" dirty="0">
                <a:latin typeface="Segoe UI Light" panose="020B0502040204020203" pitchFamily="34" charset="0"/>
              </a:rPr>
              <a:t>”</a:t>
            </a:r>
          </a:p>
        </p:txBody>
      </p:sp>
      <p:sp>
        <p:nvSpPr>
          <p:cNvPr id="3" name="Slide Number Placeholder 2"/>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pPr/>
              <a:t>17</a:t>
            </a:fld>
            <a:endParaRPr lang="en-US" dirty="0"/>
          </a:p>
        </p:txBody>
      </p:sp>
      <p:sp>
        <p:nvSpPr>
          <p:cNvPr id="6" name="Footer Placeholder 5"/>
          <p:cNvSpPr>
            <a:spLocks noGrp="1"/>
          </p:cNvSpPr>
          <p:nvPr>
            <p:ph type="ftr" sz="quarter" idx="12"/>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2768322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buNone/>
            </a:pPr>
            <a:r>
              <a:rPr lang="en-MY" dirty="0"/>
              <a:t>We will cover routing more extensively later, but for now.</a:t>
            </a:r>
          </a:p>
          <a:p>
            <a:pPr marL="114300" indent="-114300">
              <a:buFontTx/>
              <a:buChar char="-"/>
            </a:pPr>
            <a:r>
              <a:rPr lang="en-MY" dirty="0"/>
              <a:t>The path to a give Action is as follows:  http://&lt;hostname&gt;/&lt;controllername&gt;/&lt;actionname&gt;</a:t>
            </a:r>
          </a:p>
          <a:p>
            <a:pPr marL="114300" indent="-114300">
              <a:buFontTx/>
              <a:buChar char="-"/>
            </a:pPr>
            <a:r>
              <a:rPr lang="en-MY" dirty="0"/>
              <a:t>So to call our Index method, we’d used http://&lt;hostname&gt;/Home/Index</a:t>
            </a:r>
          </a:p>
          <a:p>
            <a:pPr marL="114300" indent="-114300">
              <a:buFontTx/>
              <a:buChar char="-"/>
            </a:pPr>
            <a:r>
              <a:rPr lang="en-MY" dirty="0"/>
              <a:t>And if instead we called http://&lt;hostname&gt;/Home/About</a:t>
            </a:r>
          </a:p>
          <a:p>
            <a:pPr marL="342900" lvl="1" indent="-114300">
              <a:buFontTx/>
              <a:buChar char="-"/>
            </a:pPr>
            <a:r>
              <a:rPr lang="en-MY" dirty="0"/>
              <a:t>This would execute our About method, placing this string in our </a:t>
            </a:r>
            <a:r>
              <a:rPr lang="en-MY" dirty="0" err="1"/>
              <a:t>ViewData</a:t>
            </a:r>
            <a:r>
              <a:rPr lang="en-MY" dirty="0"/>
              <a:t> object and then returning a View.</a:t>
            </a:r>
          </a:p>
          <a:p>
            <a:pPr marL="342900" lvl="1" indent="-114300">
              <a:buFontTx/>
              <a:buChar char="-"/>
            </a:pPr>
            <a:r>
              <a:rPr lang="en-MY" dirty="0"/>
              <a:t>We will talk more about Views in our next module, but as mentioned two slides ago, this will seek out a view located in the folder</a:t>
            </a:r>
          </a:p>
          <a:p>
            <a:pPr marL="342900" lvl="1" indent="-114300">
              <a:buFontTx/>
              <a:buChar char="-"/>
            </a:pPr>
            <a:r>
              <a:rPr lang="en-MY" dirty="0"/>
              <a:t>Views\Home\</a:t>
            </a:r>
            <a:r>
              <a:rPr lang="en-MY" dirty="0" err="1"/>
              <a:t>About.cshtml</a:t>
            </a:r>
            <a:endParaRPr lang="en-MY" dirty="0"/>
          </a:p>
          <a:p>
            <a:pPr marL="0" marR="0" lvl="0" indent="0" algn="l" defTabSz="914400" rtl="0" eaLnBrk="1" fontAlgn="auto" latinLnBrk="0" hangingPunct="1">
              <a:lnSpc>
                <a:spcPct val="140000"/>
              </a:lnSpc>
              <a:spcBef>
                <a:spcPct val="0"/>
              </a:spcBef>
              <a:spcAft>
                <a:spcPts val="0"/>
              </a:spcAft>
              <a:buClrTx/>
              <a:buSzTx/>
              <a:buFont typeface="Courier New" pitchFamily="49" charset="0"/>
              <a:buNone/>
              <a:tabLst/>
              <a:defRPr/>
            </a:pPr>
            <a:r>
              <a:rPr lang="en-US" altLang="en-US" b="1" dirty="0">
                <a:latin typeface="Segoe UI Light" panose="020B0502040204020203" pitchFamily="34" charset="0"/>
              </a:rPr>
              <a:t>&lt;Consider flipping back 2 slides to show the file in the hierarchy&gt;</a:t>
            </a:r>
          </a:p>
          <a:p>
            <a:pPr marL="0" indent="0">
              <a:buNone/>
            </a:pPr>
            <a:endParaRPr lang="en-US" altLang="en-US" dirty="0">
              <a:latin typeface="Segoe UI Light" panose="020B0502040204020203" pitchFamily="34" charset="0"/>
            </a:endParaRPr>
          </a:p>
          <a:p>
            <a:pPr>
              <a:spcBef>
                <a:spcPct val="0"/>
              </a:spcBef>
            </a:pPr>
            <a:endParaRPr lang="en-US" altLang="en-US" dirty="0">
              <a:latin typeface="Segoe UI Light" panose="020B0502040204020203" pitchFamily="34" charset="0"/>
            </a:endParaRPr>
          </a:p>
        </p:txBody>
      </p:sp>
      <p:sp>
        <p:nvSpPr>
          <p:cNvPr id="3" name="Slide Number Placeholder 2"/>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pPr/>
              <a:t>18</a:t>
            </a:fld>
            <a:endParaRPr lang="en-US" dirty="0"/>
          </a:p>
        </p:txBody>
      </p:sp>
      <p:sp>
        <p:nvSpPr>
          <p:cNvPr id="6" name="Footer Placeholder 5"/>
          <p:cNvSpPr>
            <a:spLocks noGrp="1"/>
          </p:cNvSpPr>
          <p:nvPr>
            <p:ph type="ftr" sz="quarter" idx="12"/>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3413971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buNone/>
            </a:pPr>
            <a:r>
              <a:rPr lang="en-MY" dirty="0"/>
              <a:t>Reminder: Controllers logically group similar actions or functionality together</a:t>
            </a:r>
          </a:p>
          <a:p>
            <a:pPr marL="0" indent="0">
              <a:buNone/>
            </a:pPr>
            <a:r>
              <a:rPr lang="en-MY" dirty="0"/>
              <a:t>Reminder: Allows common set of rules, such as routing, caching and authorization to be applied collective</a:t>
            </a:r>
          </a:p>
          <a:p>
            <a:endParaRPr lang="en-US" dirty="0"/>
          </a:p>
          <a:p>
            <a:pPr marL="114300" indent="-114300">
              <a:buFontTx/>
              <a:buChar char="-"/>
            </a:pPr>
            <a:r>
              <a:rPr lang="en-US" dirty="0"/>
              <a:t>Actions should contain logic for mapping a request to a business concern.</a:t>
            </a:r>
          </a:p>
          <a:p>
            <a:pPr marL="114300" indent="-114300">
              <a:buFontTx/>
              <a:buChar char="-"/>
            </a:pPr>
            <a:r>
              <a:rPr lang="en-US" dirty="0"/>
              <a:t>Examples include</a:t>
            </a:r>
          </a:p>
          <a:p>
            <a:pPr marL="342900" lvl="1" indent="-114300">
              <a:buFontTx/>
              <a:buChar char="-"/>
            </a:pPr>
            <a:r>
              <a:rPr lang="en-US" dirty="0"/>
              <a:t>Our Home Controller, </a:t>
            </a:r>
          </a:p>
          <a:p>
            <a:pPr marL="571500" lvl="2" indent="-114300">
              <a:buFontTx/>
              <a:buChar char="-"/>
            </a:pPr>
            <a:r>
              <a:rPr lang="en-US" dirty="0"/>
              <a:t>we have </a:t>
            </a:r>
            <a:r>
              <a:rPr lang="en-US" b="1" dirty="0"/>
              <a:t>Index</a:t>
            </a:r>
            <a:r>
              <a:rPr lang="en-US" b="0" dirty="0"/>
              <a:t> Action to display the “default” screen related to “home”</a:t>
            </a:r>
          </a:p>
          <a:p>
            <a:pPr marL="571500" lvl="2" indent="-114300">
              <a:buFontTx/>
              <a:buChar char="-"/>
            </a:pPr>
            <a:r>
              <a:rPr lang="en-US" b="0" dirty="0"/>
              <a:t>we have </a:t>
            </a:r>
            <a:r>
              <a:rPr lang="en-US" b="1" dirty="0"/>
              <a:t>About </a:t>
            </a:r>
            <a:r>
              <a:rPr lang="en-US" b="0" dirty="0"/>
              <a:t>action to display the “About Us” screen.</a:t>
            </a:r>
          </a:p>
          <a:p>
            <a:pPr marL="342900" lvl="1" indent="-114300">
              <a:buFontTx/>
              <a:buChar char="-"/>
            </a:pPr>
            <a:r>
              <a:rPr lang="en-US" b="0" dirty="0"/>
              <a:t>Suppose we had a Student Controller for managing students of a University</a:t>
            </a:r>
          </a:p>
          <a:p>
            <a:pPr marL="571500" lvl="2" indent="-114300">
              <a:buFontTx/>
              <a:buChar char="-"/>
            </a:pPr>
            <a:r>
              <a:rPr lang="en-US" b="0" dirty="0"/>
              <a:t>We may have a Create Action for adding new Students to our University</a:t>
            </a:r>
          </a:p>
          <a:p>
            <a:pPr marL="571500" lvl="2" indent="-114300">
              <a:buFontTx/>
              <a:buChar char="-"/>
            </a:pPr>
            <a:r>
              <a:rPr lang="en-US" b="0" dirty="0"/>
              <a:t>We may have an Edit Action for modifying a Student</a:t>
            </a:r>
          </a:p>
          <a:p>
            <a:pPr marL="571500" lvl="2" indent="-114300">
              <a:buFontTx/>
              <a:buChar char="-"/>
            </a:pPr>
            <a:r>
              <a:rPr lang="en-US" b="0" dirty="0"/>
              <a:t>We may have List and Details Actions for displaying lists of students or detailed information about students.</a:t>
            </a:r>
          </a:p>
          <a:p>
            <a:pPr marL="342900" lvl="1" indent="-114300">
              <a:buFontTx/>
              <a:buChar char="-"/>
            </a:pPr>
            <a:r>
              <a:rPr lang="en-US" b="0" dirty="0"/>
              <a:t>In each of these examples, we are grouping similar functionality together into Controllers.</a:t>
            </a:r>
            <a:endParaRPr lang="en-US" altLang="en-US" dirty="0">
              <a:latin typeface="Segoe UI Light" panose="020B0502040204020203" pitchFamily="34" charset="0"/>
            </a:endParaRPr>
          </a:p>
        </p:txBody>
      </p:sp>
      <p:sp>
        <p:nvSpPr>
          <p:cNvPr id="3" name="Slide Number Placeholder 2"/>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pPr/>
              <a:t>19</a:t>
            </a:fld>
            <a:endParaRPr lang="en-US" dirty="0"/>
          </a:p>
        </p:txBody>
      </p:sp>
      <p:sp>
        <p:nvSpPr>
          <p:cNvPr id="6" name="Footer Placeholder 5"/>
          <p:cNvSpPr>
            <a:spLocks noGrp="1"/>
          </p:cNvSpPr>
          <p:nvPr>
            <p:ph type="ftr" sz="quarter" idx="12"/>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1324612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latin typeface="Segoe UI Light" panose="020B0502040204020203" pitchFamily="34" charset="0"/>
            </a:endParaRPr>
          </a:p>
        </p:txBody>
      </p:sp>
      <p:sp>
        <p:nvSpPr>
          <p:cNvPr id="3" name="Slide Number Placeholder 2"/>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solidFill>
                  <a:prstClr val="black"/>
                </a:solidFill>
              </a:rPr>
              <a:pPr/>
              <a:t>2</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3673085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Notes Placeholder 2"/>
          <p:cNvSpPr>
            <a:spLocks noGrp="1"/>
          </p:cNvSpPr>
          <p:nvPr>
            <p:ph type="body" idx="1"/>
          </p:nvPr>
        </p:nvSpPr>
        <p:spPr/>
        <p:txBody>
          <a:bodyPr>
            <a:normAutofit/>
          </a:bodyPr>
          <a:lstStyle/>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US" dirty="0"/>
              <a:t>Parameters on actions are bound to request data and are validated using “Model Binding”</a:t>
            </a:r>
          </a:p>
          <a:p>
            <a:pPr lvl="1"/>
            <a:r>
              <a:rPr lang="en-US" dirty="0"/>
              <a:t>We will talk more about this in a bit, but data from our parameters may come from</a:t>
            </a:r>
          </a:p>
          <a:p>
            <a:pPr lvl="2"/>
            <a:r>
              <a:rPr lang="en-US" dirty="0"/>
              <a:t>URL i.e. http://&lt;hostname&gt;/student/details/&lt;some student ID&gt;</a:t>
            </a:r>
          </a:p>
          <a:p>
            <a:pPr lvl="2"/>
            <a:r>
              <a:rPr lang="en-US" dirty="0"/>
              <a:t>It may come from a Form on the page</a:t>
            </a:r>
          </a:p>
          <a:p>
            <a:pPr lvl="2"/>
            <a:r>
              <a:rPr lang="en-US" dirty="0"/>
              <a:t>Query String Values</a:t>
            </a:r>
          </a:p>
          <a:p>
            <a:pPr lvl="2"/>
            <a:r>
              <a:rPr lang="en-US" dirty="0"/>
              <a:t>Not an exclusive list, there are other sources, more on that later</a:t>
            </a:r>
          </a:p>
        </p:txBody>
      </p:sp>
      <p:sp>
        <p:nvSpPr>
          <p:cNvPr id="3" name="Slide Number Placeholder 2"/>
          <p:cNvSpPr>
            <a:spLocks noGrp="1"/>
          </p:cNvSpPr>
          <p:nvPr>
            <p:ph type="sldNum" sz="quarter" idx="11"/>
          </p:nvPr>
        </p:nvSpPr>
        <p:spPr/>
        <p:txBody>
          <a:bodyPr/>
          <a:lstStyle/>
          <a:p>
            <a:fld id="{73CFBB7B-29F3-4A9F-B039-645092B1B4E9}" type="slidenum">
              <a:rPr lang="en-US" smtClean="0"/>
              <a:pPr/>
              <a:t>20</a:t>
            </a:fld>
            <a:endParaRPr lang="en-US" dirty="0"/>
          </a:p>
        </p:txBody>
      </p:sp>
      <p:sp>
        <p:nvSpPr>
          <p:cNvPr id="6" name="Footer Placeholder 5"/>
          <p:cNvSpPr>
            <a:spLocks noGrp="1"/>
          </p:cNvSpPr>
          <p:nvPr>
            <p:ph type="ftr" sz="quarter" idx="12"/>
          </p:nvPr>
        </p:nvSpPr>
        <p:spPr/>
        <p:txBody>
          <a:bodyPr/>
          <a:lstStyle/>
          <a:p>
            <a:r>
              <a:rPr lang="en-US" dirty="0"/>
              <a:t>© 2016 Microsoft Corporation</a:t>
            </a:r>
          </a:p>
        </p:txBody>
      </p:sp>
      <p:sp>
        <p:nvSpPr>
          <p:cNvPr id="10" name="Slide Image Placeholder 9"/>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4918667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Here’s the configuration which sets up that previous mapping we saw.</a:t>
            </a:r>
          </a:p>
          <a:p>
            <a:r>
              <a:rPr lang="en-US" dirty="0"/>
              <a:t>This is configured inside </a:t>
            </a:r>
            <a:r>
              <a:rPr lang="en-US" dirty="0" err="1"/>
              <a:t>Startup.cs</a:t>
            </a:r>
            <a:r>
              <a:rPr lang="en-US" dirty="0"/>
              <a:t> inside the Configure method.</a:t>
            </a:r>
          </a:p>
          <a:p>
            <a:r>
              <a:rPr lang="en-US" dirty="0"/>
              <a:t>We have specified a Route “name” and then a “pattern”</a:t>
            </a:r>
          </a:p>
          <a:p>
            <a:pPr lvl="1"/>
            <a:r>
              <a:rPr lang="en-US" dirty="0"/>
              <a:t>The pattern indicates the format for what our routes should look like.</a:t>
            </a:r>
          </a:p>
          <a:p>
            <a:pPr lvl="1"/>
            <a:r>
              <a:rPr lang="en-US" dirty="0"/>
              <a:t>We have here controller &lt;slash&gt; action , &lt;slash&gt; a nullable variable called ID</a:t>
            </a:r>
          </a:p>
          <a:p>
            <a:pPr lvl="1"/>
            <a:r>
              <a:rPr lang="en-US" dirty="0"/>
              <a:t>As we saw in the previous slide, our action method took a parameter of ID, this route configuration is what defines that URL segment as a parameter available for Parameter Binding.</a:t>
            </a:r>
          </a:p>
          <a:p>
            <a:pPr lvl="0"/>
            <a:r>
              <a:rPr lang="en-US" dirty="0"/>
              <a:t>This will support any number of controllers and actions which conform to this pattern.</a:t>
            </a:r>
          </a:p>
          <a:p>
            <a:pPr lvl="0"/>
            <a:r>
              <a:rPr lang="en-US" dirty="0"/>
              <a:t>If we have additional needs with other parameters or patterns, we can add routes to this list.</a:t>
            </a:r>
          </a:p>
          <a:p>
            <a:pPr lvl="0"/>
            <a:endParaRPr lang="en-US" dirty="0"/>
          </a:p>
          <a:p>
            <a:pPr lvl="0"/>
            <a:r>
              <a:rPr lang="en-US" dirty="0"/>
              <a:t>We don’t want to get too deep into routing now, we have another module dedicated to it.</a:t>
            </a:r>
          </a:p>
          <a:p>
            <a:endParaRPr lang="en-US" dirty="0"/>
          </a:p>
          <a:p>
            <a:endParaRPr lang="en-US" dirty="0"/>
          </a:p>
          <a:p>
            <a:endParaRPr lang="en-US" dirty="0"/>
          </a:p>
          <a:p>
            <a:endParaRPr lang="en-US" dirty="0"/>
          </a:p>
          <a:p>
            <a:endParaRPr lang="en-US" dirty="0"/>
          </a:p>
          <a:p>
            <a:r>
              <a:rPr lang="en-US" dirty="0">
                <a:hlinkClick r:id="rId3"/>
              </a:rPr>
              <a:t>https://docs.microsoft.com/en-us/aspnet/core/fundamentals/routing?view=aspnetcore-3.1</a:t>
            </a:r>
            <a:endParaRPr lang="en-US"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21</a:t>
            </a:fld>
            <a:endParaRPr lang="en-US" dirty="0"/>
          </a:p>
        </p:txBody>
      </p:sp>
    </p:spTree>
    <p:extLst>
      <p:ext uri="{BB962C8B-B14F-4D97-AF65-F5344CB8AC3E}">
        <p14:creationId xmlns:p14="http://schemas.microsoft.com/office/powerpoint/2010/main" val="637222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b="1" dirty="0"/>
              <a:t>Demo Objective:  </a:t>
            </a:r>
            <a:r>
              <a:rPr lang="en-US" b="0" dirty="0"/>
              <a:t>In this demo, let’s explore a couple projects and see how Projects are organized in ASP.NET Core MVC, examine a few prebuilt controllers and their Action methods</a:t>
            </a:r>
            <a:endParaRPr lang="en-US" b="1" dirty="0"/>
          </a:p>
          <a:p>
            <a:pPr marL="0" indent="0">
              <a:buNone/>
            </a:pPr>
            <a:endParaRPr lang="en-US" b="1" dirty="0"/>
          </a:p>
          <a:p>
            <a:pPr marL="0" indent="0">
              <a:buNone/>
            </a:pPr>
            <a:r>
              <a:rPr lang="en-US" b="1" dirty="0"/>
              <a:t>Demo Script</a:t>
            </a:r>
          </a:p>
          <a:p>
            <a:pPr marL="0" indent="0">
              <a:buNone/>
            </a:pPr>
            <a:r>
              <a:rPr lang="en-US" b="0" dirty="0"/>
              <a:t>First we will look inside a brand new MVC Project</a:t>
            </a:r>
          </a:p>
          <a:p>
            <a:pPr marL="0" indent="0">
              <a:buNone/>
            </a:pPr>
            <a:endParaRPr lang="en-US" b="0" dirty="0"/>
          </a:p>
          <a:p>
            <a:pPr marL="0" indent="0">
              <a:buNone/>
            </a:pPr>
            <a:r>
              <a:rPr lang="en-US" b="1" dirty="0"/>
              <a:t>Create a New ASP.NET Core Web Application Project (Preferred)</a:t>
            </a:r>
          </a:p>
          <a:p>
            <a:pPr marL="0" indent="0">
              <a:buNone/>
            </a:pPr>
            <a:r>
              <a:rPr lang="en-US" b="0" dirty="0"/>
              <a:t>- Select Web Application (Model-View-Controller)</a:t>
            </a:r>
          </a:p>
          <a:p>
            <a:pPr marL="0" indent="0">
              <a:buNone/>
            </a:pPr>
            <a:r>
              <a:rPr lang="en-US" b="0" dirty="0"/>
              <a:t>- Ensure Asp.NET Core 3.1 is selected</a:t>
            </a:r>
          </a:p>
          <a:p>
            <a:pPr marL="0" indent="0">
              <a:buNone/>
            </a:pPr>
            <a:r>
              <a:rPr lang="en-US" b="1" dirty="0"/>
              <a:t>OR</a:t>
            </a:r>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0" dirty="0"/>
              <a:t>- Open Project </a:t>
            </a:r>
            <a:r>
              <a:rPr lang="en-US" b="0" dirty="0" err="1"/>
              <a:t>FileNewMVCProject</a:t>
            </a:r>
            <a:r>
              <a:rPr lang="en-US" b="0" dirty="0"/>
              <a:t> from Demos\Module 03 – Controllers\</a:t>
            </a:r>
            <a:r>
              <a:rPr lang="en-US" b="0" dirty="0" err="1"/>
              <a:t>FileNewMVCProject</a:t>
            </a:r>
            <a:endParaRPr lang="en-US" b="0" dirty="0"/>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br>
              <a:rPr lang="en-US" b="0" dirty="0"/>
            </a:br>
            <a:r>
              <a:rPr lang="en-US" b="1" dirty="0"/>
              <a:t>Part 1 (Foundations of Controllers)</a:t>
            </a:r>
            <a:endParaRPr lang="en-US" b="0" dirty="0"/>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0" dirty="0"/>
              <a:t>1) Expand the Controllers, Models and Views and Views/Home Folders</a:t>
            </a:r>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0" dirty="0"/>
              <a:t>2) Reiterate some of the information from a few slides ago about what is in the different folders and their purpose</a:t>
            </a:r>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0" dirty="0"/>
              <a:t>3) Open </a:t>
            </a:r>
            <a:r>
              <a:rPr lang="en-US" b="0" dirty="0" err="1"/>
              <a:t>HomeController.cs</a:t>
            </a:r>
            <a:r>
              <a:rPr lang="en-US" b="0" dirty="0"/>
              <a:t>.   Discuss the 3 Action Methods Index, Privacy, and Error</a:t>
            </a:r>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0" dirty="0"/>
              <a:t>4) Highlight that the Controller inherits from </a:t>
            </a:r>
            <a:r>
              <a:rPr lang="en-US" b="1" dirty="0"/>
              <a:t>Controller</a:t>
            </a:r>
            <a:r>
              <a:rPr lang="en-US" b="0" dirty="0"/>
              <a:t>.  Go to the definition</a:t>
            </a:r>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0" dirty="0"/>
              <a:t>5) Show that Controller provides a number of “Helper” methods such as View() and has objects such as </a:t>
            </a:r>
            <a:r>
              <a:rPr lang="en-US" b="0" dirty="0" err="1"/>
              <a:t>TempData</a:t>
            </a:r>
            <a:r>
              <a:rPr lang="en-US" b="0" dirty="0"/>
              <a:t>, </a:t>
            </a:r>
            <a:r>
              <a:rPr lang="en-US" b="0" dirty="0" err="1"/>
              <a:t>ViewBag</a:t>
            </a:r>
            <a:r>
              <a:rPr lang="en-US" b="0" dirty="0"/>
              <a:t>, and </a:t>
            </a:r>
            <a:r>
              <a:rPr lang="en-US" b="0" dirty="0" err="1"/>
              <a:t>ViewData</a:t>
            </a:r>
            <a:r>
              <a:rPr lang="en-US" b="0" dirty="0"/>
              <a:t> which we can interact with to send information to Views</a:t>
            </a:r>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0" dirty="0"/>
              <a:t>6) Go to Definition on </a:t>
            </a:r>
            <a:r>
              <a:rPr lang="en-US" b="1" dirty="0" err="1"/>
              <a:t>ControllerBase</a:t>
            </a:r>
            <a:r>
              <a:rPr lang="en-US" b="0" dirty="0"/>
              <a:t> and show the objects related to </a:t>
            </a:r>
            <a:r>
              <a:rPr lang="en-US" b="0" dirty="0" err="1"/>
              <a:t>HttpResponse</a:t>
            </a:r>
            <a:r>
              <a:rPr lang="en-US" b="0" dirty="0"/>
              <a:t> and </a:t>
            </a:r>
            <a:r>
              <a:rPr lang="en-US" b="0" dirty="0" err="1"/>
              <a:t>HttpRequest</a:t>
            </a:r>
            <a:r>
              <a:rPr lang="en-US" b="0" dirty="0"/>
              <a:t> that we can interact with.   Show all the additional “helper” methods we are inheriting.</a:t>
            </a:r>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0" dirty="0"/>
              <a:t>7) It is important to understand that there is a large amount of inherited code here which explains the “Magic” that is MVC.</a:t>
            </a:r>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endParaRPr lang="en-US" b="0" dirty="0"/>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1" dirty="0"/>
              <a:t>Part 2 (Action Methods &amp; Simple Routes)</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Run The Solution</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Navigate between the Home and Privacy Pages.</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Point out the difference in the URL at the top.</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Manually enter /Home/Index to highlight the Default Route.</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Return to Visual Studio and insert Breakpoints into the Constructor and Index(), Privacy(), and Error() Action methods</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Demonstrate switching between Home and Privacy, showing Constructor running each time before the action methods.</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Finally show the Error() Action method</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endParaRPr lang="en-US" b="0" dirty="0"/>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1" dirty="0"/>
              <a:t>Part 3 (Basic Parameter Route)</a:t>
            </a:r>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0" dirty="0"/>
              <a:t>- Open Project </a:t>
            </a:r>
            <a:r>
              <a:rPr lang="en-US" b="1" dirty="0" err="1"/>
              <a:t>ContosoUniversity</a:t>
            </a:r>
            <a:r>
              <a:rPr lang="en-US" b="1" dirty="0"/>
              <a:t> - Project Organization</a:t>
            </a:r>
            <a:r>
              <a:rPr lang="en-US" b="0" dirty="0"/>
              <a:t> from Demos\Module 03 – Controllers\</a:t>
            </a:r>
            <a:r>
              <a:rPr lang="en-US" b="0" dirty="0" err="1"/>
              <a:t>ContosoUniversity</a:t>
            </a:r>
            <a:r>
              <a:rPr lang="en-US" b="0" dirty="0"/>
              <a:t> - Project Organization</a:t>
            </a:r>
            <a:endParaRPr lang="en-US" b="1" dirty="0"/>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Expand Controllers and show </a:t>
            </a:r>
            <a:r>
              <a:rPr lang="en-US" b="1" dirty="0" err="1"/>
              <a:t>StudentsController.cs</a:t>
            </a:r>
            <a:endParaRPr lang="en-US" b="0" dirty="0"/>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Expand Models to show </a:t>
            </a:r>
            <a:r>
              <a:rPr lang="en-US" b="1" dirty="0" err="1"/>
              <a:t>Student.cs</a:t>
            </a:r>
            <a:r>
              <a:rPr lang="en-US" b="1" dirty="0"/>
              <a:t> and </a:t>
            </a:r>
            <a:r>
              <a:rPr lang="en-US" b="1" dirty="0" err="1"/>
              <a:t>Course.cs</a:t>
            </a:r>
            <a:r>
              <a:rPr lang="en-US" b="0" dirty="0"/>
              <a:t> have been added</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Expand Views\Students to show the 5 new Views</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Run the application</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Click Students.   Discuss how this would use the “Default Route” or “Index” method</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Click </a:t>
            </a:r>
            <a:r>
              <a:rPr lang="en-US" b="1" dirty="0"/>
              <a:t>Details</a:t>
            </a:r>
            <a:r>
              <a:rPr lang="en-US" b="0" dirty="0"/>
              <a:t> on one of the Students.  Highlight the URL.</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Change the URL to another valid number (i.e. 6)</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Click </a:t>
            </a:r>
            <a:r>
              <a:rPr lang="en-US" b="1" dirty="0"/>
              <a:t>Edit</a:t>
            </a:r>
            <a:r>
              <a:rPr lang="en-US" b="0" dirty="0"/>
              <a:t> and observe the URL.</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We’ve now covered 3 different Actions on the Student Controller.  Index, Details, and Edit</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Return to Visual Studio and </a:t>
            </a:r>
            <a:r>
              <a:rPr lang="en-US" b="1" dirty="0"/>
              <a:t>Briefly</a:t>
            </a:r>
            <a:r>
              <a:rPr lang="en-US" b="0" dirty="0"/>
              <a:t> show the 3 Action Methods. </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Note: Don’t get into details of the functions, as we’ll return to this solution in our next demo.</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Mention the Parameters for Details and Edit.   </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We will discuss parameters further later in this module.</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Finally in the Edit Method, point out the 3 return statements (</a:t>
            </a:r>
            <a:r>
              <a:rPr lang="en-US" b="0" dirty="0" err="1"/>
              <a:t>NotFound</a:t>
            </a:r>
            <a:r>
              <a:rPr lang="en-US" b="0" dirty="0"/>
              <a:t>, and View).   We will be talking about this next.</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endParaRPr lang="en-US" b="1" dirty="0"/>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endParaRPr lang="en-US" b="0" dirty="0"/>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endParaRPr lang="en-US" b="0" dirty="0"/>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endParaRPr lang="en-US" b="0" dirty="0"/>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endParaRPr lang="en-US" b="0" dirty="0"/>
          </a:p>
          <a:p>
            <a:pPr marL="0" indent="0">
              <a:buNone/>
            </a:pPr>
            <a:endParaRPr lang="en-US" b="1"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22</a:t>
            </a:fld>
            <a:endParaRPr lang="en-US" dirty="0"/>
          </a:p>
        </p:txBody>
      </p:sp>
    </p:spTree>
    <p:extLst>
      <p:ext uri="{BB962C8B-B14F-4D97-AF65-F5344CB8AC3E}">
        <p14:creationId xmlns:p14="http://schemas.microsoft.com/office/powerpoint/2010/main" val="51215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a:buNone/>
            </a:pPr>
            <a:r>
              <a:rPr lang="en-US" b="1" dirty="0"/>
              <a:t>Overview: </a:t>
            </a:r>
          </a:p>
          <a:p>
            <a:r>
              <a:rPr lang="en-US" dirty="0"/>
              <a:t>Let’s talk about some common Return Types of our Action Methods.</a:t>
            </a:r>
          </a:p>
          <a:p>
            <a:endParaRPr lang="en-US" dirty="0"/>
          </a:p>
        </p:txBody>
      </p:sp>
      <p:sp>
        <p:nvSpPr>
          <p:cNvPr id="4" name="Slide Number Placeholder 3"/>
          <p:cNvSpPr>
            <a:spLocks noGrp="1"/>
          </p:cNvSpPr>
          <p:nvPr>
            <p:ph type="sldNum" sz="quarter" idx="11"/>
          </p:nvPr>
        </p:nvSpPr>
        <p:spPr/>
        <p:txBody>
          <a:bodyPr/>
          <a:lstStyle/>
          <a:p>
            <a:fld id="{73CFBB7B-29F3-4A9F-B039-645092B1B4E9}" type="slidenum">
              <a:rPr lang="en-US" smtClean="0"/>
              <a:pPr/>
              <a:t>23</a:t>
            </a:fld>
            <a:endParaRPr lang="en-US" dirty="0"/>
          </a:p>
        </p:txBody>
      </p:sp>
      <p:sp>
        <p:nvSpPr>
          <p:cNvPr id="6" name="Footer Placeholder 5"/>
          <p:cNvSpPr>
            <a:spLocks noGrp="1"/>
          </p:cNvSpPr>
          <p:nvPr>
            <p:ph type="ftr" sz="quarter" idx="12"/>
          </p:nvPr>
        </p:nvSpPr>
        <p:spPr/>
        <p:txBody>
          <a:bodyPr/>
          <a:lstStyle/>
          <a:p>
            <a:r>
              <a:rPr lang="en-US" dirty="0"/>
              <a:t>© 2016 Microsoft Corporation</a:t>
            </a:r>
          </a:p>
        </p:txBody>
      </p:sp>
      <p:sp>
        <p:nvSpPr>
          <p:cNvPr id="10" name="Slide Image Placeholder 9"/>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4283094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Actions typically return some implementor of </a:t>
            </a:r>
            <a:r>
              <a:rPr lang="en-US" dirty="0" err="1"/>
              <a:t>IActionResult</a:t>
            </a:r>
            <a:r>
              <a:rPr lang="en-US" dirty="0"/>
              <a:t> or for </a:t>
            </a:r>
            <a:r>
              <a:rPr lang="en-US" b="1" dirty="0"/>
              <a:t>async</a:t>
            </a:r>
            <a:r>
              <a:rPr lang="en-US" b="0" dirty="0"/>
              <a:t> method, Task&lt;</a:t>
            </a:r>
            <a:r>
              <a:rPr lang="en-US" b="0" dirty="0" err="1"/>
              <a:t>IActionResult</a:t>
            </a:r>
            <a:r>
              <a:rPr lang="en-US" b="0" dirty="0"/>
              <a:t>&gt;</a:t>
            </a:r>
          </a:p>
          <a:p>
            <a:r>
              <a:rPr lang="en-US" b="0" dirty="0"/>
              <a:t>But Action methods can return Anything.</a:t>
            </a:r>
          </a:p>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US" dirty="0"/>
              <a:t>Instead of working directly with the Response object, MVC returns an object derived from the </a:t>
            </a:r>
            <a:r>
              <a:rPr lang="en-US" b="1" dirty="0" err="1"/>
              <a:t>I</a:t>
            </a:r>
            <a:r>
              <a:rPr lang="en-US" b="1" dirty="0" err="1">
                <a:latin typeface="Consolas" pitchFamily="49" charset="0"/>
              </a:rPr>
              <a:t>ActionResult</a:t>
            </a:r>
            <a:r>
              <a:rPr lang="en-US" dirty="0"/>
              <a:t> class that describes what the response from our controller should be </a:t>
            </a:r>
          </a:p>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US" dirty="0"/>
              <a:t>This may be rendering a view or redirecting to another URL or action method. </a:t>
            </a:r>
          </a:p>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US" dirty="0"/>
              <a:t>When an Action Method returns an </a:t>
            </a:r>
            <a:r>
              <a:rPr lang="en-US" dirty="0" err="1"/>
              <a:t>IActionResult</a:t>
            </a:r>
            <a:r>
              <a:rPr lang="en-US" dirty="0"/>
              <a:t>, the </a:t>
            </a:r>
            <a:r>
              <a:rPr lang="en-US" b="1" dirty="0" err="1"/>
              <a:t>ExecuteResult</a:t>
            </a:r>
            <a:r>
              <a:rPr lang="en-US" b="1" dirty="0"/>
              <a:t> </a:t>
            </a:r>
            <a:r>
              <a:rPr lang="en-US" b="0" dirty="0"/>
              <a:t>method of that interface is called which generates the actual result</a:t>
            </a:r>
            <a:endParaRPr lang="en-US" dirty="0"/>
          </a:p>
          <a:p>
            <a:pPr lvl="0"/>
            <a:endParaRPr lang="en-US" dirty="0"/>
          </a:p>
          <a:p>
            <a:pPr lvl="0"/>
            <a:endParaRPr lang="en-US" dirty="0"/>
          </a:p>
          <a:p>
            <a:pPr lvl="0"/>
            <a:endParaRPr lang="en-US" dirty="0"/>
          </a:p>
          <a:p>
            <a:endParaRPr lang="en-US"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24</a:t>
            </a:fld>
            <a:endParaRPr lang="en-US" dirty="0"/>
          </a:p>
        </p:txBody>
      </p:sp>
    </p:spTree>
    <p:extLst>
      <p:ext uri="{BB962C8B-B14F-4D97-AF65-F5344CB8AC3E}">
        <p14:creationId xmlns:p14="http://schemas.microsoft.com/office/powerpoint/2010/main" val="1725665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Some common </a:t>
            </a:r>
            <a:r>
              <a:rPr lang="en-US" dirty="0" err="1"/>
              <a:t>IActionResult</a:t>
            </a:r>
            <a:r>
              <a:rPr lang="en-US" dirty="0"/>
              <a:t> classes which we may return from our Action Methods</a:t>
            </a:r>
          </a:p>
          <a:p>
            <a:pPr lvl="1"/>
            <a:r>
              <a:rPr lang="en-US" dirty="0" err="1"/>
              <a:t>ViewResult</a:t>
            </a:r>
            <a:r>
              <a:rPr lang="en-US" dirty="0"/>
              <a:t>, </a:t>
            </a:r>
            <a:r>
              <a:rPr lang="en-US" dirty="0" err="1"/>
              <a:t>PartialViewResult</a:t>
            </a:r>
            <a:r>
              <a:rPr lang="en-US" dirty="0"/>
              <a:t>, and </a:t>
            </a:r>
            <a:r>
              <a:rPr lang="en-US" dirty="0" err="1"/>
              <a:t>ViewComponentResult</a:t>
            </a:r>
            <a:r>
              <a:rPr lang="en-US" dirty="0"/>
              <a:t> cause the associated object to render to the response.</a:t>
            </a:r>
          </a:p>
          <a:p>
            <a:pPr lvl="1"/>
            <a:r>
              <a:rPr lang="en-US" dirty="0"/>
              <a:t>View Results will be our most common and the one we’ve seen in previous examples.  Will show more in a demo shortly.</a:t>
            </a:r>
          </a:p>
          <a:p>
            <a:pPr lvl="1"/>
            <a:r>
              <a:rPr lang="en-US" dirty="0" err="1"/>
              <a:t>ViewComponents</a:t>
            </a:r>
            <a:r>
              <a:rPr lang="en-US" dirty="0"/>
              <a:t> are new to .NET Core, and we’ll talk about further in our Views module.   If you’re already familiar with Partial views, the are like more powerful Partial Views.</a:t>
            </a:r>
          </a:p>
          <a:p>
            <a:pPr lvl="0"/>
            <a:r>
              <a:rPr lang="en-US" dirty="0" err="1"/>
              <a:t>JsonResult</a:t>
            </a:r>
            <a:r>
              <a:rPr lang="en-US" dirty="0"/>
              <a:t> is a quick way to take an object and format it in JavaScript Object Notation (JSON)</a:t>
            </a:r>
          </a:p>
          <a:p>
            <a:pPr lvl="0"/>
            <a:r>
              <a:rPr lang="en-US" dirty="0"/>
              <a:t>Finally </a:t>
            </a:r>
            <a:r>
              <a:rPr lang="en-US" dirty="0" err="1"/>
              <a:t>ContentResult</a:t>
            </a:r>
            <a:r>
              <a:rPr lang="en-US" dirty="0"/>
              <a:t> is a general response type that can return any type of Content.</a:t>
            </a:r>
          </a:p>
          <a:p>
            <a:endParaRPr lang="en-US" dirty="0"/>
          </a:p>
          <a:p>
            <a:endParaRPr lang="en-US" dirty="0"/>
          </a:p>
          <a:p>
            <a:r>
              <a:rPr lang="en-US" dirty="0"/>
              <a:t>Good documentation about various Action Results: </a:t>
            </a:r>
          </a:p>
          <a:p>
            <a:r>
              <a:rPr lang="en-US" dirty="0">
                <a:hlinkClick r:id="rId3"/>
              </a:rPr>
              <a:t>https://docs.microsoft.com/en-us/dotnet/api/microsoft.aspnetcore.mvc.iactionresult?view=aspnetcore-3.1</a:t>
            </a:r>
            <a:endParaRPr lang="en-US" dirty="0"/>
          </a:p>
          <a:p>
            <a:r>
              <a:rPr lang="en-US" dirty="0">
                <a:hlinkClick r:id="rId4"/>
              </a:rPr>
              <a:t>https://exceptionnotfound.net/asp-net-core-demystified-action-results/</a:t>
            </a:r>
            <a:endParaRPr lang="en-US" dirty="0"/>
          </a:p>
          <a:p>
            <a:r>
              <a:rPr lang="en-US" dirty="0">
                <a:hlinkClick r:id="rId5"/>
              </a:rPr>
              <a:t>https://hamidmosalla.com/2017/03/29/asp-net-core-action-results-explained/</a:t>
            </a:r>
            <a:endParaRPr lang="en-US"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25</a:t>
            </a:fld>
            <a:endParaRPr lang="en-US" dirty="0"/>
          </a:p>
        </p:txBody>
      </p:sp>
    </p:spTree>
    <p:extLst>
      <p:ext uri="{BB962C8B-B14F-4D97-AF65-F5344CB8AC3E}">
        <p14:creationId xmlns:p14="http://schemas.microsoft.com/office/powerpoint/2010/main" val="37844480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A few examples:</a:t>
            </a:r>
          </a:p>
          <a:p>
            <a:r>
              <a:rPr lang="en-US" dirty="0"/>
              <a:t>View Result, we see that we are calling </a:t>
            </a:r>
            <a:r>
              <a:rPr lang="en-US" b="1" dirty="0"/>
              <a:t>return View()</a:t>
            </a:r>
            <a:endParaRPr lang="en-US" b="0" dirty="0"/>
          </a:p>
          <a:p>
            <a:r>
              <a:rPr lang="en-US" b="0" dirty="0"/>
              <a:t>This is nothing more than a method from the Controller base class which create the appropriate </a:t>
            </a:r>
            <a:r>
              <a:rPr lang="en-US" b="0" dirty="0" err="1"/>
              <a:t>ViewResult</a:t>
            </a:r>
            <a:r>
              <a:rPr lang="en-US" b="0" dirty="0"/>
              <a:t> and returns it.</a:t>
            </a:r>
          </a:p>
          <a:p>
            <a:r>
              <a:rPr lang="en-US" b="0" dirty="0"/>
              <a:t>The appropriate </a:t>
            </a:r>
            <a:r>
              <a:rPr lang="en-US" b="0" dirty="0" err="1"/>
              <a:t>ViewResults</a:t>
            </a:r>
            <a:r>
              <a:rPr lang="en-US" b="0" dirty="0"/>
              <a:t> is inferred from the Controller Name and the Action Name.</a:t>
            </a:r>
          </a:p>
          <a:p>
            <a:pPr lvl="1"/>
            <a:r>
              <a:rPr lang="en-US" b="0" dirty="0"/>
              <a:t>In our case, our Controller Home and the Action Index produces /Views/Home/</a:t>
            </a:r>
            <a:r>
              <a:rPr lang="en-US" b="0" dirty="0" err="1"/>
              <a:t>Index.cshtml</a:t>
            </a:r>
            <a:endParaRPr lang="en-US" b="0" dirty="0"/>
          </a:p>
          <a:p>
            <a:pPr lvl="0"/>
            <a:r>
              <a:rPr lang="en-US" b="0" dirty="0"/>
              <a:t>This is by far the most common and important </a:t>
            </a:r>
            <a:r>
              <a:rPr lang="en-US" b="0" dirty="0" err="1"/>
              <a:t>IActionResult</a:t>
            </a:r>
            <a:r>
              <a:rPr lang="en-US" b="0" dirty="0"/>
              <a:t> we’ll talk about and you’ll use.   </a:t>
            </a:r>
          </a:p>
          <a:p>
            <a:pPr lvl="0"/>
            <a:r>
              <a:rPr lang="en-US" b="0" dirty="0"/>
              <a:t>There’s more complexity to this, for example passing data and parameters to Views, but we’ll discuss more of that in our next Module.</a:t>
            </a:r>
            <a:endParaRPr lang="en-US" dirty="0"/>
          </a:p>
          <a:p>
            <a:endParaRPr lang="en-US" dirty="0"/>
          </a:p>
          <a:p>
            <a:pPr marL="0" indent="0">
              <a:buNone/>
            </a:pPr>
            <a:endParaRPr lang="en-US"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26</a:t>
            </a:fld>
            <a:endParaRPr lang="en-US" dirty="0"/>
          </a:p>
        </p:txBody>
      </p:sp>
    </p:spTree>
    <p:extLst>
      <p:ext uri="{BB962C8B-B14F-4D97-AF65-F5344CB8AC3E}">
        <p14:creationId xmlns:p14="http://schemas.microsoft.com/office/powerpoint/2010/main" val="1489888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err="1"/>
              <a:t>JsonResult</a:t>
            </a:r>
            <a:r>
              <a:rPr lang="en-US" dirty="0"/>
              <a:t> is very simple, returns JavaScript Object Notation of our object</a:t>
            </a:r>
          </a:p>
          <a:p>
            <a:r>
              <a:rPr lang="en-US" dirty="0"/>
              <a:t>Notice we are calling return Json</a:t>
            </a:r>
          </a:p>
          <a:p>
            <a:pPr lvl="1"/>
            <a:r>
              <a:rPr lang="en-US" dirty="0"/>
              <a:t>Creates a </a:t>
            </a:r>
            <a:r>
              <a:rPr lang="en-US" dirty="0" err="1"/>
              <a:t>Microsoft.AspNetCore.Mvc.JsonResult</a:t>
            </a:r>
            <a:r>
              <a:rPr lang="en-US" dirty="0"/>
              <a:t> object that serializes the specified data object to JSON.</a:t>
            </a:r>
          </a:p>
          <a:p>
            <a:endParaRPr lang="en-US" dirty="0"/>
          </a:p>
          <a:p>
            <a:r>
              <a:rPr lang="en-US" dirty="0"/>
              <a:t>Out output will look like this.</a:t>
            </a:r>
          </a:p>
          <a:p>
            <a:endParaRPr lang="en-US" dirty="0"/>
          </a:p>
          <a:p>
            <a:r>
              <a:rPr lang="en-US" dirty="0"/>
              <a:t>{"</a:t>
            </a:r>
            <a:r>
              <a:rPr lang="en-US" dirty="0" err="1"/>
              <a:t>secretMessage</a:t>
            </a:r>
            <a:r>
              <a:rPr lang="en-US" dirty="0"/>
              <a:t>":"This is a string message","date":"2020-03-16T16:12:31.9953009-05:00"}</a:t>
            </a:r>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27</a:t>
            </a:fld>
            <a:endParaRPr lang="en-US" dirty="0"/>
          </a:p>
        </p:txBody>
      </p:sp>
    </p:spTree>
    <p:extLst>
      <p:ext uri="{BB962C8B-B14F-4D97-AF65-F5344CB8AC3E}">
        <p14:creationId xmlns:p14="http://schemas.microsoft.com/office/powerpoint/2010/main" val="596235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Even Simpler, we have Content Result which in this case we are just returning a string.</a:t>
            </a:r>
          </a:p>
          <a:p>
            <a:r>
              <a:rPr lang="en-US" dirty="0"/>
              <a:t> Creates a </a:t>
            </a:r>
            <a:r>
              <a:rPr lang="en-US" dirty="0" err="1"/>
              <a:t>Microsoft.AspNetCore.Mvc.ContentResult</a:t>
            </a:r>
            <a:r>
              <a:rPr lang="en-US" dirty="0"/>
              <a:t> object by specifying a content string.</a:t>
            </a:r>
          </a:p>
          <a:p>
            <a:r>
              <a:rPr lang="en-US" dirty="0"/>
              <a:t>We also have the capability of passing in </a:t>
            </a:r>
            <a:r>
              <a:rPr lang="en-US" dirty="0" err="1"/>
              <a:t>MimeTypes</a:t>
            </a:r>
            <a:r>
              <a:rPr lang="en-US" dirty="0"/>
              <a:t> and Encodings to customize what is returned further.</a:t>
            </a:r>
          </a:p>
          <a:p>
            <a:endParaRPr lang="en-US" dirty="0"/>
          </a:p>
          <a:p>
            <a:r>
              <a:rPr lang="en-US" dirty="0"/>
              <a:t>For most of our purposes in this class, we will be more concerned with the View-Type Results.</a:t>
            </a:r>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28</a:t>
            </a:fld>
            <a:endParaRPr lang="en-US" dirty="0"/>
          </a:p>
        </p:txBody>
      </p:sp>
    </p:spTree>
    <p:extLst>
      <p:ext uri="{BB962C8B-B14F-4D97-AF65-F5344CB8AC3E}">
        <p14:creationId xmlns:p14="http://schemas.microsoft.com/office/powerpoint/2010/main" val="1730740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Redirection results can be used to redirect the client to another action or URL.</a:t>
            </a:r>
          </a:p>
          <a:p>
            <a:r>
              <a:rPr lang="en-US" dirty="0" err="1"/>
              <a:t>RedirectResult</a:t>
            </a:r>
            <a:r>
              <a:rPr lang="en-US" dirty="0"/>
              <a:t> can be used to specify an exact URL, and this is useful when redirecting to URLs OUTSIDE our application, but for the purposes of MVC, its more elegant to use options such as </a:t>
            </a:r>
          </a:p>
          <a:p>
            <a:pPr lvl="1"/>
            <a:r>
              <a:rPr lang="en-US" dirty="0" err="1"/>
              <a:t>RedirectToActionResult</a:t>
            </a:r>
            <a:r>
              <a:rPr lang="en-US" dirty="0"/>
              <a:t> OR </a:t>
            </a:r>
            <a:r>
              <a:rPr lang="en-US" dirty="0" err="1"/>
              <a:t>RedirectToRouteResult</a:t>
            </a:r>
            <a:endParaRPr lang="en-US" dirty="0"/>
          </a:p>
          <a:p>
            <a:pPr lvl="1"/>
            <a:r>
              <a:rPr lang="en-US" dirty="0" err="1"/>
              <a:t>RedirectToActionResult</a:t>
            </a:r>
            <a:r>
              <a:rPr lang="en-US" dirty="0"/>
              <a:t> for example allows you to specify a Controller name and Action.  </a:t>
            </a:r>
          </a:p>
          <a:p>
            <a:pPr lvl="1"/>
            <a:r>
              <a:rPr lang="en-US" dirty="0"/>
              <a:t>The base class methods will determine the URL automatically for redirection.</a:t>
            </a:r>
          </a:p>
          <a:p>
            <a:pPr lvl="1"/>
            <a:endParaRPr lang="en-US" dirty="0"/>
          </a:p>
          <a:p>
            <a:pPr lvl="0"/>
            <a:r>
              <a:rPr lang="en-US" dirty="0"/>
              <a:t>In our example here, we see an </a:t>
            </a:r>
            <a:r>
              <a:rPr lang="en-US" b="1" dirty="0"/>
              <a:t>Action </a:t>
            </a:r>
            <a:r>
              <a:rPr lang="en-US" b="0" dirty="0"/>
              <a:t>named </a:t>
            </a:r>
            <a:r>
              <a:rPr lang="en-US" b="0" dirty="0" err="1"/>
              <a:t>PerformRedirect</a:t>
            </a:r>
            <a:r>
              <a:rPr lang="en-US" b="0" dirty="0"/>
              <a:t> which will return a </a:t>
            </a:r>
            <a:r>
              <a:rPr lang="en-US" b="1" dirty="0" err="1"/>
              <a:t>RedirectToActionResult</a:t>
            </a:r>
            <a:r>
              <a:rPr lang="en-US" b="1" dirty="0"/>
              <a:t> </a:t>
            </a:r>
            <a:r>
              <a:rPr lang="en-US" b="0" dirty="0"/>
              <a:t>for the controller Student, Action Create.</a:t>
            </a:r>
          </a:p>
          <a:p>
            <a:pPr lvl="1"/>
            <a:r>
              <a:rPr lang="en-US" b="0" dirty="0"/>
              <a:t>Maybe you know the </a:t>
            </a:r>
            <a:r>
              <a:rPr lang="en-US" b="0" dirty="0" err="1"/>
              <a:t>url</a:t>
            </a:r>
            <a:r>
              <a:rPr lang="en-US" b="0" dirty="0"/>
              <a:t> will be /Student/Create, this automatically can determine how to format it for us.</a:t>
            </a:r>
          </a:p>
          <a:p>
            <a:pPr lvl="0"/>
            <a:r>
              <a:rPr lang="en-US" b="0" dirty="0" err="1"/>
              <a:t>RedirectToAction</a:t>
            </a:r>
            <a:r>
              <a:rPr lang="en-US" b="0" dirty="0"/>
              <a:t> is more elegant way to redirect versus hardcoding a URL.</a:t>
            </a:r>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29</a:t>
            </a:fld>
            <a:endParaRPr lang="en-US" dirty="0"/>
          </a:p>
        </p:txBody>
      </p:sp>
    </p:spTree>
    <p:extLst>
      <p:ext uri="{BB962C8B-B14F-4D97-AF65-F5344CB8AC3E}">
        <p14:creationId xmlns:p14="http://schemas.microsoft.com/office/powerpoint/2010/main" val="4065989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75416BA-65F7-274A-AD61-D0FA78F3AA6E}" type="slidenum">
              <a:rPr lang="en-US" smtClean="0"/>
              <a:pPr/>
              <a:t>3</a:t>
            </a:fld>
            <a:endParaRPr lang="en-US" dirty="0"/>
          </a:p>
        </p:txBody>
      </p:sp>
      <p:sp>
        <p:nvSpPr>
          <p:cNvPr id="7" name="Slide Image Placeholder 6"/>
          <p:cNvSpPr>
            <a:spLocks noGrp="1" noRot="1" noChangeAspect="1"/>
          </p:cNvSpPr>
          <p:nvPr>
            <p:ph type="sldImg"/>
          </p:nvPr>
        </p:nvSpPr>
        <p:spPr>
          <a:xfrm>
            <a:off x="384175" y="484188"/>
            <a:ext cx="6096000" cy="3429000"/>
          </a:xfrm>
        </p:spPr>
      </p:sp>
      <p:sp>
        <p:nvSpPr>
          <p:cNvPr id="8" name="Notes Placeholder 7"/>
          <p:cNvSpPr>
            <a:spLocks noGrp="1"/>
          </p:cNvSpPr>
          <p:nvPr>
            <p:ph type="body" idx="1"/>
          </p:nvPr>
        </p:nvSpPr>
        <p:spPr/>
        <p:txBody>
          <a:bodyPr>
            <a:normAutofit/>
          </a:bodyPr>
          <a:lstStyle/>
          <a:p>
            <a:endParaRPr lang="en-GB" dirty="0"/>
          </a:p>
        </p:txBody>
      </p:sp>
      <p:sp>
        <p:nvSpPr>
          <p:cNvPr id="9" name="Footer Placeholder 8"/>
          <p:cNvSpPr>
            <a:spLocks noGrp="1"/>
          </p:cNvSpPr>
          <p:nvPr>
            <p:ph type="ftr" sz="quarter" idx="11"/>
          </p:nvPr>
        </p:nvSpPr>
        <p:spPr/>
        <p:txBody>
          <a:bodyPr/>
          <a:lstStyle/>
          <a:p>
            <a:r>
              <a:rPr lang="en-US" dirty="0">
                <a:cs typeface="Segoe UI" pitchFamily="34" charset="0"/>
              </a:rPr>
              <a:t>© 2016 Microsoft Corporation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978068"/>
              </p:ext>
            </p:extLst>
          </p:nvPr>
        </p:nvGraphicFramePr>
        <p:xfrm>
          <a:off x="990600" y="4267200"/>
          <a:ext cx="4572000" cy="1483360"/>
        </p:xfrm>
        <a:graphic>
          <a:graphicData uri="http://schemas.openxmlformats.org/drawingml/2006/table">
            <a:tbl>
              <a:tblPr firstRow="1" bandRow="1"/>
              <a:tblGrid>
                <a:gridCol w="1371600">
                  <a:extLst>
                    <a:ext uri="{9D8B030D-6E8A-4147-A177-3AD203B41FA5}">
                      <a16:colId xmlns:a16="http://schemas.microsoft.com/office/drawing/2014/main" val="880431887"/>
                    </a:ext>
                  </a:extLst>
                </a:gridCol>
                <a:gridCol w="3200400">
                  <a:extLst>
                    <a:ext uri="{9D8B030D-6E8A-4147-A177-3AD203B41FA5}">
                      <a16:colId xmlns:a16="http://schemas.microsoft.com/office/drawing/2014/main" val="3427143178"/>
                    </a:ext>
                  </a:extLst>
                </a:gridCol>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050" dirty="0">
                          <a:latin typeface="Segoe UI" panose="020B0502040204020203" pitchFamily="34" charset="0"/>
                          <a:cs typeface="Segoe UI" panose="020B0502040204020203" pitchFamily="34" charset="0"/>
                        </a:rPr>
                        <a:t>Abbreviation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050" dirty="0">
                          <a:latin typeface="Segoe UI" panose="020B0502040204020203" pitchFamily="34" charset="0"/>
                          <a:cs typeface="Segoe UI" panose="020B0502040204020203" pitchFamily="34" charset="0"/>
                        </a:rPr>
                        <a:t>What it means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433931185"/>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050" dirty="0"/>
                        <a:t>ELM</a:t>
                      </a:r>
                      <a:endParaRPr lang="en-US" sz="1050" dirty="0">
                        <a:latin typeface="Segoe UI" panose="020B0502040204020203" pitchFamily="34" charset="0"/>
                        <a:cs typeface="Segoe UI" panose="020B0502040204020203" pitchFamily="34" charset="0"/>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050" dirty="0"/>
                        <a:t>Error Logging Module</a:t>
                      </a:r>
                      <a:endParaRPr lang="en-US" sz="1050" dirty="0">
                        <a:latin typeface="Segoe UI" panose="020B0502040204020203" pitchFamily="34" charset="0"/>
                        <a:cs typeface="Segoe UI" panose="020B0502040204020203" pitchFamily="34"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3089330122"/>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050" dirty="0">
                          <a:latin typeface="Segoe UI" panose="020B0502040204020203" pitchFamily="34" charset="0"/>
                          <a:cs typeface="Segoe UI" panose="020B0502040204020203" pitchFamily="34" charset="0"/>
                        </a:rPr>
                        <a:t>DI</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050" dirty="0">
                          <a:latin typeface="Segoe UI" panose="020B0502040204020203" pitchFamily="34" charset="0"/>
                          <a:cs typeface="Segoe UI" panose="020B0502040204020203" pitchFamily="34" charset="0"/>
                        </a:rPr>
                        <a:t>Dependency Injection</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240860"/>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050" dirty="0">
                          <a:latin typeface="Segoe UI" panose="020B0502040204020203" pitchFamily="34" charset="0"/>
                          <a:cs typeface="Segoe UI" panose="020B0502040204020203" pitchFamily="34" charset="0"/>
                        </a:rPr>
                        <a:t>MVC</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050" dirty="0">
                          <a:latin typeface="Segoe UI" panose="020B0502040204020203" pitchFamily="34" charset="0"/>
                          <a:cs typeface="Segoe UI" panose="020B0502040204020203" pitchFamily="34" charset="0"/>
                        </a:rPr>
                        <a:t>Model-View-Controller</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2724832200"/>
                  </a:ext>
                </a:extLst>
              </a:tr>
            </a:tbl>
          </a:graphicData>
        </a:graphic>
      </p:graphicFrame>
    </p:spTree>
    <p:extLst>
      <p:ext uri="{BB962C8B-B14F-4D97-AF65-F5344CB8AC3E}">
        <p14:creationId xmlns:p14="http://schemas.microsoft.com/office/powerpoint/2010/main" val="1873708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HTTP Status results simply return an empty body with a specific Status Code.   </a:t>
            </a:r>
          </a:p>
          <a:p>
            <a:r>
              <a:rPr lang="en-US" dirty="0"/>
              <a:t>We have a number of different ones which represent different status codes.</a:t>
            </a:r>
          </a:p>
          <a:p>
            <a:r>
              <a:rPr lang="en-US" dirty="0"/>
              <a:t>Our example here returns the result of calling </a:t>
            </a:r>
            <a:r>
              <a:rPr lang="en-US" b="1" dirty="0"/>
              <a:t>Unauthorized.</a:t>
            </a:r>
          </a:p>
          <a:p>
            <a:pPr lvl="1"/>
            <a:r>
              <a:rPr lang="en-US" b="0" dirty="0"/>
              <a:t>Unauthorized() we inherited from </a:t>
            </a:r>
            <a:r>
              <a:rPr lang="en-US" dirty="0" err="1"/>
              <a:t>ControllerBase</a:t>
            </a:r>
            <a:r>
              <a:rPr lang="en-US" dirty="0"/>
              <a:t> and simply “Creates an </a:t>
            </a:r>
            <a:r>
              <a:rPr lang="en-US" dirty="0" err="1"/>
              <a:t>UnauthorizedResult</a:t>
            </a:r>
            <a:r>
              <a:rPr lang="en-US" dirty="0"/>
              <a:t> that produces an Status401Unauthorized response.</a:t>
            </a:r>
          </a:p>
          <a:p>
            <a:endParaRPr lang="en-US" dirty="0"/>
          </a:p>
          <a:p>
            <a:r>
              <a:rPr lang="en-US" dirty="0"/>
              <a:t>These are more specialized </a:t>
            </a:r>
            <a:r>
              <a:rPr lang="en-US" dirty="0" err="1"/>
              <a:t>ActionResults</a:t>
            </a:r>
            <a:r>
              <a:rPr lang="en-US" dirty="0"/>
              <a:t>, but there’s lots of built in methods to help you create what you want to return from Action Methods.</a:t>
            </a:r>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30</a:t>
            </a:fld>
            <a:endParaRPr lang="en-US" dirty="0"/>
          </a:p>
        </p:txBody>
      </p:sp>
    </p:spTree>
    <p:extLst>
      <p:ext uri="{BB962C8B-B14F-4D97-AF65-F5344CB8AC3E}">
        <p14:creationId xmlns:p14="http://schemas.microsoft.com/office/powerpoint/2010/main" val="4026777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1" dirty="0"/>
              <a:t>Demo Objective:  </a:t>
            </a:r>
            <a:r>
              <a:rPr lang="en-US" b="0" dirty="0"/>
              <a:t>Now let's return to our previous project and look at a few of the return types of Students Controller.</a:t>
            </a:r>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endParaRPr lang="en-US" b="0" dirty="0"/>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0" dirty="0"/>
              <a:t>- Open Project </a:t>
            </a:r>
            <a:r>
              <a:rPr lang="en-US" b="1" dirty="0" err="1"/>
              <a:t>ContosoUniversity</a:t>
            </a:r>
            <a:r>
              <a:rPr lang="en-US" b="1" dirty="0"/>
              <a:t> - Project Organization</a:t>
            </a:r>
            <a:r>
              <a:rPr lang="en-US" b="0" dirty="0"/>
              <a:t> from Demos\Module 03 – Controllers\</a:t>
            </a:r>
            <a:r>
              <a:rPr lang="en-US" b="0" dirty="0" err="1"/>
              <a:t>ContosoUniversity</a:t>
            </a:r>
            <a:r>
              <a:rPr lang="en-US" b="0" dirty="0"/>
              <a:t> - Project Organization</a:t>
            </a:r>
            <a:endParaRPr lang="en-US" b="1" dirty="0"/>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endParaRPr lang="en-US" b="1" dirty="0"/>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1" dirty="0"/>
              <a:t>NOTE: Hopefully</a:t>
            </a:r>
            <a:r>
              <a:rPr lang="en-US" b="0" dirty="0"/>
              <a:t> its only been a short while since you showed the previous demo, so very little refresh should be required.</a:t>
            </a:r>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endParaRPr lang="en-US" b="0" dirty="0"/>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1" dirty="0"/>
              <a:t>Part 1 – Basic </a:t>
            </a:r>
            <a:r>
              <a:rPr lang="en-US" b="1" dirty="0" err="1"/>
              <a:t>ViewResult</a:t>
            </a:r>
            <a:r>
              <a:rPr lang="en-US" b="1" dirty="0"/>
              <a:t> Return Types</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Begin with the </a:t>
            </a:r>
            <a:r>
              <a:rPr lang="en-US" b="0" dirty="0" err="1"/>
              <a:t>HomeController.cs</a:t>
            </a:r>
            <a:r>
              <a:rPr lang="en-US" b="0" dirty="0"/>
              <a:t>.  Highlight the 3 Action methods and show they each are returning </a:t>
            </a:r>
            <a:r>
              <a:rPr lang="en-US" b="0" dirty="0" err="1"/>
              <a:t>IActionResult</a:t>
            </a:r>
            <a:endParaRPr lang="en-US" b="0" dirty="0"/>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Note that for Index &amp; Privacy, both just return View, while Error also passes a </a:t>
            </a:r>
            <a:r>
              <a:rPr lang="en-US" b="0" dirty="0" err="1"/>
              <a:t>ViewModel</a:t>
            </a:r>
            <a:r>
              <a:rPr lang="en-US" b="0" dirty="0"/>
              <a:t>.</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Try not to get too deep into explaining Views during this section.</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Reiterate that each call to View() is smart enough to take the name of the Controller, the name of the Action and return the file from /Views/&lt;Controller&gt;/&lt;Privacy&gt;</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The Error View is special and is located under the Shared folder, which will be discussed in more detail in the next module.</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Finally Right Click -&gt; Go To Definition on </a:t>
            </a:r>
            <a:r>
              <a:rPr lang="en-US" b="1" dirty="0"/>
              <a:t>View() </a:t>
            </a:r>
            <a:r>
              <a:rPr lang="en-US" b="0" dirty="0"/>
              <a:t>to show the method signature inside the Controller base class.</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Expand the comments to display the Summary &amp; Returns comments</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endParaRPr lang="en-US" b="0" dirty="0"/>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1" dirty="0"/>
              <a:t>Part 2 – A More Complex Action Method – Details</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Open </a:t>
            </a:r>
            <a:r>
              <a:rPr lang="en-US" b="0" dirty="0" err="1"/>
              <a:t>StudentController.cs</a:t>
            </a:r>
            <a:r>
              <a:rPr lang="en-US" b="0" dirty="0"/>
              <a:t> and Find the </a:t>
            </a:r>
            <a:r>
              <a:rPr lang="en-US" b="1" dirty="0"/>
              <a:t>Details</a:t>
            </a:r>
            <a:r>
              <a:rPr lang="en-US" b="0" dirty="0"/>
              <a:t> method.</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Observe there are 3 different return statements.  The first two are our “Status Code Type” and return 404 “not found”.  </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The final one returns a View.</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Walk thru the code in detail to explain its entirety.</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Highlight that we are creating a </a:t>
            </a:r>
            <a:r>
              <a:rPr lang="en-US" b="1" dirty="0"/>
              <a:t>Student</a:t>
            </a:r>
            <a:r>
              <a:rPr lang="en-US" b="0" dirty="0"/>
              <a:t> object.   </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Show the </a:t>
            </a:r>
            <a:r>
              <a:rPr lang="en-US" b="0" dirty="0" err="1"/>
              <a:t>Student.cs</a:t>
            </a:r>
            <a:r>
              <a:rPr lang="en-US" b="0" dirty="0"/>
              <a:t> class under Models\Student.  This should be familiar from our previous module.</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Finally discuss how we are passing the student to the View where the View handles displaying that data to the user.</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Place a </a:t>
            </a:r>
            <a:r>
              <a:rPr lang="en-US" b="0" dirty="0" err="1"/>
              <a:t>BreakPoint</a:t>
            </a:r>
            <a:r>
              <a:rPr lang="en-US" b="0" dirty="0"/>
              <a:t> on the return View(student) and run the solution</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Show the details of the Students about to pass to return View().   Then resume to show those details in the browser.</a:t>
            </a:r>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endParaRPr lang="en-US" b="0" dirty="0"/>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1" dirty="0"/>
              <a:t>Part 3 – Setup for next Section</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With the application running, click Students at top to bring back the List View</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Select Create New</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Enter in a </a:t>
            </a:r>
            <a:r>
              <a:rPr lang="en-US" b="0" dirty="0" err="1"/>
              <a:t>LastName</a:t>
            </a:r>
            <a:r>
              <a:rPr lang="en-US" b="0" dirty="0"/>
              <a:t>, FirstName, and Enrollment Date and click Create.</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You may notice that we’ve been redirect to the Default Page (Index)</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Show the newly added student in the list.</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Return to Visual Studio, inside </a:t>
            </a:r>
            <a:r>
              <a:rPr lang="en-US" b="1" dirty="0" err="1"/>
              <a:t>HomeController.cs</a:t>
            </a:r>
            <a:r>
              <a:rPr lang="en-US" b="0" dirty="0"/>
              <a:t> find the </a:t>
            </a:r>
            <a:r>
              <a:rPr lang="en-US" b="0" dirty="0" err="1"/>
              <a:t>CreateMethod</a:t>
            </a:r>
            <a:endParaRPr lang="en-US" b="0" dirty="0"/>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We only want to highlight a few topics we will be discussing in more detail shortly</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Point out the </a:t>
            </a:r>
            <a:r>
              <a:rPr lang="en-US" b="1" dirty="0"/>
              <a:t>Student</a:t>
            </a:r>
            <a:r>
              <a:rPr lang="en-US" b="0" dirty="0"/>
              <a:t> parameter that is passed.</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Discuss the code in detail.</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If </a:t>
            </a:r>
            <a:r>
              <a:rPr lang="en-US" b="0" dirty="0" err="1"/>
              <a:t>ModelState.isValid</a:t>
            </a:r>
            <a:r>
              <a:rPr lang="en-US" b="0" dirty="0"/>
              <a:t> is false, what View is returned??  Answer:  Create View</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If </a:t>
            </a:r>
            <a:r>
              <a:rPr lang="en-US" b="0" dirty="0" err="1"/>
              <a:t>ModelState.isValid</a:t>
            </a:r>
            <a:r>
              <a:rPr lang="en-US" b="0" dirty="0"/>
              <a:t> is true?   We save the new student and another Return Type:  </a:t>
            </a:r>
            <a:r>
              <a:rPr lang="en-US" b="0" dirty="0" err="1"/>
              <a:t>RedirectToAction</a:t>
            </a:r>
            <a:r>
              <a:rPr lang="en-US" b="0" dirty="0"/>
              <a:t>(index)</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endParaRPr lang="en-US" b="0" dirty="0"/>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0" dirty="0"/>
              <a:t>Next up, we are going to talk about Model Binding and parameter passing.</a:t>
            </a:r>
          </a:p>
          <a:p>
            <a:pPr marL="0" indent="0">
              <a:buNone/>
            </a:pPr>
            <a:endParaRPr lang="en-US"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31</a:t>
            </a:fld>
            <a:endParaRPr lang="en-US" dirty="0"/>
          </a:p>
        </p:txBody>
      </p:sp>
    </p:spTree>
    <p:extLst>
      <p:ext uri="{BB962C8B-B14F-4D97-AF65-F5344CB8AC3E}">
        <p14:creationId xmlns:p14="http://schemas.microsoft.com/office/powerpoint/2010/main" val="852430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a:buNone/>
            </a:pPr>
            <a:r>
              <a:rPr lang="en-US" b="1" dirty="0"/>
              <a:t>Overview: </a:t>
            </a:r>
          </a:p>
          <a:p>
            <a:r>
              <a:rPr lang="en-US" dirty="0"/>
              <a:t>Now we want to talk about passing parameters to our Action Methods</a:t>
            </a:r>
          </a:p>
          <a:p>
            <a:pPr marL="0" indent="0">
              <a:buNone/>
            </a:pPr>
            <a:endParaRPr lang="en-US" dirty="0"/>
          </a:p>
          <a:p>
            <a:pPr marL="0" indent="0">
              <a:buNone/>
            </a:pPr>
            <a:r>
              <a:rPr lang="en-US" dirty="0">
                <a:hlinkClick r:id="rId3"/>
              </a:rPr>
              <a:t>https://docs.microsoft.com/en-us/aspnet/core/mvc/models/model-binding?view=aspnetcore-3.1</a:t>
            </a:r>
            <a:endParaRPr lang="en-US" dirty="0"/>
          </a:p>
        </p:txBody>
      </p:sp>
      <p:sp>
        <p:nvSpPr>
          <p:cNvPr id="4" name="Slide Number Placeholder 3"/>
          <p:cNvSpPr>
            <a:spLocks noGrp="1"/>
          </p:cNvSpPr>
          <p:nvPr>
            <p:ph type="sldNum" sz="quarter" idx="11"/>
          </p:nvPr>
        </p:nvSpPr>
        <p:spPr/>
        <p:txBody>
          <a:bodyPr/>
          <a:lstStyle/>
          <a:p>
            <a:fld id="{73CFBB7B-29F3-4A9F-B039-645092B1B4E9}" type="slidenum">
              <a:rPr lang="en-US" smtClean="0"/>
              <a:pPr/>
              <a:t>32</a:t>
            </a:fld>
            <a:endParaRPr lang="en-US" dirty="0"/>
          </a:p>
        </p:txBody>
      </p:sp>
      <p:sp>
        <p:nvSpPr>
          <p:cNvPr id="6" name="Footer Placeholder 5"/>
          <p:cNvSpPr>
            <a:spLocks noGrp="1"/>
          </p:cNvSpPr>
          <p:nvPr>
            <p:ph type="ftr" sz="quarter" idx="12"/>
          </p:nvPr>
        </p:nvSpPr>
        <p:spPr/>
        <p:txBody>
          <a:bodyPr/>
          <a:lstStyle/>
          <a:p>
            <a:r>
              <a:rPr lang="en-US" dirty="0"/>
              <a:t>© 2016 Microsoft Corporation</a:t>
            </a:r>
          </a:p>
        </p:txBody>
      </p:sp>
      <p:sp>
        <p:nvSpPr>
          <p:cNvPr id="10" name="Slide Image Placeholder 9"/>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2251361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Notes Placeholder 2"/>
          <p:cNvSpPr>
            <a:spLocks noGrp="1"/>
          </p:cNvSpPr>
          <p:nvPr>
            <p:ph type="body" idx="1"/>
          </p:nvPr>
        </p:nvSpPr>
        <p:spPr/>
        <p:txBody>
          <a:bodyPr>
            <a:normAutofit/>
          </a:bodyPr>
          <a:lstStyle/>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1" dirty="0"/>
              <a:t>&lt;instructor note&gt; </a:t>
            </a:r>
            <a:r>
              <a:rPr lang="en-US" dirty="0"/>
              <a:t>This slide is intended to tie in the previous conversation into Parameters &amp; Model Binding</a:t>
            </a:r>
          </a:p>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endParaRPr lang="en-US" dirty="0"/>
          </a:p>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US" b="1" dirty="0"/>
              <a:t>We had this slide before</a:t>
            </a:r>
            <a:r>
              <a:rPr lang="en-US" dirty="0"/>
              <a:t>, where we saw that we can use our URL to pass parameters to our action method.</a:t>
            </a:r>
          </a:p>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US" dirty="0"/>
              <a:t>In this case, we have a controller Products, Action Method Details, and we pass the value 5 to Action method.</a:t>
            </a:r>
          </a:p>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US" dirty="0"/>
              <a:t>But this data can come from other locations such as Query String or as we saw in our last demo, Form Fields.</a:t>
            </a:r>
          </a:p>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endParaRPr lang="en-US" dirty="0"/>
          </a:p>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US" dirty="0"/>
              <a:t>Let’s talk about “Model Binding”</a:t>
            </a:r>
          </a:p>
        </p:txBody>
      </p:sp>
      <p:sp>
        <p:nvSpPr>
          <p:cNvPr id="3" name="Slide Number Placeholder 2"/>
          <p:cNvSpPr>
            <a:spLocks noGrp="1"/>
          </p:cNvSpPr>
          <p:nvPr>
            <p:ph type="sldNum" sz="quarter" idx="11"/>
          </p:nvPr>
        </p:nvSpPr>
        <p:spPr/>
        <p:txBody>
          <a:bodyPr/>
          <a:lstStyle/>
          <a:p>
            <a:fld id="{73CFBB7B-29F3-4A9F-B039-645092B1B4E9}" type="slidenum">
              <a:rPr lang="en-US" smtClean="0"/>
              <a:pPr/>
              <a:t>33</a:t>
            </a:fld>
            <a:endParaRPr lang="en-US" dirty="0"/>
          </a:p>
        </p:txBody>
      </p:sp>
      <p:sp>
        <p:nvSpPr>
          <p:cNvPr id="6" name="Footer Placeholder 5"/>
          <p:cNvSpPr>
            <a:spLocks noGrp="1"/>
          </p:cNvSpPr>
          <p:nvPr>
            <p:ph type="ftr" sz="quarter" idx="12"/>
          </p:nvPr>
        </p:nvSpPr>
        <p:spPr/>
        <p:txBody>
          <a:bodyPr/>
          <a:lstStyle/>
          <a:p>
            <a:r>
              <a:rPr lang="en-US" dirty="0"/>
              <a:t>© 2016 Microsoft Corporation</a:t>
            </a:r>
          </a:p>
        </p:txBody>
      </p:sp>
      <p:sp>
        <p:nvSpPr>
          <p:cNvPr id="10" name="Slide Image Placeholder 9"/>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246141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Controllers and Action methods work with data from HTTP Requests</a:t>
            </a:r>
          </a:p>
          <a:p>
            <a:pPr lvl="1"/>
            <a:r>
              <a:rPr lang="en-US" b="1" dirty="0"/>
              <a:t>(From Demo) </a:t>
            </a:r>
            <a:r>
              <a:rPr lang="en-US" dirty="0"/>
              <a:t>In our examples, we saw requesting Student Details by providing an ID, or</a:t>
            </a:r>
          </a:p>
          <a:p>
            <a:pPr lvl="1"/>
            <a:r>
              <a:rPr lang="en-US" b="1" dirty="0"/>
              <a:t>(From Demo) </a:t>
            </a:r>
            <a:r>
              <a:rPr lang="en-US" dirty="0"/>
              <a:t>Creating a new Student by passing in FirstName, </a:t>
            </a:r>
            <a:r>
              <a:rPr lang="en-US" dirty="0" err="1"/>
              <a:t>LastName</a:t>
            </a:r>
            <a:r>
              <a:rPr lang="en-US" dirty="0"/>
              <a:t>, and an </a:t>
            </a:r>
            <a:r>
              <a:rPr lang="en-US" dirty="0" err="1"/>
              <a:t>Enrollmentdate</a:t>
            </a:r>
            <a:endParaRPr lang="en-US" dirty="0"/>
          </a:p>
          <a:p>
            <a:pPr lvl="0"/>
            <a:r>
              <a:rPr lang="en-US" dirty="0"/>
              <a:t>We didn’t have to write any special code to receive that </a:t>
            </a:r>
            <a:r>
              <a:rPr lang="en-US" dirty="0" err="1"/>
              <a:t>StudentID</a:t>
            </a:r>
            <a:r>
              <a:rPr lang="en-US" dirty="0"/>
              <a:t> or those Strings &amp; Dates.   In fact, if you were watching very closely, you may have saw our Action method was even passed a </a:t>
            </a:r>
            <a:r>
              <a:rPr lang="en-US" b="1" dirty="0"/>
              <a:t>Student</a:t>
            </a:r>
            <a:r>
              <a:rPr lang="en-US" b="0" dirty="0"/>
              <a:t> object.</a:t>
            </a:r>
          </a:p>
          <a:p>
            <a:pPr lvl="0"/>
            <a:r>
              <a:rPr lang="en-US" b="0" dirty="0"/>
              <a:t>Model Binding help automate the handling of mapping submitted data, whether from one of many different sources, to the parameters defined in our Action Methods.</a:t>
            </a:r>
            <a:endParaRPr lang="en-US" dirty="0"/>
          </a:p>
          <a:p>
            <a:endParaRPr lang="en-US" dirty="0"/>
          </a:p>
          <a:p>
            <a:r>
              <a:rPr lang="en-US" dirty="0">
                <a:hlinkClick r:id="rId3"/>
              </a:rPr>
              <a:t>https://docs.microsoft.com/en-us/aspnet/core/mvc/models/model-binding?view=aspnetcore-3.1#what-is-model-binding</a:t>
            </a:r>
            <a:endParaRPr lang="en-US"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34</a:t>
            </a:fld>
            <a:endParaRPr lang="en-US" dirty="0"/>
          </a:p>
        </p:txBody>
      </p:sp>
    </p:spTree>
    <p:extLst>
      <p:ext uri="{BB962C8B-B14F-4D97-AF65-F5344CB8AC3E}">
        <p14:creationId xmlns:p14="http://schemas.microsoft.com/office/powerpoint/2010/main" val="579166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Retrieves data from various sources such as route data, form fields, and query strings</a:t>
            </a:r>
          </a:p>
          <a:p>
            <a:pPr lvl="1"/>
            <a:r>
              <a:rPr lang="en-US" dirty="0"/>
              <a:t>By </a:t>
            </a:r>
            <a:r>
              <a:rPr lang="en-US" dirty="0" err="1"/>
              <a:t>RouteData</a:t>
            </a:r>
            <a:r>
              <a:rPr lang="en-US" dirty="0"/>
              <a:t>, we mean from the URL like we saw previously</a:t>
            </a:r>
          </a:p>
          <a:p>
            <a:r>
              <a:rPr lang="en-US" dirty="0"/>
              <a:t>Provides the data to controllers and as method parameters </a:t>
            </a:r>
          </a:p>
          <a:p>
            <a:pPr lvl="1"/>
            <a:r>
              <a:rPr lang="en-US" dirty="0"/>
              <a:t>Model Binding also can set public properties</a:t>
            </a:r>
          </a:p>
          <a:p>
            <a:r>
              <a:rPr lang="en-US" dirty="0"/>
              <a:t>Converts string data to .NET types</a:t>
            </a:r>
          </a:p>
          <a:p>
            <a:pPr lvl="1"/>
            <a:r>
              <a:rPr lang="en-US" dirty="0"/>
              <a:t>For example, when a date comes across the wire, its probably just a string representation of that date, but Model Binding will automatically convert to types like </a:t>
            </a:r>
            <a:r>
              <a:rPr lang="en-US" dirty="0" err="1"/>
              <a:t>DateTime</a:t>
            </a:r>
            <a:endParaRPr lang="en-US" dirty="0"/>
          </a:p>
          <a:p>
            <a:r>
              <a:rPr lang="en-US" dirty="0"/>
              <a:t>Updates properties of complex types</a:t>
            </a:r>
          </a:p>
          <a:p>
            <a:pPr lvl="1"/>
            <a:r>
              <a:rPr lang="en-US" dirty="0"/>
              <a:t>Complex Types like our project defined Students class which consists of </a:t>
            </a:r>
            <a:r>
              <a:rPr lang="en-US" dirty="0" err="1"/>
              <a:t>FirstName,LastName,Enrollment</a:t>
            </a:r>
            <a:r>
              <a:rPr lang="en-US" dirty="0"/>
              <a:t> date and other fields.</a:t>
            </a:r>
          </a:p>
          <a:p>
            <a:endParaRPr lang="en-US" dirty="0"/>
          </a:p>
          <a:p>
            <a:endParaRPr lang="en-US" dirty="0"/>
          </a:p>
          <a:p>
            <a:r>
              <a:rPr lang="en-US" dirty="0">
                <a:hlinkClick r:id="rId3"/>
              </a:rPr>
              <a:t>https://docs.microsoft.com/en-us/aspnet/core/mvc/models/model-binding?view=aspnetcore-3.1#what-is-model-binding</a:t>
            </a:r>
            <a:endParaRPr lang="en-US"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35</a:t>
            </a:fld>
            <a:endParaRPr lang="en-US" dirty="0"/>
          </a:p>
        </p:txBody>
      </p:sp>
    </p:spTree>
    <p:extLst>
      <p:ext uri="{BB962C8B-B14F-4D97-AF65-F5344CB8AC3E}">
        <p14:creationId xmlns:p14="http://schemas.microsoft.com/office/powerpoint/2010/main" val="38359345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Suppose we have this Action Method inside our </a:t>
            </a:r>
            <a:r>
              <a:rPr lang="en-US" b="1" dirty="0"/>
              <a:t>Home</a:t>
            </a:r>
            <a:r>
              <a:rPr lang="en-US" b="0" dirty="0"/>
              <a:t> Controller.</a:t>
            </a:r>
          </a:p>
          <a:p>
            <a:pPr lvl="1"/>
            <a:r>
              <a:rPr lang="en-US" b="0" dirty="0" err="1"/>
              <a:t>ActionMethod</a:t>
            </a:r>
            <a:r>
              <a:rPr lang="en-US" b="0" dirty="0"/>
              <a:t> </a:t>
            </a:r>
            <a:r>
              <a:rPr lang="en-US" b="1" dirty="0" err="1"/>
              <a:t>GetByID</a:t>
            </a:r>
            <a:endParaRPr lang="en-US" b="1" dirty="0"/>
          </a:p>
          <a:p>
            <a:pPr lvl="1"/>
            <a:r>
              <a:rPr lang="en-US" b="0" dirty="0"/>
              <a:t>Two Parameters</a:t>
            </a:r>
          </a:p>
          <a:p>
            <a:pPr lvl="2"/>
            <a:r>
              <a:rPr lang="en-US" b="0" dirty="0"/>
              <a:t>Integer ID</a:t>
            </a:r>
          </a:p>
          <a:p>
            <a:pPr lvl="2"/>
            <a:r>
              <a:rPr lang="en-US" b="0" dirty="0"/>
              <a:t>Boolean “</a:t>
            </a:r>
            <a:r>
              <a:rPr lang="en-US" b="0" dirty="0" err="1"/>
              <a:t>DogsOnly</a:t>
            </a:r>
            <a:r>
              <a:rPr lang="en-US" b="0" dirty="0"/>
              <a:t>”</a:t>
            </a:r>
          </a:p>
          <a:p>
            <a:pPr lvl="0"/>
            <a:r>
              <a:rPr lang="en-US" b="0" dirty="0"/>
              <a:t>Then we made the above HTTP Request</a:t>
            </a:r>
          </a:p>
          <a:p>
            <a:pPr lvl="0"/>
            <a:r>
              <a:rPr lang="en-US" b="0" dirty="0"/>
              <a:t>Model Binding would go thru the following steps</a:t>
            </a:r>
          </a:p>
          <a:p>
            <a:pPr lvl="0"/>
            <a:r>
              <a:rPr lang="en-US" b="0" dirty="0"/>
              <a:t>Read thru each step</a:t>
            </a:r>
          </a:p>
          <a:p>
            <a:pPr marL="0" indent="0">
              <a:buNone/>
            </a:pPr>
            <a:endParaRPr lang="en-US" dirty="0"/>
          </a:p>
          <a:p>
            <a:r>
              <a:rPr lang="en-US" dirty="0">
                <a:hlinkClick r:id="rId3"/>
              </a:rPr>
              <a:t>https://docs.microsoft.com/en-us/aspnet/core/mvc/models/model-binding?view=aspnetcore-3.1#example</a:t>
            </a:r>
            <a:endParaRPr lang="en-US"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36</a:t>
            </a:fld>
            <a:endParaRPr lang="en-US" dirty="0"/>
          </a:p>
        </p:txBody>
      </p:sp>
    </p:spTree>
    <p:extLst>
      <p:ext uri="{BB962C8B-B14F-4D97-AF65-F5344CB8AC3E}">
        <p14:creationId xmlns:p14="http://schemas.microsoft.com/office/powerpoint/2010/main" val="18489842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If we do not have a valid value for a parameter or property, the property is set to null or the</a:t>
            </a:r>
            <a:r>
              <a:rPr lang="en-US" b="1" dirty="0"/>
              <a:t> default value for that type.</a:t>
            </a:r>
          </a:p>
          <a:p>
            <a:r>
              <a:rPr lang="en-US" b="0" dirty="0"/>
              <a:t>This is even more important during Complex Types, but we want to talk about it now</a:t>
            </a:r>
          </a:p>
          <a:p>
            <a:r>
              <a:rPr lang="en-US" b="1" dirty="0"/>
              <a:t>Here is our same method from before</a:t>
            </a:r>
          </a:p>
          <a:p>
            <a:r>
              <a:rPr lang="en-US" b="0" dirty="0"/>
              <a:t>Consider the following three requests which are all slightly different</a:t>
            </a:r>
          </a:p>
          <a:p>
            <a:pPr lvl="0"/>
            <a:r>
              <a:rPr lang="en-US" b="0" dirty="0"/>
              <a:t>The first, </a:t>
            </a:r>
          </a:p>
          <a:p>
            <a:pPr lvl="1"/>
            <a:r>
              <a:rPr lang="en-US" b="0" dirty="0"/>
              <a:t>we don’t have an Integer; we instead have the word five.</a:t>
            </a:r>
          </a:p>
          <a:p>
            <a:pPr lvl="1"/>
            <a:r>
              <a:rPr lang="en-US" b="0" dirty="0"/>
              <a:t>This behavior is the same as if we put any string text here that isn’t a number, its not a valid integer</a:t>
            </a:r>
          </a:p>
          <a:p>
            <a:pPr lvl="1"/>
            <a:r>
              <a:rPr lang="en-US" b="0" dirty="0"/>
              <a:t>Therefore, </a:t>
            </a:r>
            <a:r>
              <a:rPr lang="en-US" b="1" dirty="0"/>
              <a:t>ID = 0, Bool = True</a:t>
            </a:r>
          </a:p>
          <a:p>
            <a:pPr lvl="0"/>
            <a:r>
              <a:rPr lang="en-US" b="0" dirty="0"/>
              <a:t>If you don’t know the default values of something there is a default(type) operator which will tell you, but it may just be easier to do an internet search</a:t>
            </a:r>
          </a:p>
          <a:p>
            <a:pPr lvl="0"/>
            <a:r>
              <a:rPr lang="en-US" b="0" dirty="0"/>
              <a:t>The Second Example</a:t>
            </a:r>
          </a:p>
          <a:p>
            <a:pPr lvl="1"/>
            <a:r>
              <a:rPr lang="en-US" b="0" dirty="0"/>
              <a:t>We now have changed the Query string to </a:t>
            </a:r>
            <a:r>
              <a:rPr lang="en-US" b="0" dirty="0" err="1"/>
              <a:t>DogsLonely</a:t>
            </a:r>
            <a:endParaRPr lang="en-US" b="0" dirty="0"/>
          </a:p>
          <a:p>
            <a:pPr lvl="1"/>
            <a:r>
              <a:rPr lang="en-US" b="0" dirty="0"/>
              <a:t>If you recall from our process on the previous page model binding starts </a:t>
            </a:r>
            <a:r>
              <a:rPr lang="en-US" b="1" dirty="0"/>
              <a:t>with the parameter (</a:t>
            </a:r>
            <a:r>
              <a:rPr lang="en-US" b="0" dirty="0" err="1"/>
              <a:t>dogsOnly</a:t>
            </a:r>
            <a:r>
              <a:rPr lang="en-US" b="0" dirty="0"/>
              <a:t>) and goes searching for data for it</a:t>
            </a:r>
          </a:p>
          <a:p>
            <a:pPr lvl="1"/>
            <a:r>
              <a:rPr lang="en-US" b="0" dirty="0"/>
              <a:t>Since there is none specified, it uses the default for bool, which is false</a:t>
            </a:r>
          </a:p>
          <a:p>
            <a:pPr lvl="1"/>
            <a:r>
              <a:rPr lang="en-US" b="0" dirty="0"/>
              <a:t>Therefore, </a:t>
            </a:r>
            <a:r>
              <a:rPr lang="en-US" b="1" dirty="0"/>
              <a:t>ID = 1, Bool = False</a:t>
            </a:r>
          </a:p>
          <a:p>
            <a:pPr lvl="0"/>
            <a:r>
              <a:rPr lang="en-US" b="1" dirty="0"/>
              <a:t>Finally, </a:t>
            </a:r>
          </a:p>
          <a:p>
            <a:pPr lvl="1"/>
            <a:r>
              <a:rPr lang="en-US" b="0" dirty="0"/>
              <a:t>We have now changed </a:t>
            </a:r>
            <a:r>
              <a:rPr lang="en-US" b="0" dirty="0" err="1"/>
              <a:t>DogsOnly</a:t>
            </a:r>
            <a:r>
              <a:rPr lang="en-US" b="0" dirty="0"/>
              <a:t>=1.  In many language non-zero integer values are equivalent to “true”.  In this case though, Model Binding does not map it correctly</a:t>
            </a:r>
          </a:p>
          <a:p>
            <a:pPr lvl="1"/>
            <a:r>
              <a:rPr lang="en-US" b="0" dirty="0"/>
              <a:t>Therefore: </a:t>
            </a:r>
            <a:r>
              <a:rPr lang="en-US" b="1" dirty="0"/>
              <a:t>ID = 1, Bool = False</a:t>
            </a:r>
            <a:endParaRPr lang="en-US" dirty="0"/>
          </a:p>
          <a:p>
            <a:endParaRPr lang="en-US" dirty="0"/>
          </a:p>
          <a:p>
            <a:r>
              <a:rPr lang="en-US" dirty="0">
                <a:hlinkClick r:id="rId3"/>
              </a:rPr>
              <a:t>https://docs.microsoft.com/en-us/dotnet/csharp/language-reference/builtin-types/default-values</a:t>
            </a:r>
            <a:endParaRPr lang="en-US" dirty="0"/>
          </a:p>
          <a:p>
            <a:r>
              <a:rPr lang="en-US" dirty="0">
                <a:hlinkClick r:id="rId4"/>
              </a:rPr>
              <a:t>https://docs.microsoft.com/en-us/aspnet/core/mvc/models/model-binding?view=aspnetcore-3.1#no-source-for-a-model-property</a:t>
            </a:r>
            <a:endParaRPr lang="en-US"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37</a:t>
            </a:fld>
            <a:endParaRPr lang="en-US" dirty="0"/>
          </a:p>
        </p:txBody>
      </p:sp>
    </p:spTree>
    <p:extLst>
      <p:ext uri="{BB962C8B-B14F-4D97-AF65-F5344CB8AC3E}">
        <p14:creationId xmlns:p14="http://schemas.microsoft.com/office/powerpoint/2010/main" val="26655735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We’ve seen already how we can use Routing Data or URL and Query String data for parameters.</a:t>
            </a:r>
          </a:p>
          <a:p>
            <a:r>
              <a:rPr lang="en-US" dirty="0"/>
              <a:t>Here we have a list of locations which are scanned </a:t>
            </a:r>
            <a:r>
              <a:rPr lang="en-US" b="1" dirty="0"/>
              <a:t>in order</a:t>
            </a:r>
            <a:r>
              <a:rPr lang="en-US" b="0" dirty="0"/>
              <a:t> for each parameter/type that is required for our Action method.</a:t>
            </a:r>
          </a:p>
          <a:p>
            <a:r>
              <a:rPr lang="en-US" b="0" dirty="0"/>
              <a:t>Request Body here is specific to </a:t>
            </a:r>
            <a:r>
              <a:rPr lang="en-US" b="0" dirty="0" err="1"/>
              <a:t>APIController</a:t>
            </a:r>
            <a:r>
              <a:rPr lang="en-US" b="0" dirty="0"/>
              <a:t>, and Uploaded Files is a bit of a special case.  Our primary 3 are “Form Fields”, </a:t>
            </a:r>
            <a:r>
              <a:rPr lang="en-US" b="0" dirty="0" err="1"/>
              <a:t>RouteData</a:t>
            </a:r>
            <a:r>
              <a:rPr lang="en-US" b="0" dirty="0"/>
              <a:t>/URL and Query String Parameters</a:t>
            </a:r>
          </a:p>
          <a:p>
            <a:r>
              <a:rPr lang="en-US" b="0" dirty="0"/>
              <a:t>As mentioned, these are evaluated in order, first found entry wins.</a:t>
            </a:r>
          </a:p>
          <a:p>
            <a:r>
              <a:rPr lang="en-US" b="0" dirty="0"/>
              <a:t>The story of customizing how Model Sourcing goes much deeper, far deeper than we’re able to cover in this course.  </a:t>
            </a:r>
          </a:p>
          <a:p>
            <a:r>
              <a:rPr lang="en-US" b="0" dirty="0"/>
              <a:t>Some examples of easy customizations</a:t>
            </a:r>
          </a:p>
          <a:p>
            <a:pPr lvl="1"/>
            <a:r>
              <a:rPr lang="en-US" b="0" dirty="0"/>
              <a:t>We can add attributes to specify a specific source.  </a:t>
            </a:r>
          </a:p>
          <a:p>
            <a:pPr lvl="1"/>
            <a:r>
              <a:rPr lang="en-US" b="0" dirty="0"/>
              <a:t>For Example, maybe I want a parameter to only come from the </a:t>
            </a:r>
            <a:r>
              <a:rPr lang="en-US" b="0" dirty="0" err="1"/>
              <a:t>QueryString</a:t>
            </a:r>
            <a:r>
              <a:rPr lang="en-US" b="0" dirty="0"/>
              <a:t>.  Based on the ordering above, if by chance there is a Form Field name which matches, it would use that first since the list is processed in order.</a:t>
            </a:r>
          </a:p>
          <a:p>
            <a:pPr marL="0" indent="0">
              <a:buNone/>
            </a:pPr>
            <a:endParaRPr lang="en-US" dirty="0"/>
          </a:p>
          <a:p>
            <a:r>
              <a:rPr lang="en-US" dirty="0"/>
              <a:t>Discuss Sources: </a:t>
            </a:r>
            <a:r>
              <a:rPr lang="en-US" dirty="0">
                <a:hlinkClick r:id="rId3"/>
              </a:rPr>
              <a:t>https://docs.microsoft.com/en-us/aspnet/core/mvc/models/model-binding?view=aspnetcore-3.1#sources</a:t>
            </a:r>
            <a:endParaRPr lang="en-US" dirty="0"/>
          </a:p>
          <a:p>
            <a:r>
              <a:rPr lang="en-US" dirty="0"/>
              <a:t>Discuss Complex Types</a:t>
            </a:r>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38</a:t>
            </a:fld>
            <a:endParaRPr lang="en-US" dirty="0"/>
          </a:p>
        </p:txBody>
      </p:sp>
    </p:spTree>
    <p:extLst>
      <p:ext uri="{BB962C8B-B14F-4D97-AF65-F5344CB8AC3E}">
        <p14:creationId xmlns:p14="http://schemas.microsoft.com/office/powerpoint/2010/main" val="2070547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Here is a list of simple types that Model Binding can convert source strings into.   </a:t>
            </a:r>
          </a:p>
          <a:p>
            <a:r>
              <a:rPr lang="en-US" dirty="0"/>
              <a:t>We’ve already seen a few of these in action where we had a query string which read: </a:t>
            </a:r>
          </a:p>
          <a:p>
            <a:pPr lvl="1"/>
            <a:r>
              <a:rPr lang="en-US" dirty="0" err="1"/>
              <a:t>DogsOnly</a:t>
            </a:r>
            <a:r>
              <a:rPr lang="en-US" dirty="0"/>
              <a:t>=True and Model Binding took the string “True” and convert it to a Boolean variable.</a:t>
            </a:r>
          </a:p>
          <a:p>
            <a:pPr lvl="0"/>
            <a:r>
              <a:rPr lang="en-US" dirty="0"/>
              <a:t>But what about if we have complex types?  We want our </a:t>
            </a:r>
            <a:r>
              <a:rPr lang="en-US" dirty="0" err="1"/>
              <a:t>ActionMethod</a:t>
            </a:r>
            <a:r>
              <a:rPr lang="en-US" dirty="0"/>
              <a:t> to accept a “Student” object instead of two strings, and int and a </a:t>
            </a:r>
            <a:r>
              <a:rPr lang="en-US" dirty="0" err="1"/>
              <a:t>DateTime</a:t>
            </a:r>
            <a:r>
              <a:rPr lang="en-US" dirty="0"/>
              <a:t>.</a:t>
            </a:r>
          </a:p>
          <a:p>
            <a:pPr lvl="0"/>
            <a:r>
              <a:rPr lang="en-US" dirty="0"/>
              <a:t>&lt;slide&gt;</a:t>
            </a:r>
          </a:p>
          <a:p>
            <a:pPr lvl="0"/>
            <a:endParaRPr lang="en-US" dirty="0"/>
          </a:p>
          <a:p>
            <a:pPr lvl="0"/>
            <a:r>
              <a:rPr lang="en-US" dirty="0">
                <a:hlinkClick r:id="rId3"/>
              </a:rPr>
              <a:t>https://docs.microsoft.com/en-us/aspnet/core/mvc/models/model-binding?view=aspnetcore-3.1#simple-types</a:t>
            </a:r>
            <a:endParaRPr lang="en-US"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39</a:t>
            </a:fld>
            <a:endParaRPr lang="en-US" dirty="0"/>
          </a:p>
        </p:txBody>
      </p:sp>
    </p:spTree>
    <p:extLst>
      <p:ext uri="{BB962C8B-B14F-4D97-AF65-F5344CB8AC3E}">
        <p14:creationId xmlns:p14="http://schemas.microsoft.com/office/powerpoint/2010/main" val="2076812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lvl="0">
              <a:buNone/>
            </a:pPr>
            <a:r>
              <a:rPr lang="en-US" noProof="0" dirty="0"/>
              <a:t>After completing this module, you will be able to:</a:t>
            </a:r>
          </a:p>
          <a:p>
            <a:pPr lvl="0"/>
            <a:r>
              <a:rPr lang="en-US" noProof="0" dirty="0"/>
              <a:t>Understand Controllers and their role in the MVC pattern.</a:t>
            </a:r>
          </a:p>
          <a:p>
            <a:pPr lvl="0"/>
            <a:r>
              <a:rPr lang="en-US" noProof="0" dirty="0"/>
              <a:t>Create controllers and action methods. </a:t>
            </a:r>
          </a:p>
          <a:p>
            <a:pPr lvl="0"/>
            <a:r>
              <a:rPr lang="en-US" noProof="0" dirty="0"/>
              <a:t>Understand Action Method Return Types</a:t>
            </a:r>
          </a:p>
          <a:p>
            <a:pPr lvl="0"/>
            <a:r>
              <a:rPr lang="en-US" noProof="0" dirty="0"/>
              <a:t>Discuss Model Binding and how we pass parameters to our actions.</a:t>
            </a:r>
          </a:p>
          <a:p>
            <a:pPr lvl="0"/>
            <a:r>
              <a:rPr lang="en-US" noProof="0" dirty="0"/>
              <a:t>After that we talk about Action Filters.</a:t>
            </a:r>
          </a:p>
          <a:p>
            <a:pPr lvl="0"/>
            <a:r>
              <a:rPr lang="en-US" noProof="0" dirty="0"/>
              <a:t>Finally we’ll talk at length about the concept of Dependency Injection and how it applies to Controllers.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4</a:t>
            </a:fld>
            <a:endParaRPr lang="en-US" dirty="0"/>
          </a:p>
        </p:txBody>
      </p:sp>
      <p:sp>
        <p:nvSpPr>
          <p:cNvPr id="5" name="Footer Placeholder 4"/>
          <p:cNvSpPr>
            <a:spLocks noGrp="1"/>
          </p:cNvSpPr>
          <p:nvPr>
            <p:ph type="ftr" sz="quarter" idx="11"/>
          </p:nvPr>
        </p:nvSpPr>
        <p:spPr/>
        <p:txBody>
          <a:bodyPr/>
          <a:lstStyle/>
          <a:p>
            <a:r>
              <a:rPr lang="en-US" dirty="0"/>
              <a:t>© 2016 Microsoft Corporation</a:t>
            </a:r>
          </a:p>
        </p:txBody>
      </p:sp>
      <p:sp>
        <p:nvSpPr>
          <p:cNvPr id="10" name="Slide Image Placeholder 9"/>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099619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Suppose we had a Model named </a:t>
            </a:r>
            <a:r>
              <a:rPr lang="en-US" b="1" dirty="0"/>
              <a:t>Student</a:t>
            </a:r>
            <a:r>
              <a:rPr lang="en-US" b="0" dirty="0"/>
              <a:t> which consists of an ID, FirstName, </a:t>
            </a:r>
            <a:r>
              <a:rPr lang="en-US" b="0" dirty="0" err="1"/>
              <a:t>LastName</a:t>
            </a:r>
            <a:r>
              <a:rPr lang="en-US" b="0" dirty="0"/>
              <a:t>, and a </a:t>
            </a:r>
            <a:r>
              <a:rPr lang="en-US" b="0" dirty="0" err="1"/>
              <a:t>DateTime</a:t>
            </a:r>
            <a:r>
              <a:rPr lang="en-US" b="0" dirty="0"/>
              <a:t> Enrollment Date</a:t>
            </a:r>
          </a:p>
          <a:p>
            <a:r>
              <a:rPr lang="en-US" b="0" dirty="0"/>
              <a:t>We then have a Controller for Students with a </a:t>
            </a:r>
            <a:r>
              <a:rPr lang="en-US" b="1" dirty="0"/>
              <a:t>Create </a:t>
            </a:r>
            <a:r>
              <a:rPr lang="en-US" b="0" dirty="0" err="1"/>
              <a:t>ActionMethod</a:t>
            </a:r>
            <a:r>
              <a:rPr lang="en-US" b="0" dirty="0"/>
              <a:t>.</a:t>
            </a:r>
          </a:p>
          <a:p>
            <a:r>
              <a:rPr lang="en-US" b="0" dirty="0"/>
              <a:t>How does Model Binding handle this scenario with a Complex Type?</a:t>
            </a:r>
          </a:p>
          <a:p>
            <a:r>
              <a:rPr lang="en-US" b="0" dirty="0"/>
              <a:t>&lt;slide&gt;</a:t>
            </a:r>
          </a:p>
          <a:p>
            <a:endParaRPr lang="en-US" b="0" dirty="0"/>
          </a:p>
          <a:p>
            <a:endParaRPr lang="en-US" b="0" dirty="0"/>
          </a:p>
          <a:p>
            <a:endParaRPr lang="en-US"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40</a:t>
            </a:fld>
            <a:endParaRPr lang="en-US" dirty="0"/>
          </a:p>
        </p:txBody>
      </p:sp>
    </p:spTree>
    <p:extLst>
      <p:ext uri="{BB962C8B-B14F-4D97-AF65-F5344CB8AC3E}">
        <p14:creationId xmlns:p14="http://schemas.microsoft.com/office/powerpoint/2010/main" val="35029494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Complex Types have the following two requirements to be used in Model Binding.</a:t>
            </a:r>
          </a:p>
          <a:p>
            <a:pPr lvl="1"/>
            <a:r>
              <a:rPr lang="en-US" dirty="0"/>
              <a:t>Must have a public default constructor</a:t>
            </a:r>
          </a:p>
          <a:p>
            <a:pPr lvl="1"/>
            <a:r>
              <a:rPr lang="en-US" dirty="0"/>
              <a:t>Must have Public Writeable properties for the properties you want to bind to.</a:t>
            </a:r>
          </a:p>
          <a:p>
            <a:pPr lvl="0"/>
            <a:r>
              <a:rPr lang="en-US" dirty="0"/>
              <a:t>When the engine is preparing to call your </a:t>
            </a:r>
            <a:r>
              <a:rPr lang="en-US" dirty="0" err="1"/>
              <a:t>ActionMethod</a:t>
            </a:r>
            <a:r>
              <a:rPr lang="en-US" dirty="0"/>
              <a:t>, it will create a new instance of the model class using the public default constructor</a:t>
            </a:r>
          </a:p>
          <a:p>
            <a:pPr lvl="0"/>
            <a:r>
              <a:rPr lang="en-US" dirty="0"/>
              <a:t>Then will begin trying to populate each property</a:t>
            </a:r>
          </a:p>
          <a:p>
            <a:pPr lvl="0"/>
            <a:r>
              <a:rPr lang="en-US" dirty="0"/>
              <a:t>It will first search for “</a:t>
            </a:r>
            <a:r>
              <a:rPr lang="en-US" dirty="0" err="1"/>
              <a:t>Prefix.property_name</a:t>
            </a:r>
            <a:r>
              <a:rPr lang="en-US" dirty="0"/>
              <a:t>”.</a:t>
            </a:r>
          </a:p>
          <a:p>
            <a:pPr lvl="1"/>
            <a:r>
              <a:rPr lang="en-US" dirty="0"/>
              <a:t>The prefix is the </a:t>
            </a:r>
            <a:r>
              <a:rPr lang="en-US" b="1" dirty="0"/>
              <a:t>name of the parameter</a:t>
            </a:r>
            <a:r>
              <a:rPr lang="en-US" b="0" dirty="0"/>
              <a:t>.  Its important to note that this is NOT the name of the class.</a:t>
            </a:r>
          </a:p>
          <a:p>
            <a:pPr lvl="1"/>
            <a:r>
              <a:rPr lang="en-US" b="0" dirty="0"/>
              <a:t>&lt;flip back to previous slide&gt;</a:t>
            </a:r>
          </a:p>
          <a:p>
            <a:pPr lvl="1"/>
            <a:r>
              <a:rPr lang="en-US" b="0" dirty="0"/>
              <a:t>Notice that the parameter name is </a:t>
            </a:r>
            <a:r>
              <a:rPr lang="en-US" b="1" dirty="0" err="1"/>
              <a:t>studentToCreate</a:t>
            </a:r>
            <a:r>
              <a:rPr lang="en-US" b="0" dirty="0"/>
              <a:t>.  This means we will search for:</a:t>
            </a:r>
          </a:p>
          <a:p>
            <a:pPr lvl="1"/>
            <a:r>
              <a:rPr lang="en-US" b="0" dirty="0"/>
              <a:t>studentToCreate.ID or </a:t>
            </a:r>
            <a:r>
              <a:rPr lang="en-US" b="0" dirty="0" err="1"/>
              <a:t>studentToCreate.LastName</a:t>
            </a:r>
            <a:endParaRPr lang="en-US" b="0" dirty="0"/>
          </a:p>
          <a:p>
            <a:pPr lvl="0"/>
            <a:r>
              <a:rPr lang="en-US" b="0" dirty="0"/>
              <a:t>Next, if it doesn’t find </a:t>
            </a:r>
            <a:r>
              <a:rPr lang="en-US" b="0" dirty="0" err="1"/>
              <a:t>prefix.property_name</a:t>
            </a:r>
            <a:r>
              <a:rPr lang="en-US" b="0" dirty="0"/>
              <a:t>, it will just look for any field that matches the property name, such as </a:t>
            </a:r>
            <a:r>
              <a:rPr lang="en-US" b="0" dirty="0" err="1"/>
              <a:t>LastName</a:t>
            </a:r>
            <a:r>
              <a:rPr lang="en-US" b="0" dirty="0"/>
              <a:t>.</a:t>
            </a:r>
          </a:p>
          <a:p>
            <a:pPr lvl="0"/>
            <a:r>
              <a:rPr lang="en-US" b="0" dirty="0"/>
              <a:t>The reason it binds to </a:t>
            </a:r>
            <a:r>
              <a:rPr lang="en-US" b="0" dirty="0" err="1"/>
              <a:t>parameterName</a:t>
            </a:r>
            <a:r>
              <a:rPr lang="en-US" b="0" dirty="0"/>
              <a:t> instead of </a:t>
            </a:r>
            <a:r>
              <a:rPr lang="en-US" b="0" dirty="0" err="1"/>
              <a:t>className</a:t>
            </a:r>
            <a:r>
              <a:rPr lang="en-US" b="0" dirty="0"/>
              <a:t> is incase we want to pass in two objects of the same time.</a:t>
            </a:r>
          </a:p>
          <a:p>
            <a:pPr lvl="1"/>
            <a:r>
              <a:rPr lang="en-US" b="0" dirty="0"/>
              <a:t>Perhaps we’d have </a:t>
            </a:r>
            <a:r>
              <a:rPr lang="en-US" b="0" dirty="0" err="1"/>
              <a:t>studentOld</a:t>
            </a:r>
            <a:r>
              <a:rPr lang="en-US" b="0" dirty="0"/>
              <a:t> and </a:t>
            </a:r>
            <a:r>
              <a:rPr lang="en-US" b="0" dirty="0" err="1"/>
              <a:t>studentNew</a:t>
            </a:r>
            <a:r>
              <a:rPr lang="en-US" b="0" dirty="0"/>
              <a:t> passed into a Compare Action method.   These would look for </a:t>
            </a:r>
            <a:r>
              <a:rPr lang="en-US" b="0" dirty="0" err="1"/>
              <a:t>studentOld_FirstName</a:t>
            </a:r>
            <a:r>
              <a:rPr lang="en-US" b="0" dirty="0"/>
              <a:t> and </a:t>
            </a:r>
            <a:r>
              <a:rPr lang="en-US" b="0" dirty="0" err="1"/>
              <a:t>studentNew_First</a:t>
            </a:r>
            <a:r>
              <a:rPr lang="en-US" b="0" dirty="0"/>
              <a:t> name during databinding.</a:t>
            </a:r>
          </a:p>
          <a:p>
            <a:pPr lvl="1"/>
            <a:endParaRPr lang="en-US" b="0" dirty="0"/>
          </a:p>
          <a:p>
            <a:pPr marL="114300" lvl="1" indent="0">
              <a:buNone/>
            </a:pPr>
            <a:r>
              <a:rPr lang="en-US" dirty="0">
                <a:hlinkClick r:id="rId3"/>
              </a:rPr>
              <a:t>https://docs.microsoft.com/en-us/aspnet/core/mvc/models/model-binding?view=aspnetcore-3.1#complex-types</a:t>
            </a:r>
            <a:endParaRPr lang="en-US" b="0"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41</a:t>
            </a:fld>
            <a:endParaRPr lang="en-US" dirty="0"/>
          </a:p>
        </p:txBody>
      </p:sp>
    </p:spTree>
    <p:extLst>
      <p:ext uri="{BB962C8B-B14F-4D97-AF65-F5344CB8AC3E}">
        <p14:creationId xmlns:p14="http://schemas.microsoft.com/office/powerpoint/2010/main" val="32931959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There is a fair amount of customization that can be done to tweak how model binding occurs with Complex Types</a:t>
            </a:r>
          </a:p>
          <a:p>
            <a:r>
              <a:rPr lang="en-US" dirty="0"/>
              <a:t>For example, we can use Bind with a Prefix to change what the Prefix is for a particular parameter.</a:t>
            </a:r>
          </a:p>
          <a:p>
            <a:pPr lvl="1"/>
            <a:r>
              <a:rPr lang="en-US" dirty="0"/>
              <a:t>Without this Prefix setting, model binding would search for </a:t>
            </a:r>
            <a:r>
              <a:rPr lang="en-US" dirty="0" err="1"/>
              <a:t>studentToCreate_LastName</a:t>
            </a:r>
            <a:r>
              <a:rPr lang="en-US" dirty="0"/>
              <a:t>.  </a:t>
            </a:r>
          </a:p>
          <a:p>
            <a:pPr lvl="1"/>
            <a:r>
              <a:rPr lang="en-US" dirty="0"/>
              <a:t>Instead, it will search for </a:t>
            </a:r>
            <a:r>
              <a:rPr lang="en-US" dirty="0" err="1"/>
              <a:t>Estudiante_LastName</a:t>
            </a:r>
            <a:r>
              <a:rPr lang="en-US" dirty="0"/>
              <a:t>.</a:t>
            </a:r>
          </a:p>
          <a:p>
            <a:pPr lvl="2"/>
            <a:r>
              <a:rPr lang="en-US" dirty="0"/>
              <a:t>Spanish word for Student</a:t>
            </a:r>
          </a:p>
          <a:p>
            <a:pPr lvl="0"/>
            <a:r>
              <a:rPr lang="en-US" dirty="0"/>
              <a:t>[</a:t>
            </a:r>
            <a:r>
              <a:rPr lang="en-US" dirty="0" err="1"/>
              <a:t>BindNever</a:t>
            </a:r>
            <a:r>
              <a:rPr lang="en-US" dirty="0"/>
              <a:t>] is applied to model properties and causes a public property to skip model binding</a:t>
            </a:r>
          </a:p>
          <a:p>
            <a:pPr lvl="0"/>
            <a:r>
              <a:rPr lang="en-US" dirty="0"/>
              <a:t>[</a:t>
            </a:r>
            <a:r>
              <a:rPr lang="en-US" dirty="0" err="1"/>
              <a:t>BindRequired</a:t>
            </a:r>
            <a:r>
              <a:rPr lang="en-US" dirty="0"/>
              <a:t>] also applied to model properties and causes an ERROR if binding does not succeed.</a:t>
            </a:r>
          </a:p>
          <a:p>
            <a:pPr lvl="1"/>
            <a:r>
              <a:rPr lang="en-US" dirty="0"/>
              <a:t>You might recall from earlier that if model binding does not succeed, it uses the </a:t>
            </a:r>
            <a:r>
              <a:rPr lang="en-US" b="1" dirty="0"/>
              <a:t>default value</a:t>
            </a:r>
            <a:r>
              <a:rPr lang="en-US" b="0" dirty="0"/>
              <a:t> for that type.  This applies the same to types inside Complex Types.  </a:t>
            </a:r>
          </a:p>
          <a:p>
            <a:pPr lvl="1"/>
            <a:r>
              <a:rPr lang="en-US" b="0" dirty="0"/>
              <a:t>If we don’t provide a </a:t>
            </a:r>
            <a:r>
              <a:rPr lang="en-US" b="0" dirty="0" err="1"/>
              <a:t>LastName</a:t>
            </a:r>
            <a:r>
              <a:rPr lang="en-US" b="0" dirty="0"/>
              <a:t>, </a:t>
            </a:r>
            <a:r>
              <a:rPr lang="en-US" b="0" dirty="0" err="1"/>
              <a:t>Lastname</a:t>
            </a:r>
            <a:r>
              <a:rPr lang="en-US" b="0" dirty="0"/>
              <a:t> will be equal to the default for </a:t>
            </a:r>
            <a:r>
              <a:rPr lang="en-US" b="1" dirty="0"/>
              <a:t>string</a:t>
            </a:r>
            <a:r>
              <a:rPr lang="en-US" b="0" dirty="0"/>
              <a:t> which is null.</a:t>
            </a:r>
          </a:p>
          <a:p>
            <a:pPr lvl="0"/>
            <a:r>
              <a:rPr lang="en-US" b="0" dirty="0"/>
              <a:t>[Bind] is very important, if you’re only going to remember one of these, remember Bind.</a:t>
            </a:r>
          </a:p>
          <a:p>
            <a:pPr lvl="1"/>
            <a:r>
              <a:rPr lang="en-US" b="0" dirty="0"/>
              <a:t>Bind allows us to specify what properties of a model should be included in model binding</a:t>
            </a:r>
          </a:p>
          <a:p>
            <a:pPr lvl="1"/>
            <a:r>
              <a:rPr lang="en-US" b="0" dirty="0"/>
              <a:t>We can specify this Attribute on </a:t>
            </a:r>
            <a:r>
              <a:rPr lang="en-US" b="1" dirty="0"/>
              <a:t>the model itself</a:t>
            </a:r>
            <a:r>
              <a:rPr lang="en-US" b="0" dirty="0"/>
              <a:t> or </a:t>
            </a:r>
            <a:r>
              <a:rPr lang="en-US" b="1" dirty="0"/>
              <a:t>the action method parameters</a:t>
            </a:r>
            <a:r>
              <a:rPr lang="en-US" b="0" dirty="0"/>
              <a:t>.</a:t>
            </a:r>
          </a:p>
          <a:p>
            <a:pPr lvl="1"/>
            <a:r>
              <a:rPr lang="en-US" b="0" dirty="0"/>
              <a:t>An example may be:  </a:t>
            </a:r>
          </a:p>
          <a:p>
            <a:pPr lvl="2"/>
            <a:r>
              <a:rPr lang="en-US" b="0" dirty="0"/>
              <a:t>Our </a:t>
            </a:r>
            <a:r>
              <a:rPr lang="en-US" b="0" dirty="0" err="1"/>
              <a:t>StudentID</a:t>
            </a:r>
            <a:r>
              <a:rPr lang="en-US" b="0" dirty="0"/>
              <a:t> is to be automatically generated, so if we are running a </a:t>
            </a:r>
            <a:r>
              <a:rPr lang="en-US" b="1" dirty="0"/>
              <a:t>Create </a:t>
            </a:r>
            <a:r>
              <a:rPr lang="en-US" b="0" dirty="0"/>
              <a:t>Action Method, we would not want an ID submitted, so we would list only the properties we want to bind, excluding ID.</a:t>
            </a:r>
          </a:p>
          <a:p>
            <a:pPr lvl="1"/>
            <a:r>
              <a:rPr lang="en-US" b="0" dirty="0"/>
              <a:t>This is very important due to the concept of </a:t>
            </a:r>
            <a:r>
              <a:rPr lang="en-US" b="0" dirty="0" err="1"/>
              <a:t>Overposting</a:t>
            </a:r>
            <a:r>
              <a:rPr lang="en-US" b="0" dirty="0"/>
              <a:t> where a user maybe modifies the HTTP post or the webpage form and sends more data than the developer is expecting.</a:t>
            </a:r>
          </a:p>
          <a:p>
            <a:pPr lvl="2"/>
            <a:r>
              <a:rPr lang="en-US" b="0" dirty="0"/>
              <a:t>On your </a:t>
            </a:r>
            <a:r>
              <a:rPr lang="en-US" b="1" dirty="0"/>
              <a:t>Create</a:t>
            </a:r>
            <a:r>
              <a:rPr lang="en-US" b="0" dirty="0"/>
              <a:t> View, you maybe don’t have a field for ID, so the post should never include ID, right?</a:t>
            </a:r>
          </a:p>
          <a:p>
            <a:pPr lvl="2"/>
            <a:r>
              <a:rPr lang="en-US" b="0" dirty="0"/>
              <a:t>It is trivial for a user to modify their POST data and include an ID, and if Model Binding is not told otherwise, it will bind it to the property.</a:t>
            </a:r>
          </a:p>
          <a:p>
            <a:pPr lvl="2"/>
            <a:endParaRPr lang="en-US"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42</a:t>
            </a:fld>
            <a:endParaRPr lang="en-US" dirty="0"/>
          </a:p>
        </p:txBody>
      </p:sp>
    </p:spTree>
    <p:extLst>
      <p:ext uri="{BB962C8B-B14F-4D97-AF65-F5344CB8AC3E}">
        <p14:creationId xmlns:p14="http://schemas.microsoft.com/office/powerpoint/2010/main" val="19612046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As we will learn in a later module, Models can participate in Validation.   There also may be errors that occur during Model binding due to data conversion errors.</a:t>
            </a:r>
          </a:p>
          <a:p>
            <a:r>
              <a:rPr lang="en-US" dirty="0" err="1"/>
              <a:t>ControllerBase</a:t>
            </a:r>
            <a:r>
              <a:rPr lang="en-US" dirty="0"/>
              <a:t> provides an object called </a:t>
            </a:r>
            <a:r>
              <a:rPr lang="en-US" dirty="0" err="1"/>
              <a:t>ModelState</a:t>
            </a:r>
            <a:r>
              <a:rPr lang="en-US" dirty="0"/>
              <a:t> which contains the State of the Model and Model-Binding Validation</a:t>
            </a:r>
          </a:p>
          <a:p>
            <a:r>
              <a:rPr lang="en-US" dirty="0"/>
              <a:t>One of the most common operations is to check </a:t>
            </a:r>
            <a:r>
              <a:rPr lang="en-US" b="1" dirty="0"/>
              <a:t>IF</a:t>
            </a:r>
            <a:r>
              <a:rPr lang="en-US" b="0" dirty="0"/>
              <a:t> </a:t>
            </a:r>
            <a:r>
              <a:rPr lang="en-US" b="0" dirty="0" err="1"/>
              <a:t>ModelState.IsValid</a:t>
            </a:r>
            <a:r>
              <a:rPr lang="en-US" b="0" dirty="0"/>
              <a:t> </a:t>
            </a:r>
          </a:p>
          <a:p>
            <a:pPr lvl="1"/>
            <a:r>
              <a:rPr lang="en-US" b="0" dirty="0"/>
              <a:t>If the model is not valid, we obviously don’t want to save it.  </a:t>
            </a:r>
          </a:p>
          <a:p>
            <a:pPr lvl="0"/>
            <a:r>
              <a:rPr lang="en-US" b="0" dirty="0"/>
              <a:t>An example may be if you pass an “X” into a </a:t>
            </a:r>
            <a:r>
              <a:rPr lang="en-US" b="0" dirty="0" err="1"/>
              <a:t>FormField</a:t>
            </a:r>
            <a:r>
              <a:rPr lang="en-US" b="0" dirty="0"/>
              <a:t> that is expecting an integer, that would fail Model Binding.</a:t>
            </a:r>
          </a:p>
          <a:p>
            <a:pPr lvl="0"/>
            <a:r>
              <a:rPr lang="en-US" b="0" dirty="0"/>
              <a:t>We’ll talk more about validation later, but an example of this may be if you have a field that expects a rating between 1 and 5, and the user enters 0.  </a:t>
            </a:r>
            <a:endParaRPr lang="en-US" dirty="0">
              <a:hlinkClick r:id="rId3"/>
            </a:endParaRPr>
          </a:p>
          <a:p>
            <a:endParaRPr lang="en-US" dirty="0">
              <a:hlinkClick r:id="rId3"/>
            </a:endParaRPr>
          </a:p>
          <a:p>
            <a:r>
              <a:rPr lang="en-US" dirty="0">
                <a:hlinkClick r:id="rId3"/>
              </a:rPr>
              <a:t>https://docs.microsoft.com/en-us/aspnet/core/mvc/models/validation?view=aspnetcore-3.1</a:t>
            </a:r>
            <a:endParaRPr lang="en-US"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43</a:t>
            </a:fld>
            <a:endParaRPr lang="en-US" dirty="0"/>
          </a:p>
        </p:txBody>
      </p:sp>
    </p:spTree>
    <p:extLst>
      <p:ext uri="{BB962C8B-B14F-4D97-AF65-F5344CB8AC3E}">
        <p14:creationId xmlns:p14="http://schemas.microsoft.com/office/powerpoint/2010/main" val="1488817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1" dirty="0"/>
              <a:t>Demo Objective:  </a:t>
            </a:r>
            <a:r>
              <a:rPr lang="en-US" b="0" dirty="0"/>
              <a:t>We return to our </a:t>
            </a:r>
            <a:r>
              <a:rPr lang="en-US" b="0" dirty="0" err="1"/>
              <a:t>ContosoUniversity</a:t>
            </a:r>
            <a:r>
              <a:rPr lang="en-US" b="0" dirty="0"/>
              <a:t> project to look at Model Binding.</a:t>
            </a:r>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endParaRPr lang="en-US" b="0" dirty="0"/>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0" dirty="0"/>
              <a:t>- Open Project </a:t>
            </a:r>
            <a:r>
              <a:rPr lang="en-US" b="1" dirty="0" err="1"/>
              <a:t>ContosoUniversity</a:t>
            </a:r>
            <a:r>
              <a:rPr lang="en-US" b="1" dirty="0"/>
              <a:t> - Project Organization</a:t>
            </a:r>
            <a:r>
              <a:rPr lang="en-US" b="0" dirty="0"/>
              <a:t> from Demos\Module 03 – Controllers\</a:t>
            </a:r>
            <a:r>
              <a:rPr lang="en-US" b="0" dirty="0" err="1"/>
              <a:t>ContosoUniversity</a:t>
            </a:r>
            <a:r>
              <a:rPr lang="en-US" b="0" dirty="0"/>
              <a:t> - Project Organization</a:t>
            </a:r>
            <a:endParaRPr lang="en-US" b="1" dirty="0"/>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endParaRPr lang="en-US" b="1" dirty="0"/>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1" dirty="0"/>
              <a:t>NOTE: Hopefully</a:t>
            </a:r>
            <a:r>
              <a:rPr lang="en-US" b="0" dirty="0"/>
              <a:t> its only been a short while since you showed the previous demo, so very little refresh should be required.</a:t>
            </a:r>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endParaRPr lang="en-US" b="0" dirty="0"/>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1" dirty="0"/>
              <a:t>Part 1 – Basic Type</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Begin in </a:t>
            </a:r>
            <a:r>
              <a:rPr lang="en-US" b="0" dirty="0" err="1"/>
              <a:t>StudentsController.cs</a:t>
            </a:r>
            <a:endParaRPr lang="en-US" b="0" dirty="0"/>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Show Details(int? id) method signature.</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We are expecting a </a:t>
            </a:r>
            <a:r>
              <a:rPr lang="en-US" b="1" dirty="0"/>
              <a:t>nullable int</a:t>
            </a:r>
            <a:r>
              <a:rPr lang="en-US" b="0" dirty="0"/>
              <a:t> named id.</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Run the Solution</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Click Students, then select Details next to one of the Students</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Note the URL</a:t>
            </a:r>
          </a:p>
          <a:p>
            <a:pPr marL="457200" marR="0" lvl="1"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We are using Routing/URL data to provide our parameter to our Action Method</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Now change the URL to </a:t>
            </a:r>
            <a:r>
              <a:rPr lang="en-US" b="1" dirty="0"/>
              <a:t>use the query string</a:t>
            </a:r>
          </a:p>
          <a:p>
            <a:pPr marL="457200" marR="0" lvl="1"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dirty="0">
                <a:hlinkClick r:id="rId3"/>
              </a:rPr>
              <a:t>https://localhost:44342/Students/Details?id=5</a:t>
            </a:r>
            <a:endParaRPr lang="en-US" dirty="0"/>
          </a:p>
          <a:p>
            <a:pPr marL="457200" marR="0" lvl="1"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Notice the page updates by passing the ID into the Action Method.</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Another Example</a:t>
            </a:r>
          </a:p>
          <a:p>
            <a:pPr marL="457200" marR="0" lvl="1"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dirty="0">
                <a:hlinkClick r:id="rId4"/>
              </a:rPr>
              <a:t>https://localhost:44342/Students/Details/3?id=6</a:t>
            </a:r>
            <a:endParaRPr lang="en-US" dirty="0"/>
          </a:p>
          <a:p>
            <a:pPr marL="457200" marR="0" lvl="1"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What would happen for this?  Would the Action method receive 3 or 6? </a:t>
            </a:r>
          </a:p>
          <a:p>
            <a:pPr marL="457200" marR="0" lvl="1"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Answer:  3 because </a:t>
            </a:r>
            <a:r>
              <a:rPr lang="en-US" b="0" dirty="0" err="1"/>
              <a:t>RoutingData</a:t>
            </a:r>
            <a:r>
              <a:rPr lang="en-US" b="0" dirty="0"/>
              <a:t>/URL is taken before </a:t>
            </a:r>
            <a:r>
              <a:rPr lang="en-US" b="0" dirty="0" err="1"/>
              <a:t>QueryString</a:t>
            </a:r>
            <a:endParaRPr lang="en-US" b="0" dirty="0"/>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In Visual Studio, set a breakpoint inside the Details Action method</a:t>
            </a:r>
          </a:p>
          <a:p>
            <a:pPr marL="457200" marR="0" lvl="1"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dirty="0">
                <a:hlinkClick r:id="rId5"/>
              </a:rPr>
              <a:t>https://localhost:44342/Students/Details/Admin</a:t>
            </a:r>
            <a:endParaRPr lang="en-US" dirty="0"/>
          </a:p>
          <a:p>
            <a:pPr marL="457200" marR="0" lvl="1"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Notice we are no longer providing an value that can be converted to Int</a:t>
            </a:r>
          </a:p>
          <a:p>
            <a:pPr marL="457200" marR="0" lvl="1"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As result, the application uses the default value of the type int? which is </a:t>
            </a:r>
            <a:r>
              <a:rPr lang="en-US" b="1" dirty="0"/>
              <a:t>null</a:t>
            </a:r>
            <a:r>
              <a:rPr lang="en-US" b="0" dirty="0"/>
              <a:t>.</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endParaRPr lang="en-US" b="0" dirty="0"/>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1" dirty="0"/>
              <a:t>Part 2 – Complex Types</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Find the Create() Action Method</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Discuss the parameters.  Note that we have Bind specified and we’re looking to receive a </a:t>
            </a:r>
            <a:r>
              <a:rPr lang="en-US" b="1" dirty="0"/>
              <a:t>student</a:t>
            </a:r>
            <a:r>
              <a:rPr lang="en-US" b="0" dirty="0"/>
              <a:t> model.</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Open the </a:t>
            </a:r>
            <a:r>
              <a:rPr lang="en-US" b="0" dirty="0" err="1"/>
              <a:t>Student.cs</a:t>
            </a:r>
            <a:r>
              <a:rPr lang="en-US" b="0" dirty="0"/>
              <a:t> class under </a:t>
            </a:r>
            <a:r>
              <a:rPr lang="en-US" b="1" dirty="0"/>
              <a:t>models</a:t>
            </a:r>
            <a:r>
              <a:rPr lang="en-US" b="0" dirty="0"/>
              <a:t> in order to show how it is defined.</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Mention that “</a:t>
            </a:r>
            <a:r>
              <a:rPr lang="en-US" b="0" dirty="0" err="1"/>
              <a:t>EnrollmentsCollection</a:t>
            </a:r>
            <a:r>
              <a:rPr lang="en-US" b="0" dirty="0"/>
              <a:t>” will not participate in databinding because of the Bind Attribute on the create method.</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Type out an example of adding a new Property such as </a:t>
            </a:r>
            <a:r>
              <a:rPr lang="en-US" b="0" dirty="0" err="1"/>
              <a:t>GradePointAverage</a:t>
            </a:r>
            <a:r>
              <a:rPr lang="en-US" b="0" dirty="0"/>
              <a:t> and labeling it with [</a:t>
            </a:r>
            <a:r>
              <a:rPr lang="en-US" b="0" dirty="0" err="1"/>
              <a:t>BindNever</a:t>
            </a:r>
            <a:r>
              <a:rPr lang="en-US" b="0" dirty="0"/>
              <a:t>] to indicate the application should never be binding submitted data for this property.</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Place a Breakpoint in Create function, then go Create a new user.</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Show in Watch Window that the student variable has been populated with the form values.</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Finally point out the </a:t>
            </a:r>
            <a:r>
              <a:rPr lang="en-US" b="0" dirty="0" err="1"/>
              <a:t>ModelState.isValid</a:t>
            </a:r>
            <a:r>
              <a:rPr lang="en-US" b="0" dirty="0"/>
              <a:t> check.  More on this during a later module.</a:t>
            </a:r>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endParaRPr lang="en-US" b="0" dirty="0"/>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r>
              <a:rPr lang="en-US" b="1" dirty="0"/>
              <a:t>Part 3 – Setup for next Section</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Finally find </a:t>
            </a:r>
            <a:r>
              <a:rPr lang="en-US" b="0" dirty="0" err="1"/>
              <a:t>DeleteConfirmed</a:t>
            </a:r>
            <a:r>
              <a:rPr lang="en-US" b="0" dirty="0"/>
              <a:t> method.</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Notice above it, there are several attributes specified [</a:t>
            </a:r>
            <a:r>
              <a:rPr lang="en-US" b="0" dirty="0" err="1"/>
              <a:t>HttpPost</a:t>
            </a:r>
            <a:r>
              <a:rPr lang="en-US" b="0" dirty="0"/>
              <a:t>, </a:t>
            </a:r>
            <a:r>
              <a:rPr lang="en-US" b="0" dirty="0" err="1"/>
              <a:t>ActionName</a:t>
            </a:r>
            <a:r>
              <a:rPr lang="en-US" b="0" dirty="0"/>
              <a:t>, and </a:t>
            </a:r>
            <a:r>
              <a:rPr lang="en-US" b="0" dirty="0" err="1"/>
              <a:t>ValidateAntiForgeryToken</a:t>
            </a:r>
            <a:r>
              <a:rPr lang="en-US" b="0" dirty="0"/>
              <a:t>].   </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r>
              <a:rPr lang="en-US" b="0" dirty="0"/>
              <a:t>In our next section, we’ll discuss Filters and other Attributes we may apply to </a:t>
            </a:r>
            <a:r>
              <a:rPr lang="en-US" b="0" dirty="0" err="1"/>
              <a:t>ActionMethods</a:t>
            </a:r>
            <a:r>
              <a:rPr lang="en-US" b="0" dirty="0"/>
              <a:t> &amp; Controllers.</a:t>
            </a:r>
          </a:p>
          <a:p>
            <a:pPr marL="228600" marR="0" lvl="0" indent="-228600" algn="l" defTabSz="914400" rtl="0" eaLnBrk="1" fontAlgn="auto" latinLnBrk="0" hangingPunct="1">
              <a:lnSpc>
                <a:spcPct val="140000"/>
              </a:lnSpc>
              <a:spcBef>
                <a:spcPts val="0"/>
              </a:spcBef>
              <a:spcAft>
                <a:spcPts val="0"/>
              </a:spcAft>
              <a:buClrTx/>
              <a:buSzTx/>
              <a:buFont typeface="Arial" pitchFamily="34" charset="0"/>
              <a:buAutoNum type="arabicParenR"/>
              <a:tabLst/>
              <a:defRPr/>
            </a:pPr>
            <a:endParaRPr lang="en-US" b="0" dirty="0"/>
          </a:p>
          <a:p>
            <a:pPr marL="0" marR="0" lvl="0" indent="0" algn="l" defTabSz="914400" rtl="0" eaLnBrk="1" fontAlgn="auto" latinLnBrk="0" hangingPunct="1">
              <a:lnSpc>
                <a:spcPct val="140000"/>
              </a:lnSpc>
              <a:spcBef>
                <a:spcPts val="0"/>
              </a:spcBef>
              <a:spcAft>
                <a:spcPts val="0"/>
              </a:spcAft>
              <a:buClrTx/>
              <a:buSzTx/>
              <a:buFont typeface="Arial" pitchFamily="34" charset="0"/>
              <a:buNone/>
              <a:tabLst/>
              <a:defRPr/>
            </a:pPr>
            <a:endParaRPr lang="en-US" b="0" dirty="0"/>
          </a:p>
          <a:p>
            <a:pPr marL="0" indent="0">
              <a:buNone/>
            </a:pPr>
            <a:endParaRPr lang="en-US"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44</a:t>
            </a:fld>
            <a:endParaRPr lang="en-US" dirty="0"/>
          </a:p>
        </p:txBody>
      </p:sp>
    </p:spTree>
    <p:extLst>
      <p:ext uri="{BB962C8B-B14F-4D97-AF65-F5344CB8AC3E}">
        <p14:creationId xmlns:p14="http://schemas.microsoft.com/office/powerpoint/2010/main" val="29391809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fontAlgn="auto">
              <a:spcBef>
                <a:spcPts val="0"/>
              </a:spcBef>
              <a:spcAft>
                <a:spcPts val="0"/>
              </a:spcAft>
              <a:defRPr/>
            </a:pPr>
            <a:r>
              <a:rPr lang="en-US" dirty="0"/>
              <a:t>Now let’s discuss Action Filters and other Attributes we may see when developing Controllers</a:t>
            </a:r>
          </a:p>
        </p:txBody>
      </p:sp>
      <p:sp>
        <p:nvSpPr>
          <p:cNvPr id="4" name="Slide Number Placeholder 3"/>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pPr/>
              <a:t>45</a:t>
            </a:fld>
            <a:endParaRPr lang="en-US" dirty="0"/>
          </a:p>
        </p:txBody>
      </p:sp>
      <p:sp>
        <p:nvSpPr>
          <p:cNvPr id="6" name="Footer Placeholder 5"/>
          <p:cNvSpPr>
            <a:spLocks noGrp="1"/>
          </p:cNvSpPr>
          <p:nvPr>
            <p:ph type="ftr" sz="quarter" idx="12"/>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42232784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GB" dirty="0"/>
              <a:t>Filters can be used to apply Cross-Cutting concerns to our MVC application on Controllers &amp; Action Methods</a:t>
            </a:r>
          </a:p>
          <a:p>
            <a:r>
              <a:rPr lang="en-GB" dirty="0"/>
              <a:t>A few examples Authentication &amp; Authorization.   Instead of our Action methods each checking to make sure we have a valid user, we can decorate it with a particular Attribute which enforces users to be authenticated before continuing.</a:t>
            </a:r>
          </a:p>
          <a:p>
            <a:r>
              <a:rPr lang="en-GB" dirty="0"/>
              <a:t>We can also apply these Filters at the Controller level which applies the behaviour to all Action Methods</a:t>
            </a:r>
          </a:p>
          <a:p>
            <a:r>
              <a:rPr lang="en-GB" dirty="0"/>
              <a:t>The concept of Cross-Cutting Concerns is that if we have behaviours or logic that must run before or after many or all Action Methods, we can use filters classes to encapsulate that behaviour</a:t>
            </a:r>
          </a:p>
          <a:p>
            <a:pPr marL="0" indent="0">
              <a:buNone/>
            </a:pPr>
            <a:endParaRPr lang="en-US" dirty="0">
              <a:hlinkClick r:id="rId3"/>
            </a:endParaRPr>
          </a:p>
          <a:p>
            <a:r>
              <a:rPr lang="en-US" dirty="0">
                <a:hlinkClick r:id="rId3"/>
              </a:rPr>
              <a:t>https://docs.microsoft.com/en-us/aspnet/core/mvc/controllers/actions?view=aspnetcore-3.1#cross-cutting-concerns</a:t>
            </a:r>
            <a:endParaRPr lang="en-US" dirty="0"/>
          </a:p>
          <a:p>
            <a:endParaRPr lang="en-US"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46</a:t>
            </a:fld>
            <a:endParaRPr lang="en-US" dirty="0"/>
          </a:p>
        </p:txBody>
      </p:sp>
    </p:spTree>
    <p:extLst>
      <p:ext uri="{BB962C8B-B14F-4D97-AF65-F5344CB8AC3E}">
        <p14:creationId xmlns:p14="http://schemas.microsoft.com/office/powerpoint/2010/main" val="972425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a:t>A few built-in Filter Attributes</a:t>
            </a:r>
          </a:p>
          <a:p>
            <a:r>
              <a:rPr lang="en-US" dirty="0"/>
              <a:t>[Authorize] will cause an Action Method  to restrict only to Authenticated Users</a:t>
            </a:r>
          </a:p>
          <a:p>
            <a:pPr lvl="1"/>
            <a:r>
              <a:rPr lang="en-US" dirty="0"/>
              <a:t>If Instead we include (Roles = “Admin” the Authorize Filter knows to prevent all users not in the Admin Role</a:t>
            </a:r>
          </a:p>
          <a:p>
            <a:pPr lvl="1"/>
            <a:r>
              <a:rPr lang="en-US" b="1" dirty="0"/>
              <a:t>Note:  </a:t>
            </a:r>
            <a:r>
              <a:rPr lang="en-US" b="0" dirty="0"/>
              <a:t>We will talk more about these parts in a later module, so we don’t want to get into too much detail.</a:t>
            </a:r>
          </a:p>
          <a:p>
            <a:pPr lvl="0"/>
            <a:r>
              <a:rPr lang="en-US" b="0" dirty="0"/>
              <a:t>[</a:t>
            </a:r>
            <a:r>
              <a:rPr lang="en-US" b="0" dirty="0" err="1"/>
              <a:t>AllowAnonymous</a:t>
            </a:r>
            <a:r>
              <a:rPr lang="en-US" b="0" dirty="0"/>
              <a:t>] is a Filter Attribute which allows us to specifically say that Anonymous Requests can call a particular method.</a:t>
            </a:r>
          </a:p>
          <a:p>
            <a:pPr lvl="1"/>
            <a:r>
              <a:rPr lang="en-US" b="0" dirty="0"/>
              <a:t>This works well if you mark a Controller with [Authorize] it will restrict to only authenticated users</a:t>
            </a:r>
          </a:p>
          <a:p>
            <a:pPr lvl="1"/>
            <a:r>
              <a:rPr lang="en-US" b="0" dirty="0"/>
              <a:t>With </a:t>
            </a:r>
            <a:r>
              <a:rPr lang="en-US" b="0" dirty="0" err="1"/>
              <a:t>AllowAnonymous</a:t>
            </a:r>
            <a:r>
              <a:rPr lang="en-US" b="0" dirty="0"/>
              <a:t> on an </a:t>
            </a:r>
            <a:r>
              <a:rPr lang="en-US" b="0" dirty="0" err="1"/>
              <a:t>ActionMethod</a:t>
            </a:r>
            <a:r>
              <a:rPr lang="en-US" b="0" dirty="0"/>
              <a:t>, it relaxes that restriction on a particular method.</a:t>
            </a:r>
          </a:p>
          <a:p>
            <a:pPr lvl="0"/>
            <a:r>
              <a:rPr lang="en-US" b="0" dirty="0" err="1"/>
              <a:t>RequireHTTP</a:t>
            </a:r>
            <a:r>
              <a:rPr lang="en-US" b="0" dirty="0"/>
              <a:t> requires HTTPS for a particular request.   Ideally we’d use HTTPS for our entire application, but if not, perhaps we lock down specific Methods to require HTTPS</a:t>
            </a:r>
          </a:p>
          <a:p>
            <a:pPr lvl="0"/>
            <a:r>
              <a:rPr lang="en-US" b="0" dirty="0"/>
              <a:t>Finally </a:t>
            </a:r>
            <a:r>
              <a:rPr lang="en-US" b="0" dirty="0" err="1"/>
              <a:t>ValidateAntiForgeryToken</a:t>
            </a:r>
            <a:r>
              <a:rPr lang="en-US" b="0" dirty="0"/>
              <a:t> is an essential tool in preventing Cross Site Scripting.</a:t>
            </a:r>
            <a:endParaRPr lang="en-US" b="1" dirty="0"/>
          </a:p>
          <a:p>
            <a:endParaRPr lang="en-US" dirty="0"/>
          </a:p>
          <a:p>
            <a:endParaRPr lang="en-US" dirty="0"/>
          </a:p>
          <a:p>
            <a:r>
              <a:rPr lang="en-US" dirty="0"/>
              <a:t>For the complete listing of </a:t>
            </a:r>
            <a:r>
              <a:rPr lang="en-US" b="1" dirty="0"/>
              <a:t>filter</a:t>
            </a:r>
            <a:r>
              <a:rPr lang="en-US" dirty="0"/>
              <a:t> attributes, see in the Inheritance Hierarchy section in the following web page:</a:t>
            </a:r>
          </a:p>
          <a:p>
            <a:pPr lvl="1"/>
            <a:r>
              <a:rPr lang="en-US" dirty="0">
                <a:hlinkClick r:id="rId3"/>
              </a:rPr>
              <a:t>https://msdn.microsoft.com/en-us/library/system.web.mvc.filterattribute(v=vs.118).aspx</a:t>
            </a:r>
            <a:r>
              <a:rPr lang="en-US" dirty="0"/>
              <a:t> </a:t>
            </a:r>
          </a:p>
          <a:p>
            <a:pPr lvl="1"/>
            <a:endParaRPr lang="en-US" dirty="0"/>
          </a:p>
        </p:txBody>
      </p:sp>
      <p:sp>
        <p:nvSpPr>
          <p:cNvPr id="4" name="Slide Number Placeholder 3"/>
          <p:cNvSpPr>
            <a:spLocks noGrp="1"/>
          </p:cNvSpPr>
          <p:nvPr>
            <p:ph type="sldNum" sz="quarter" idx="10"/>
          </p:nvPr>
        </p:nvSpPr>
        <p:spPr/>
        <p:txBody>
          <a:bodyPr/>
          <a:lstStyle/>
          <a:p>
            <a:fld id="{F700FCDC-607C-4693-80AB-BB1A01878361}" type="slidenum">
              <a:rPr lang="en-US" smtClean="0"/>
              <a:pPr/>
              <a:t>47</a:t>
            </a:fld>
            <a:endParaRPr lang="en-US" dirty="0"/>
          </a:p>
        </p:txBody>
      </p:sp>
      <p:sp>
        <p:nvSpPr>
          <p:cNvPr id="5" name="Footer Placeholder 4"/>
          <p:cNvSpPr>
            <a:spLocks noGrp="1"/>
          </p:cNvSpPr>
          <p:nvPr>
            <p:ph type="ftr" sz="quarter" idx="11"/>
          </p:nvPr>
        </p:nvSpPr>
        <p:spPr/>
        <p:txBody>
          <a:bodyPr/>
          <a:lstStyle/>
          <a:p>
            <a:r>
              <a:rPr lang="en-US" dirty="0"/>
              <a:t>© 2016 Microsoft Corporation</a:t>
            </a:r>
          </a:p>
        </p:txBody>
      </p:sp>
      <p:sp>
        <p:nvSpPr>
          <p:cNvPr id="9" name="Slide Image Placeholder 8"/>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708071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9920E16-7E2D-4061-8759-5F8497A7A433}" type="slidenum">
              <a:rPr lang="en-US" smtClean="0"/>
              <a:pPr/>
              <a:t>48</a:t>
            </a:fld>
            <a:endParaRPr lang="en-US" dirty="0"/>
          </a:p>
        </p:txBody>
      </p:sp>
      <p:sp>
        <p:nvSpPr>
          <p:cNvPr id="6" name="Footer Placeholder 5"/>
          <p:cNvSpPr>
            <a:spLocks noGrp="1"/>
          </p:cNvSpPr>
          <p:nvPr>
            <p:ph type="ftr" sz="quarter" idx="12"/>
          </p:nvPr>
        </p:nvSpPr>
        <p:spPr/>
        <p:txBody>
          <a:bodyPr/>
          <a:lstStyle/>
          <a:p>
            <a:r>
              <a:rPr lang="en-US" dirty="0"/>
              <a:t>© 2016 Microsoft Corporation</a:t>
            </a:r>
          </a:p>
        </p:txBody>
      </p:sp>
      <p:sp>
        <p:nvSpPr>
          <p:cNvPr id="9" name="Slide Image Placeholder 8"/>
          <p:cNvSpPr>
            <a:spLocks noGrp="1" noRot="1" noChangeAspect="1"/>
          </p:cNvSpPr>
          <p:nvPr>
            <p:ph type="sldImg"/>
          </p:nvPr>
        </p:nvSpPr>
        <p:spPr>
          <a:xfrm>
            <a:off x="384175" y="484188"/>
            <a:ext cx="6096000" cy="3429000"/>
          </a:xfrm>
        </p:spPr>
      </p:sp>
      <p:sp>
        <p:nvSpPr>
          <p:cNvPr id="10" name="Notes Placeholder 9"/>
          <p:cNvSpPr>
            <a:spLocks noGrp="1"/>
          </p:cNvSpPr>
          <p:nvPr>
            <p:ph type="body" idx="1"/>
          </p:nvPr>
        </p:nvSpPr>
        <p:spPr/>
        <p:txBody>
          <a:bodyPr>
            <a:normAutofit/>
          </a:bodyPr>
          <a:lstStyle/>
          <a:p>
            <a:r>
              <a:rPr lang="en-GB" dirty="0"/>
              <a:t>Here we see an Action method which has two Action Filters.</a:t>
            </a:r>
          </a:p>
          <a:p>
            <a:pPr lvl="1"/>
            <a:r>
              <a:rPr lang="en-GB" dirty="0" err="1"/>
              <a:t>AllowAnonymous</a:t>
            </a:r>
            <a:r>
              <a:rPr lang="en-GB" dirty="0"/>
              <a:t> and </a:t>
            </a:r>
            <a:r>
              <a:rPr lang="en-GB" dirty="0" err="1"/>
              <a:t>ValidateAntiForgery</a:t>
            </a:r>
            <a:r>
              <a:rPr lang="en-GB" dirty="0"/>
              <a:t>.</a:t>
            </a:r>
          </a:p>
          <a:p>
            <a:pPr lvl="1"/>
            <a:r>
              <a:rPr lang="en-GB" dirty="0"/>
              <a:t>You may also notice </a:t>
            </a:r>
            <a:r>
              <a:rPr lang="en-GB" dirty="0" err="1"/>
              <a:t>HttpPost</a:t>
            </a:r>
            <a:r>
              <a:rPr lang="en-GB" dirty="0"/>
              <a:t>, but that is technically not an Action Filter, but we’ll discuss it shortly.</a:t>
            </a:r>
          </a:p>
          <a:p>
            <a:pPr lvl="0"/>
            <a:r>
              <a:rPr lang="en-GB" dirty="0"/>
              <a:t>Because we have these two Action Filters, logic related to those two will be executed whenever we have a call to the Register Action Method</a:t>
            </a:r>
          </a:p>
          <a:p>
            <a:pPr lvl="0"/>
            <a:r>
              <a:rPr lang="en-GB" dirty="0"/>
              <a:t>Let’s look at what that flow looks like</a:t>
            </a:r>
          </a:p>
          <a:p>
            <a:pPr lvl="0"/>
            <a:r>
              <a:rPr lang="en-GB" dirty="0"/>
              <a:t>&lt;slide&gt;</a:t>
            </a:r>
          </a:p>
        </p:txBody>
      </p:sp>
    </p:spTree>
    <p:extLst>
      <p:ext uri="{BB962C8B-B14F-4D97-AF65-F5344CB8AC3E}">
        <p14:creationId xmlns:p14="http://schemas.microsoft.com/office/powerpoint/2010/main" val="25074549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marL="0" indent="0">
              <a:buFont typeface="+mj-lt"/>
              <a:buNone/>
            </a:pPr>
            <a:r>
              <a:rPr lang="en-US" dirty="0"/>
              <a:t>- Here is the generally flow of Action Filters with regard to an MVC Request.</a:t>
            </a:r>
          </a:p>
          <a:p>
            <a:pPr marL="0" indent="0">
              <a:buFont typeface="+mj-lt"/>
              <a:buNone/>
            </a:pPr>
            <a:r>
              <a:rPr lang="en-US" dirty="0"/>
              <a:t>- We see there is pre-Execution Filter code and Post-Execution Filter Code.</a:t>
            </a:r>
          </a:p>
          <a:p>
            <a:pPr marL="114300" indent="-114300">
              <a:buFontTx/>
              <a:buChar char="-"/>
            </a:pPr>
            <a:r>
              <a:rPr lang="en-US" dirty="0"/>
              <a:t>After the Controller is created and our action has been selected, we execute any relevant Pre-Execution Action Filter Code</a:t>
            </a:r>
          </a:p>
          <a:p>
            <a:pPr marL="114300" indent="-114300">
              <a:buFontTx/>
              <a:buChar char="-"/>
            </a:pPr>
            <a:r>
              <a:rPr lang="en-US" dirty="0"/>
              <a:t>Its important to note that our Filter maybe short cuts our request and the Action never executes</a:t>
            </a:r>
          </a:p>
          <a:p>
            <a:pPr marL="342900" lvl="1" indent="-114300">
              <a:buFontTx/>
              <a:buChar char="-"/>
            </a:pPr>
            <a:r>
              <a:rPr lang="en-US" dirty="0"/>
              <a:t>For example, if we have Authorize Filter on a method and we are not Authenticated, we will not continue executing the method and return an </a:t>
            </a:r>
            <a:r>
              <a:rPr lang="en-US" dirty="0" err="1"/>
              <a:t>UnAuthorized</a:t>
            </a:r>
            <a:r>
              <a:rPr lang="en-US" dirty="0"/>
              <a:t> response.</a:t>
            </a:r>
          </a:p>
          <a:p>
            <a:pPr marL="114300" lvl="0" indent="-114300">
              <a:buFontTx/>
              <a:buChar char="-"/>
            </a:pPr>
            <a:r>
              <a:rPr lang="en-US" dirty="0"/>
              <a:t>Filters are able to execute code AFTER an Action method as well.  This is especially useful for Caching Scenarios, Logging, or </a:t>
            </a:r>
            <a:r>
              <a:rPr lang="en-US" dirty="0" err="1"/>
              <a:t>ExceptionHandling</a:t>
            </a:r>
            <a:r>
              <a:rPr lang="en-US" dirty="0"/>
              <a:t>.</a:t>
            </a:r>
          </a:p>
          <a:p>
            <a:pPr marL="0" lvl="0" indent="0">
              <a:buFontTx/>
              <a:buNone/>
            </a:pPr>
            <a:endParaRPr lang="en-US" dirty="0"/>
          </a:p>
        </p:txBody>
      </p:sp>
      <p:sp>
        <p:nvSpPr>
          <p:cNvPr id="5" name="Slide Number Placeholder 4"/>
          <p:cNvSpPr>
            <a:spLocks noGrp="1"/>
          </p:cNvSpPr>
          <p:nvPr>
            <p:ph type="sldNum" sz="quarter" idx="11"/>
          </p:nvPr>
        </p:nvSpPr>
        <p:spPr/>
        <p:txBody>
          <a:bodyPr/>
          <a:lstStyle/>
          <a:p>
            <a:fld id="{73CFBB7B-29F3-4A9F-B039-645092B1B4E9}" type="slidenum">
              <a:rPr lang="en-US" smtClean="0"/>
              <a:pPr/>
              <a:t>49</a:t>
            </a:fld>
            <a:endParaRPr lang="en-US" dirty="0"/>
          </a:p>
        </p:txBody>
      </p:sp>
      <p:sp>
        <p:nvSpPr>
          <p:cNvPr id="6" name="Footer Placeholder 5"/>
          <p:cNvSpPr>
            <a:spLocks noGrp="1"/>
          </p:cNvSpPr>
          <p:nvPr>
            <p:ph type="ftr" sz="quarter" idx="12"/>
          </p:nvPr>
        </p:nvSpPr>
        <p:spPr/>
        <p:txBody>
          <a:bodyPr/>
          <a:lstStyle/>
          <a:p>
            <a:r>
              <a:rPr lang="en-US" dirty="0"/>
              <a:t>© 2016 Microsoft Corporation</a:t>
            </a:r>
          </a:p>
        </p:txBody>
      </p:sp>
      <p:sp>
        <p:nvSpPr>
          <p:cNvPr id="10" name="Slide Image Placeholder 9"/>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4195915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75416BA-65F7-274A-AD61-D0FA78F3AA6E}" type="slidenum">
              <a:rPr lang="en-US" smtClean="0"/>
              <a:pPr/>
              <a:t>5</a:t>
            </a:fld>
            <a:endParaRPr lang="en-US" dirty="0"/>
          </a:p>
        </p:txBody>
      </p:sp>
      <p:sp>
        <p:nvSpPr>
          <p:cNvPr id="7" name="Notes Placeholder 6"/>
          <p:cNvSpPr>
            <a:spLocks noGrp="1"/>
          </p:cNvSpPr>
          <p:nvPr>
            <p:ph type="body" idx="1"/>
          </p:nvPr>
        </p:nvSpPr>
        <p:spPr/>
        <p:txBody>
          <a:bodyPr>
            <a:normAutofit/>
          </a:bodyPr>
          <a:lstStyle/>
          <a:p>
            <a:pPr>
              <a:buNone/>
            </a:pPr>
            <a:r>
              <a:rPr lang="en-US" b="1" dirty="0"/>
              <a:t>Overview:</a:t>
            </a:r>
          </a:p>
          <a:p>
            <a:r>
              <a:rPr lang="en-US" dirty="0"/>
              <a:t>Understand the fundamentals of controllers, their role in MVC, and how to extend controllers. </a:t>
            </a:r>
          </a:p>
        </p:txBody>
      </p:sp>
      <p:sp>
        <p:nvSpPr>
          <p:cNvPr id="5" name="Footer Placeholder 4"/>
          <p:cNvSpPr>
            <a:spLocks noGrp="1"/>
          </p:cNvSpPr>
          <p:nvPr>
            <p:ph type="ftr" sz="quarter" idx="11"/>
          </p:nvPr>
        </p:nvSpPr>
        <p:spPr/>
        <p:txBody>
          <a:bodyPr/>
          <a:lstStyle/>
          <a:p>
            <a:r>
              <a:rPr lang="en-US" dirty="0"/>
              <a:t>© 2016 Microsoft Corporation</a:t>
            </a:r>
          </a:p>
        </p:txBody>
      </p:sp>
      <p:sp>
        <p:nvSpPr>
          <p:cNvPr id="11" name="Slide Image Placeholder 10"/>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7704867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9920E16-7E2D-4061-8759-5F8497A7A433}" type="slidenum">
              <a:rPr lang="en-US" smtClean="0"/>
              <a:pPr/>
              <a:t>50</a:t>
            </a:fld>
            <a:endParaRPr lang="en-US" dirty="0"/>
          </a:p>
        </p:txBody>
      </p:sp>
      <p:sp>
        <p:nvSpPr>
          <p:cNvPr id="6" name="Footer Placeholder 5"/>
          <p:cNvSpPr>
            <a:spLocks noGrp="1"/>
          </p:cNvSpPr>
          <p:nvPr>
            <p:ph type="ftr" sz="quarter" idx="12"/>
          </p:nvPr>
        </p:nvSpPr>
        <p:spPr/>
        <p:txBody>
          <a:bodyPr/>
          <a:lstStyle/>
          <a:p>
            <a:r>
              <a:rPr lang="en-US" dirty="0"/>
              <a:t>© 2016 Microsoft Corporation</a:t>
            </a:r>
          </a:p>
        </p:txBody>
      </p:sp>
      <p:sp>
        <p:nvSpPr>
          <p:cNvPr id="9" name="Slide Image Placeholder 8"/>
          <p:cNvSpPr>
            <a:spLocks noGrp="1" noRot="1" noChangeAspect="1"/>
          </p:cNvSpPr>
          <p:nvPr>
            <p:ph type="sldImg"/>
          </p:nvPr>
        </p:nvSpPr>
        <p:spPr>
          <a:xfrm>
            <a:off x="384175" y="484188"/>
            <a:ext cx="6096000" cy="3429000"/>
          </a:xfrm>
        </p:spPr>
      </p:sp>
      <p:sp>
        <p:nvSpPr>
          <p:cNvPr id="10" name="Notes Placeholder 9"/>
          <p:cNvSpPr>
            <a:spLocks noGrp="1"/>
          </p:cNvSpPr>
          <p:nvPr>
            <p:ph type="body" idx="1"/>
          </p:nvPr>
        </p:nvSpPr>
        <p:spPr/>
        <p:txBody>
          <a:bodyPr>
            <a:normAutofit/>
          </a:bodyPr>
          <a:lstStyle/>
          <a:p>
            <a:r>
              <a:rPr lang="en-GB" dirty="0"/>
              <a:t>Its relatively easy to create your own Custom Filters.</a:t>
            </a:r>
          </a:p>
          <a:p>
            <a:r>
              <a:rPr lang="en-GB" dirty="0"/>
              <a:t>We have here </a:t>
            </a:r>
            <a:r>
              <a:rPr lang="en-GB" dirty="0" err="1"/>
              <a:t>MySampleActionFilter</a:t>
            </a:r>
            <a:r>
              <a:rPr lang="en-GB" dirty="0"/>
              <a:t> which inherits from </a:t>
            </a:r>
            <a:r>
              <a:rPr lang="en-GB" dirty="0" err="1"/>
              <a:t>IActionFilter</a:t>
            </a:r>
            <a:r>
              <a:rPr lang="en-GB" dirty="0"/>
              <a:t> and Attribute</a:t>
            </a:r>
          </a:p>
          <a:p>
            <a:r>
              <a:rPr lang="en-GB" dirty="0"/>
              <a:t>Define two methods.   One runs before the Action Executes and one After</a:t>
            </a:r>
          </a:p>
          <a:p>
            <a:r>
              <a:rPr lang="en-GB" dirty="0"/>
              <a:t>Then we see the Filter applies to an Index Action Method.</a:t>
            </a:r>
          </a:p>
          <a:p>
            <a:r>
              <a:rPr lang="en-GB" dirty="0"/>
              <a:t>Recommend students find some time to implement their own Action Filters to solidify their understanding of the subject.</a:t>
            </a:r>
          </a:p>
          <a:p>
            <a:endParaRPr lang="en-US" dirty="0">
              <a:hlinkClick r:id="rId3"/>
            </a:endParaRPr>
          </a:p>
          <a:p>
            <a:r>
              <a:rPr lang="en-US" dirty="0">
                <a:hlinkClick r:id="rId3"/>
              </a:rPr>
              <a:t>https://docs.microsoft.com/en-us/aspnet/core/mvc/controllers/filters?view=aspnetcore-3.1#action-filters</a:t>
            </a:r>
            <a:endParaRPr lang="en-US" dirty="0"/>
          </a:p>
          <a:p>
            <a:endParaRPr lang="en-GB" dirty="0"/>
          </a:p>
        </p:txBody>
      </p:sp>
    </p:spTree>
    <p:extLst>
      <p:ext uri="{BB962C8B-B14F-4D97-AF65-F5344CB8AC3E}">
        <p14:creationId xmlns:p14="http://schemas.microsoft.com/office/powerpoint/2010/main" val="15866952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lnSpcReduction="10000"/>
          </a:bodyPr>
          <a:lstStyle/>
          <a:p>
            <a:r>
              <a:rPr lang="en-US" dirty="0"/>
              <a:t>Finally we want to mention “Selectors”.  </a:t>
            </a:r>
          </a:p>
          <a:p>
            <a:r>
              <a:rPr lang="en-US" dirty="0"/>
              <a:t>This term is a bit antiquated and we don’t call them Selectors anymore.</a:t>
            </a:r>
          </a:p>
          <a:p>
            <a:r>
              <a:rPr lang="en-US" dirty="0"/>
              <a:t>Like filters, these are Attributes and are applied to Action Methods</a:t>
            </a:r>
          </a:p>
          <a:p>
            <a:r>
              <a:rPr lang="en-US" dirty="0"/>
              <a:t>But they are used for routing and Action Method selection.</a:t>
            </a:r>
          </a:p>
          <a:p>
            <a:r>
              <a:rPr lang="en-US" dirty="0" err="1"/>
              <a:t>NonAction</a:t>
            </a:r>
            <a:r>
              <a:rPr lang="en-US" dirty="0"/>
              <a:t> marks a method as </a:t>
            </a:r>
            <a:r>
              <a:rPr lang="en-US" b="1" dirty="0"/>
              <a:t>not an action</a:t>
            </a:r>
            <a:r>
              <a:rPr lang="en-US" b="0" dirty="0"/>
              <a:t>.  As result, it won’t be callable from a URL. </a:t>
            </a:r>
          </a:p>
          <a:p>
            <a:pPr lvl="1"/>
            <a:r>
              <a:rPr lang="en-US" b="0" dirty="0"/>
              <a:t>As we mentioned before, all Public Methods on a Controller are considered actions.   </a:t>
            </a:r>
            <a:r>
              <a:rPr lang="en-US" b="0" dirty="0" err="1"/>
              <a:t>NonAction</a:t>
            </a:r>
            <a:r>
              <a:rPr lang="en-US" b="0" dirty="0"/>
              <a:t> lets us mark Public Methods as non-actions</a:t>
            </a:r>
          </a:p>
          <a:p>
            <a:r>
              <a:rPr lang="en-US" b="0" dirty="0" err="1"/>
              <a:t>HttpPost</a:t>
            </a:r>
            <a:r>
              <a:rPr lang="en-US" b="0" dirty="0"/>
              <a:t>, </a:t>
            </a:r>
            <a:r>
              <a:rPr lang="en-US" b="0" dirty="0" err="1"/>
              <a:t>HttpPut</a:t>
            </a:r>
            <a:r>
              <a:rPr lang="en-US" b="0" dirty="0"/>
              <a:t>, and </a:t>
            </a:r>
            <a:r>
              <a:rPr lang="en-US" b="0" dirty="0" err="1"/>
              <a:t>HttpGet</a:t>
            </a:r>
            <a:r>
              <a:rPr lang="en-US" b="0" dirty="0"/>
              <a:t> are called </a:t>
            </a:r>
            <a:r>
              <a:rPr lang="en-US" b="0" dirty="0" err="1"/>
              <a:t>HttpMethodAttributes</a:t>
            </a:r>
            <a:r>
              <a:rPr lang="en-US" b="0" dirty="0"/>
              <a:t> are used in selecting the correct Action method based on the incoming request.</a:t>
            </a:r>
          </a:p>
          <a:p>
            <a:pPr lvl="1"/>
            <a:r>
              <a:rPr lang="en-US" b="0" dirty="0"/>
              <a:t>If we are performing a GET request on </a:t>
            </a:r>
            <a:r>
              <a:rPr lang="en-US" b="0" dirty="0" err="1"/>
              <a:t>CreateStudent</a:t>
            </a:r>
            <a:r>
              <a:rPr lang="en-US" b="0" dirty="0"/>
              <a:t>, then it is assumed we are simply requesting the form to Create a Student.</a:t>
            </a:r>
          </a:p>
          <a:p>
            <a:pPr lvl="1"/>
            <a:r>
              <a:rPr lang="en-US" b="0" dirty="0"/>
              <a:t>If we are performing a POST request on </a:t>
            </a:r>
            <a:r>
              <a:rPr lang="en-US" b="0" dirty="0" err="1"/>
              <a:t>CreateStudent</a:t>
            </a:r>
            <a:r>
              <a:rPr lang="en-US" b="0" dirty="0"/>
              <a:t>, then we are posting form data back to the Controller to create an actual student.   </a:t>
            </a:r>
          </a:p>
          <a:p>
            <a:pPr lvl="1"/>
            <a:r>
              <a:rPr lang="en-US" b="0" dirty="0"/>
              <a:t>We can annotate our functions with these Attributes and MVC will automatically select one versus the other based on the HTTP Method of the Request.</a:t>
            </a:r>
          </a:p>
          <a:p>
            <a:pPr lvl="0"/>
            <a:r>
              <a:rPr lang="en-US" b="0" dirty="0" err="1"/>
              <a:t>AcceptVerbs</a:t>
            </a:r>
            <a:r>
              <a:rPr lang="en-US" b="0" dirty="0"/>
              <a:t> is another way to apply these HTTP Methods, but we maybe want a particular method to execute for POST and PUT, so we can use </a:t>
            </a:r>
            <a:r>
              <a:rPr lang="en-US" b="0" dirty="0" err="1"/>
              <a:t>AcceptVerbs</a:t>
            </a:r>
            <a:r>
              <a:rPr lang="en-US" b="0" dirty="0"/>
              <a:t> and a list of Verbs to select that method.</a:t>
            </a:r>
            <a:endParaRPr lang="en-US" dirty="0"/>
          </a:p>
          <a:p>
            <a:r>
              <a:rPr lang="en-US" dirty="0"/>
              <a:t>This subject will be covered more during the module on Routing.</a:t>
            </a:r>
          </a:p>
          <a:p>
            <a:endParaRPr lang="en-US" dirty="0"/>
          </a:p>
          <a:p>
            <a:pPr lvl="1"/>
            <a:r>
              <a:rPr lang="en-US" dirty="0">
                <a:hlinkClick r:id="rId3"/>
              </a:rPr>
              <a:t>https://docs.microsoft.com/en-us/aspnet/core/mvc/controllers/routing?view=aspnetcore-3.1#attribute-routing-with-httpverb-attributes</a:t>
            </a:r>
            <a:endParaRPr lang="en-US" dirty="0"/>
          </a:p>
        </p:txBody>
      </p:sp>
      <p:sp>
        <p:nvSpPr>
          <p:cNvPr id="4" name="Slide Number Placeholder 3"/>
          <p:cNvSpPr>
            <a:spLocks noGrp="1"/>
          </p:cNvSpPr>
          <p:nvPr>
            <p:ph type="sldNum" sz="quarter" idx="10"/>
          </p:nvPr>
        </p:nvSpPr>
        <p:spPr/>
        <p:txBody>
          <a:bodyPr/>
          <a:lstStyle/>
          <a:p>
            <a:fld id="{F700FCDC-607C-4693-80AB-BB1A01878361}" type="slidenum">
              <a:rPr lang="en-US" smtClean="0"/>
              <a:pPr/>
              <a:t>51</a:t>
            </a:fld>
            <a:endParaRPr lang="en-US" dirty="0"/>
          </a:p>
        </p:txBody>
      </p:sp>
      <p:sp>
        <p:nvSpPr>
          <p:cNvPr id="5" name="Footer Placeholder 4"/>
          <p:cNvSpPr>
            <a:spLocks noGrp="1"/>
          </p:cNvSpPr>
          <p:nvPr>
            <p:ph type="ftr" sz="quarter" idx="11"/>
          </p:nvPr>
        </p:nvSpPr>
        <p:spPr/>
        <p:txBody>
          <a:bodyPr/>
          <a:lstStyle/>
          <a:p>
            <a:r>
              <a:rPr lang="en-US" dirty="0"/>
              <a:t>© 2016 Microsoft Corporation</a:t>
            </a:r>
          </a:p>
        </p:txBody>
      </p:sp>
      <p:sp>
        <p:nvSpPr>
          <p:cNvPr id="9" name="Slide Image Placeholder 8"/>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9672765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Notes Placeholder 2"/>
          <p:cNvSpPr>
            <a:spLocks noGrp="1"/>
          </p:cNvSpPr>
          <p:nvPr>
            <p:ph type="body" idx="1"/>
          </p:nvPr>
        </p:nvSpPr>
        <p:spPr/>
        <p:txBody>
          <a:bodyPr>
            <a:normAutofit fontScale="77500" lnSpcReduction="20000"/>
          </a:bodyPr>
          <a:lstStyle/>
          <a:p>
            <a:pPr marL="0" lvl="0" indent="0">
              <a:buNone/>
            </a:pPr>
            <a:r>
              <a:rPr lang="en-US" b="0" dirty="0"/>
              <a:t>Demo Objective:  We have a simple web application which mostly allows anonymous access to the site.   We would like to protect a few areas requiring the user to be simply Authenticated in order to access to functions.  We will accomplish this by applying the </a:t>
            </a:r>
            <a:r>
              <a:rPr lang="en-US" b="1" dirty="0"/>
              <a:t>Authorize Filter</a:t>
            </a:r>
            <a:r>
              <a:rPr lang="en-US" b="0" dirty="0"/>
              <a:t> to an Action Method and then an entire Controller.</a:t>
            </a:r>
          </a:p>
          <a:p>
            <a:pPr marL="0" lvl="0" indent="0">
              <a:buNone/>
            </a:pPr>
            <a:endParaRPr lang="en-US" b="1" dirty="0"/>
          </a:p>
          <a:p>
            <a:pPr marL="0" lvl="0" indent="0">
              <a:buNone/>
            </a:pPr>
            <a:r>
              <a:rPr lang="en-US" b="1" dirty="0"/>
              <a:t>Demo Script: </a:t>
            </a:r>
          </a:p>
          <a:p>
            <a:pPr marL="228600" lvl="0" indent="-228600">
              <a:buAutoNum type="arabicPeriod"/>
            </a:pPr>
            <a:r>
              <a:rPr lang="en-US" b="0" dirty="0"/>
              <a:t>Open Project </a:t>
            </a:r>
            <a:r>
              <a:rPr lang="en-US" b="0" dirty="0" err="1"/>
              <a:t>FiltersDemo</a:t>
            </a:r>
            <a:r>
              <a:rPr lang="en-US" b="0" dirty="0"/>
              <a:t> from Demos\Module 03 – Controllers\</a:t>
            </a:r>
            <a:r>
              <a:rPr lang="en-US" b="0" dirty="0" err="1"/>
              <a:t>ActionFilterDemo</a:t>
            </a:r>
            <a:endParaRPr lang="en-US" b="0" dirty="0"/>
          </a:p>
          <a:p>
            <a:pPr marL="457200" lvl="1" indent="-228600">
              <a:buAutoNum type="arabicPeriod"/>
            </a:pPr>
            <a:r>
              <a:rPr lang="en-US" b="0" dirty="0"/>
              <a:t>This project was File-New MVC Application, but we configured to use “Individual Accounts” for authentication.  This just gives us template Login/Register pages and will be covered in more detail later in the course.</a:t>
            </a:r>
          </a:p>
          <a:p>
            <a:pPr marL="228600" lvl="0" indent="-228600">
              <a:buAutoNum type="arabicPeriod"/>
            </a:pPr>
            <a:r>
              <a:rPr lang="en-US" b="0" dirty="0"/>
              <a:t>Run the Application</a:t>
            </a:r>
          </a:p>
          <a:p>
            <a:pPr marL="457200" lvl="1" indent="-228600">
              <a:buAutoNum type="arabicPeriod"/>
            </a:pPr>
            <a:r>
              <a:rPr lang="en-US" b="0" dirty="0"/>
              <a:t>Quickly run thru each of the items in heading: Home, Privacy, </a:t>
            </a:r>
            <a:r>
              <a:rPr lang="en-US" b="0" dirty="0" err="1"/>
              <a:t>ContactUs</a:t>
            </a:r>
            <a:r>
              <a:rPr lang="en-US" b="0" dirty="0"/>
              <a:t>, </a:t>
            </a:r>
            <a:r>
              <a:rPr lang="en-US" b="0" dirty="0" err="1"/>
              <a:t>WorkHome</a:t>
            </a:r>
            <a:r>
              <a:rPr lang="en-US" b="0" dirty="0"/>
              <a:t>, and </a:t>
            </a:r>
            <a:r>
              <a:rPr lang="en-US" b="0" dirty="0" err="1"/>
              <a:t>WorkPrivacy</a:t>
            </a:r>
            <a:endParaRPr lang="en-US" b="0" dirty="0"/>
          </a:p>
          <a:p>
            <a:pPr marL="457200" lvl="1" indent="-228600">
              <a:buAutoNum type="arabicPeriod"/>
            </a:pPr>
            <a:r>
              <a:rPr lang="en-US" b="0" dirty="0"/>
              <a:t>Point out URL how it indicates the first 3 are in handled by the </a:t>
            </a:r>
            <a:r>
              <a:rPr lang="en-US" b="1" dirty="0"/>
              <a:t>Home Controller</a:t>
            </a:r>
            <a:r>
              <a:rPr lang="en-US" b="0" dirty="0"/>
              <a:t> and last two are handled by </a:t>
            </a:r>
            <a:r>
              <a:rPr lang="en-US" b="1" dirty="0" err="1"/>
              <a:t>WorkController</a:t>
            </a:r>
            <a:r>
              <a:rPr lang="en-US" b="1" dirty="0"/>
              <a:t>.</a:t>
            </a:r>
            <a:endParaRPr lang="en-US" b="0" dirty="0"/>
          </a:p>
          <a:p>
            <a:pPr marL="228600" lvl="0" indent="-228600">
              <a:buAutoNum type="arabicPeriod"/>
            </a:pPr>
            <a:r>
              <a:rPr lang="en-US" b="0" dirty="0"/>
              <a:t>Stop the Application and open </a:t>
            </a:r>
            <a:r>
              <a:rPr lang="en-US" b="1" dirty="0" err="1"/>
              <a:t>HomeController.cs</a:t>
            </a:r>
            <a:endParaRPr lang="en-US" b="1" dirty="0"/>
          </a:p>
          <a:p>
            <a:pPr marL="228600" lvl="0" indent="-228600">
              <a:buAutoNum type="arabicPeriod"/>
            </a:pPr>
            <a:r>
              <a:rPr lang="en-US" b="0" dirty="0"/>
              <a:t>Highlight the three Action Methods: Index, Privacy, and </a:t>
            </a:r>
            <a:r>
              <a:rPr lang="en-US" b="0" dirty="0" err="1"/>
              <a:t>ContactUs</a:t>
            </a:r>
            <a:endParaRPr lang="en-US" b="0" dirty="0"/>
          </a:p>
          <a:p>
            <a:pPr marL="228600" lvl="0" indent="-228600">
              <a:buAutoNum type="arabicPeriod"/>
            </a:pPr>
            <a:r>
              <a:rPr lang="en-US" b="0" dirty="0"/>
              <a:t>We want to ensure that only people </a:t>
            </a:r>
            <a:r>
              <a:rPr lang="en-US" b="1" dirty="0"/>
              <a:t>Authenticated</a:t>
            </a:r>
            <a:r>
              <a:rPr lang="en-US" b="0" dirty="0"/>
              <a:t> users use the </a:t>
            </a:r>
            <a:r>
              <a:rPr lang="en-US" b="0" dirty="0" err="1"/>
              <a:t>ContactUs</a:t>
            </a:r>
            <a:r>
              <a:rPr lang="en-US" b="0" dirty="0"/>
              <a:t> functionality.</a:t>
            </a:r>
          </a:p>
          <a:p>
            <a:pPr marL="457200" marR="0" lvl="1" indent="-228600" algn="l" defTabSz="914400" rtl="0" eaLnBrk="1" fontAlgn="auto" latinLnBrk="0" hangingPunct="1">
              <a:lnSpc>
                <a:spcPct val="140000"/>
              </a:lnSpc>
              <a:spcBef>
                <a:spcPts val="0"/>
              </a:spcBef>
              <a:spcAft>
                <a:spcPts val="0"/>
              </a:spcAft>
              <a:buClrTx/>
              <a:buSzTx/>
              <a:buFont typeface="Courier New" pitchFamily="49" charset="0"/>
              <a:buAutoNum type="arabicPeriod"/>
              <a:tabLst/>
              <a:defRPr/>
            </a:pPr>
            <a:r>
              <a:rPr lang="en-US" b="0" dirty="0"/>
              <a:t>Add </a:t>
            </a:r>
            <a:r>
              <a:rPr lang="en-US" sz="1050" kern="1200" dirty="0">
                <a:solidFill>
                  <a:schemeClr val="tx1"/>
                </a:solidFill>
                <a:latin typeface="Segoe UI" pitchFamily="34" charset="0"/>
                <a:ea typeface="+mn-ea"/>
                <a:cs typeface="Segoe UI" pitchFamily="34" charset="0"/>
              </a:rPr>
              <a:t>using </a:t>
            </a:r>
            <a:r>
              <a:rPr lang="en-US" sz="1050" kern="1200" dirty="0" err="1">
                <a:solidFill>
                  <a:schemeClr val="tx1"/>
                </a:solidFill>
                <a:latin typeface="Segoe UI" pitchFamily="34" charset="0"/>
                <a:ea typeface="+mn-ea"/>
                <a:cs typeface="Segoe UI" pitchFamily="34" charset="0"/>
              </a:rPr>
              <a:t>Microsoft.AspNetCore.Authorization</a:t>
            </a:r>
            <a:r>
              <a:rPr lang="en-US" sz="1050" kern="1200" dirty="0">
                <a:solidFill>
                  <a:schemeClr val="tx1"/>
                </a:solidFill>
                <a:latin typeface="Segoe UI" pitchFamily="34" charset="0"/>
                <a:ea typeface="+mn-ea"/>
                <a:cs typeface="Segoe UI" pitchFamily="34" charset="0"/>
              </a:rPr>
              <a:t>;</a:t>
            </a:r>
          </a:p>
          <a:p>
            <a:pPr marL="457200" lvl="1" indent="-228600">
              <a:buAutoNum type="arabicPeriod"/>
            </a:pPr>
            <a:r>
              <a:rPr lang="en-US" b="0" dirty="0"/>
              <a:t>Add [Authorize] above the </a:t>
            </a:r>
            <a:r>
              <a:rPr lang="en-US" b="0" dirty="0" err="1"/>
              <a:t>ContactUs</a:t>
            </a:r>
            <a:r>
              <a:rPr lang="en-US" b="0" dirty="0"/>
              <a:t> method</a:t>
            </a:r>
          </a:p>
          <a:p>
            <a:pPr marL="457200" lvl="1" indent="-228600">
              <a:buAutoNum type="arabicPeriod"/>
            </a:pPr>
            <a:r>
              <a:rPr lang="en-US" b="0" dirty="0"/>
              <a:t>Using </a:t>
            </a:r>
            <a:r>
              <a:rPr lang="en-US" b="0" dirty="0" err="1"/>
              <a:t>intellisense</a:t>
            </a:r>
            <a:r>
              <a:rPr lang="en-US" b="0" dirty="0"/>
              <a:t> show [Authorize( options.  Point out that we have the ability to do granular rules like only allowing based on a particular role.  Again more on this later</a:t>
            </a:r>
          </a:p>
          <a:p>
            <a:pPr marL="228600" lvl="0" indent="-228600">
              <a:buAutoNum type="arabicPeriod"/>
            </a:pPr>
            <a:r>
              <a:rPr lang="en-US" b="0" dirty="0"/>
              <a:t>Run the Application and navigate to </a:t>
            </a:r>
            <a:r>
              <a:rPr lang="en-US" b="1" dirty="0" err="1"/>
              <a:t>ContactUs</a:t>
            </a:r>
            <a:r>
              <a:rPr lang="en-US" b="0" dirty="0"/>
              <a:t>.</a:t>
            </a:r>
          </a:p>
          <a:p>
            <a:pPr marL="457200" lvl="1" indent="-228600">
              <a:buAutoNum type="arabicPeriod"/>
            </a:pPr>
            <a:r>
              <a:rPr lang="en-US" b="0" dirty="0"/>
              <a:t>Notice that it automatically redirects us to the Login Page.</a:t>
            </a:r>
          </a:p>
          <a:p>
            <a:pPr marL="457200" lvl="1" indent="-228600">
              <a:buAutoNum type="arabicPeriod"/>
            </a:pPr>
            <a:r>
              <a:rPr lang="en-US" b="0" dirty="0"/>
              <a:t>The Authorize Filter hooks until the </a:t>
            </a:r>
            <a:r>
              <a:rPr lang="en-US" b="0" dirty="0" err="1"/>
              <a:t>Authetication</a:t>
            </a:r>
            <a:r>
              <a:rPr lang="en-US" b="0" dirty="0"/>
              <a:t>/Authorization system and redirects user accordingly.</a:t>
            </a:r>
          </a:p>
          <a:p>
            <a:pPr marL="457200" lvl="1" indent="-228600">
              <a:buAutoNum type="arabicPeriod"/>
            </a:pPr>
            <a:r>
              <a:rPr lang="en-US" b="0" dirty="0"/>
              <a:t>Before Closing the application, show that Work Links still work without Authenticating and that they are handled by </a:t>
            </a:r>
            <a:r>
              <a:rPr lang="en-US" b="1" dirty="0"/>
              <a:t>Work Controller</a:t>
            </a:r>
            <a:endParaRPr lang="en-US" b="0" dirty="0"/>
          </a:p>
          <a:p>
            <a:pPr marL="228600" lvl="0" indent="-228600">
              <a:buAutoNum type="arabicPeriod"/>
            </a:pPr>
            <a:r>
              <a:rPr lang="en-US" b="0" dirty="0"/>
              <a:t>Stop the Application and open </a:t>
            </a:r>
            <a:r>
              <a:rPr lang="en-US" b="0" dirty="0" err="1"/>
              <a:t>WorkController</a:t>
            </a:r>
            <a:endParaRPr lang="en-US" b="0" dirty="0"/>
          </a:p>
          <a:p>
            <a:pPr marL="457200" lvl="1" indent="-228600">
              <a:buAutoNum type="arabicPeriod"/>
            </a:pPr>
            <a:r>
              <a:rPr lang="en-US" b="0" dirty="0"/>
              <a:t>Add [Authorize] above </a:t>
            </a:r>
            <a:r>
              <a:rPr lang="en-US" b="0" dirty="0" err="1"/>
              <a:t>WorkController</a:t>
            </a:r>
            <a:endParaRPr lang="en-US" b="0" dirty="0"/>
          </a:p>
          <a:p>
            <a:pPr marL="457200" lvl="1" indent="-228600">
              <a:buAutoNum type="arabicPeriod"/>
            </a:pPr>
            <a:r>
              <a:rPr lang="en-US" b="0" dirty="0"/>
              <a:t>This now will require ‘Authorize’ for all action methods.</a:t>
            </a:r>
          </a:p>
          <a:p>
            <a:pPr marL="228600" lvl="0" indent="-228600">
              <a:buAutoNum type="arabicPeriod"/>
            </a:pPr>
            <a:r>
              <a:rPr lang="en-US" b="0" dirty="0"/>
              <a:t>Run the Application and show that </a:t>
            </a:r>
            <a:r>
              <a:rPr lang="en-US" b="1" dirty="0" err="1"/>
              <a:t>WorkHome</a:t>
            </a:r>
            <a:r>
              <a:rPr lang="en-US" b="1" dirty="0"/>
              <a:t> </a:t>
            </a:r>
            <a:r>
              <a:rPr lang="en-US" b="0" dirty="0"/>
              <a:t>and </a:t>
            </a:r>
            <a:r>
              <a:rPr lang="en-US" b="1" dirty="0" err="1"/>
              <a:t>WorkPrivacy</a:t>
            </a:r>
            <a:r>
              <a:rPr lang="en-US" b="0" dirty="0"/>
              <a:t> both redirect to login.</a:t>
            </a:r>
          </a:p>
          <a:p>
            <a:pPr marL="228600" lvl="0" indent="-228600">
              <a:buAutoNum type="arabicPeriod"/>
            </a:pPr>
            <a:r>
              <a:rPr lang="en-US" b="0" dirty="0"/>
              <a:t>Finally show code in </a:t>
            </a:r>
            <a:r>
              <a:rPr lang="en-US" b="0" dirty="0" err="1"/>
              <a:t>Startup.cs</a:t>
            </a:r>
            <a:r>
              <a:rPr lang="en-US" b="0" dirty="0"/>
              <a:t> for adding </a:t>
            </a:r>
            <a:r>
              <a:rPr lang="en-US" b="1" dirty="0"/>
              <a:t>global filter</a:t>
            </a:r>
            <a:r>
              <a:rPr lang="en-US" b="0" dirty="0"/>
              <a:t>.   Search for </a:t>
            </a:r>
            <a:r>
              <a:rPr lang="en-US" b="1" dirty="0" err="1"/>
              <a:t>MySampleActionFilter</a:t>
            </a:r>
            <a:r>
              <a:rPr lang="en-US" b="0" dirty="0"/>
              <a:t> to show commented out Filter.</a:t>
            </a:r>
            <a:endParaRPr lang="en-US" dirty="0"/>
          </a:p>
          <a:p>
            <a:pPr marL="0" lvl="0" indent="0">
              <a:buNone/>
            </a:pPr>
            <a:endParaRPr lang="en-US" dirty="0"/>
          </a:p>
          <a:p>
            <a:pPr marL="0" lvl="0" indent="0">
              <a:buNone/>
            </a:pPr>
            <a:r>
              <a:rPr lang="en-US" dirty="0"/>
              <a:t>Other Action Filter Examples: </a:t>
            </a:r>
            <a:r>
              <a:rPr lang="en-US" dirty="0">
                <a:hlinkClick r:id="rId3"/>
              </a:rPr>
              <a:t>https://docs.microsoft.com/en-us/aspnet/core/mvc/controllers/filters?view=aspnetcore-3.1#action-filters</a:t>
            </a:r>
            <a:endParaRPr lang="en-US" dirty="0"/>
          </a:p>
        </p:txBody>
      </p:sp>
      <p:sp>
        <p:nvSpPr>
          <p:cNvPr id="3" name="Slide Number Placeholder 2"/>
          <p:cNvSpPr>
            <a:spLocks noGrp="1"/>
          </p:cNvSpPr>
          <p:nvPr>
            <p:ph type="sldNum" sz="quarter" idx="11"/>
          </p:nvPr>
        </p:nvSpPr>
        <p:spPr/>
        <p:txBody>
          <a:bodyPr/>
          <a:lstStyle/>
          <a:p>
            <a:fld id="{73CFBB7B-29F3-4A9F-B039-645092B1B4E9}" type="slidenum">
              <a:rPr lang="en-US" smtClean="0"/>
              <a:pPr/>
              <a:t>52</a:t>
            </a:fld>
            <a:endParaRPr lang="en-US" dirty="0"/>
          </a:p>
        </p:txBody>
      </p:sp>
      <p:sp>
        <p:nvSpPr>
          <p:cNvPr id="6" name="Footer Placeholder 5"/>
          <p:cNvSpPr>
            <a:spLocks noGrp="1"/>
          </p:cNvSpPr>
          <p:nvPr>
            <p:ph type="ftr" sz="quarter" idx="12"/>
          </p:nvPr>
        </p:nvSpPr>
        <p:spPr/>
        <p:txBody>
          <a:bodyPr/>
          <a:lstStyle/>
          <a:p>
            <a:r>
              <a:rPr lang="en-US" dirty="0"/>
              <a:t>© 2016 Microsoft Corporation</a:t>
            </a:r>
          </a:p>
        </p:txBody>
      </p:sp>
      <p:sp>
        <p:nvSpPr>
          <p:cNvPr id="14" name="Slide Image Placeholder 13"/>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9416012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fontAlgn="auto">
              <a:spcBef>
                <a:spcPts val="0"/>
              </a:spcBef>
              <a:spcAft>
                <a:spcPts val="0"/>
              </a:spcAft>
              <a:defRPr/>
            </a:pPr>
            <a:r>
              <a:rPr lang="en-US" dirty="0"/>
              <a:t>Now let’s discuss Dependency Injection which is very important concept related to developing concise, testable Controllers.</a:t>
            </a:r>
          </a:p>
        </p:txBody>
      </p:sp>
      <p:sp>
        <p:nvSpPr>
          <p:cNvPr id="4" name="Slide Number Placeholder 3"/>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pPr/>
              <a:t>53</a:t>
            </a:fld>
            <a:endParaRPr lang="en-US" dirty="0"/>
          </a:p>
        </p:txBody>
      </p:sp>
      <p:sp>
        <p:nvSpPr>
          <p:cNvPr id="6" name="Footer Placeholder 5"/>
          <p:cNvSpPr>
            <a:spLocks noGrp="1"/>
          </p:cNvSpPr>
          <p:nvPr>
            <p:ph type="ftr" sz="quarter" idx="12"/>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8950333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US" dirty="0"/>
              <a:t>Dependency Injection is a technique for achieving “Inversion of Control” between classes and their dependencies</a:t>
            </a:r>
          </a:p>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US" dirty="0"/>
              <a:t>What is a Dependency?  Its any object that another object requires.</a:t>
            </a:r>
          </a:p>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US" dirty="0"/>
              <a:t>The classic way of developing classes is for each class to create their own dependencies.</a:t>
            </a:r>
          </a:p>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US" dirty="0"/>
              <a:t>In our example, we have a Student Controller that requires some database which contains students.</a:t>
            </a:r>
          </a:p>
          <a:p>
            <a:pPr marL="342900" marR="0" lvl="1"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US" dirty="0"/>
              <a:t>We see here, that we are directly creating the object inside our class</a:t>
            </a:r>
          </a:p>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US" dirty="0"/>
              <a:t>What are the problems with this?</a:t>
            </a:r>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54</a:t>
            </a:fld>
            <a:endParaRPr lang="en-US" dirty="0"/>
          </a:p>
        </p:txBody>
      </p:sp>
    </p:spTree>
    <p:extLst>
      <p:ext uri="{BB962C8B-B14F-4D97-AF65-F5344CB8AC3E}">
        <p14:creationId xmlns:p14="http://schemas.microsoft.com/office/powerpoint/2010/main" val="19881889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If we wish to use a different implementation of our </a:t>
            </a:r>
            <a:r>
              <a:rPr lang="en-US" dirty="0" err="1"/>
              <a:t>StudentDatabase</a:t>
            </a:r>
            <a:r>
              <a:rPr lang="en-US" dirty="0"/>
              <a:t>, we need to modify our </a:t>
            </a:r>
            <a:r>
              <a:rPr lang="en-US" dirty="0" err="1"/>
              <a:t>StudentController</a:t>
            </a:r>
            <a:r>
              <a:rPr lang="en-US" dirty="0"/>
              <a:t> class.</a:t>
            </a:r>
          </a:p>
          <a:p>
            <a:r>
              <a:rPr lang="en-US" dirty="0"/>
              <a:t>Our Student </a:t>
            </a:r>
            <a:r>
              <a:rPr lang="en-US" dirty="0" err="1"/>
              <a:t>Depemdency</a:t>
            </a:r>
            <a:r>
              <a:rPr lang="en-US" dirty="0"/>
              <a:t> has its own dependencies, then our </a:t>
            </a:r>
            <a:r>
              <a:rPr lang="en-US" dirty="0" err="1"/>
              <a:t>StudentController</a:t>
            </a:r>
            <a:r>
              <a:rPr lang="en-US" dirty="0"/>
              <a:t> must know how to configure them.</a:t>
            </a:r>
          </a:p>
          <a:p>
            <a:pPr lvl="1"/>
            <a:r>
              <a:rPr lang="en-US" dirty="0"/>
              <a:t>This can get messy quickly with large projects.</a:t>
            </a:r>
          </a:p>
          <a:p>
            <a:pPr lvl="1"/>
            <a:r>
              <a:rPr lang="en-US" dirty="0"/>
              <a:t>Imaging you have some Logging dependency you want to create, that logging dependency may depend on a Database Context.  </a:t>
            </a:r>
          </a:p>
          <a:p>
            <a:pPr lvl="1"/>
            <a:r>
              <a:rPr lang="en-US" dirty="0"/>
              <a:t>You’ll need to configure both</a:t>
            </a:r>
          </a:p>
          <a:p>
            <a:pPr lvl="0"/>
            <a:r>
              <a:rPr lang="en-US" dirty="0"/>
              <a:t>One of the biggest problems, Unit Testing our Controller is really difficult as we can’t swap in stub or mock classes for our dependencies.</a:t>
            </a:r>
          </a:p>
          <a:p>
            <a:pPr lvl="0"/>
            <a:endParaRPr lang="en-US"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55</a:t>
            </a:fld>
            <a:endParaRPr lang="en-US" dirty="0"/>
          </a:p>
        </p:txBody>
      </p:sp>
    </p:spTree>
    <p:extLst>
      <p:ext uri="{BB962C8B-B14F-4D97-AF65-F5344CB8AC3E}">
        <p14:creationId xmlns:p14="http://schemas.microsoft.com/office/powerpoint/2010/main" val="22032387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Here’s an example of converting a Controller to utilize Dependency Injection</a:t>
            </a:r>
          </a:p>
          <a:p>
            <a:r>
              <a:rPr lang="en-US" dirty="0"/>
              <a:t>Notice we have changed our variable to use an Interface (</a:t>
            </a:r>
            <a:r>
              <a:rPr lang="en-US" dirty="0" err="1"/>
              <a:t>ISomeStudentDB</a:t>
            </a:r>
            <a:r>
              <a:rPr lang="en-US" dirty="0"/>
              <a:t>) instead of the concrete class.</a:t>
            </a:r>
          </a:p>
          <a:p>
            <a:r>
              <a:rPr lang="en-US" dirty="0"/>
              <a:t>We also have a new constructor which accepts an object of type </a:t>
            </a:r>
            <a:r>
              <a:rPr lang="en-US" dirty="0" err="1"/>
              <a:t>ISomeStudentDB</a:t>
            </a:r>
            <a:r>
              <a:rPr lang="en-US" dirty="0"/>
              <a:t>.</a:t>
            </a:r>
          </a:p>
          <a:p>
            <a:r>
              <a:rPr lang="en-US" dirty="0"/>
              <a:t>So our Controller now requires a “</a:t>
            </a:r>
            <a:r>
              <a:rPr lang="en-US" dirty="0" err="1"/>
              <a:t>StudentDB</a:t>
            </a:r>
            <a:r>
              <a:rPr lang="en-US" dirty="0"/>
              <a:t>” object to be passed to it when its created.</a:t>
            </a:r>
          </a:p>
          <a:p>
            <a:r>
              <a:rPr lang="en-US" dirty="0"/>
              <a:t>But you may recall that we are not manually creating our Controllers, they are created by the Controller Factory.</a:t>
            </a:r>
          </a:p>
          <a:p>
            <a:endParaRPr lang="en-US" dirty="0"/>
          </a:p>
          <a:p>
            <a:r>
              <a:rPr lang="en-US" dirty="0"/>
              <a:t>Let’s consider our issues from the previous slide:</a:t>
            </a:r>
          </a:p>
          <a:p>
            <a:pPr lvl="1"/>
            <a:r>
              <a:rPr lang="en-US" dirty="0"/>
              <a:t>Changing implementation of </a:t>
            </a:r>
            <a:r>
              <a:rPr lang="en-US" dirty="0" err="1"/>
              <a:t>SomeStudentDB</a:t>
            </a:r>
            <a:r>
              <a:rPr lang="en-US" dirty="0"/>
              <a:t> will not require changes to </a:t>
            </a:r>
            <a:r>
              <a:rPr lang="en-US" dirty="0" err="1"/>
              <a:t>StudentController</a:t>
            </a:r>
            <a:r>
              <a:rPr lang="en-US" dirty="0"/>
              <a:t> </a:t>
            </a:r>
            <a:r>
              <a:rPr lang="en-US" b="1" dirty="0"/>
              <a:t>unless</a:t>
            </a:r>
            <a:r>
              <a:rPr lang="en-US" b="0" dirty="0"/>
              <a:t> we change the interface.</a:t>
            </a:r>
          </a:p>
          <a:p>
            <a:pPr lvl="2"/>
            <a:r>
              <a:rPr lang="en-US" b="0" dirty="0"/>
              <a:t>This means if we have a SQL </a:t>
            </a:r>
            <a:r>
              <a:rPr lang="en-US" b="0" dirty="0" err="1"/>
              <a:t>StudentDB</a:t>
            </a:r>
            <a:r>
              <a:rPr lang="en-US" b="0" dirty="0"/>
              <a:t> vs a File Based vs an </a:t>
            </a:r>
            <a:r>
              <a:rPr lang="en-US" b="0" dirty="0" err="1"/>
              <a:t>InMemory</a:t>
            </a:r>
            <a:r>
              <a:rPr lang="en-US" b="0" dirty="0"/>
              <a:t> Student DB, Student </a:t>
            </a:r>
            <a:r>
              <a:rPr lang="en-US" b="0" dirty="0" err="1"/>
              <a:t>Conroller</a:t>
            </a:r>
            <a:r>
              <a:rPr lang="en-US" b="0" dirty="0"/>
              <a:t> doesn’t have to change.</a:t>
            </a:r>
          </a:p>
          <a:p>
            <a:pPr lvl="1"/>
            <a:r>
              <a:rPr lang="en-US" b="0" dirty="0"/>
              <a:t>On the last point about Unit Testing, we can easily provide a different implementation of </a:t>
            </a:r>
            <a:r>
              <a:rPr lang="en-US" b="0" dirty="0" err="1"/>
              <a:t>ISomeStudentDB</a:t>
            </a:r>
            <a:r>
              <a:rPr lang="en-US" b="0" dirty="0"/>
              <a:t> as we just mentioned.</a:t>
            </a:r>
          </a:p>
          <a:p>
            <a:pPr lvl="1"/>
            <a:r>
              <a:rPr lang="en-US" dirty="0"/>
              <a:t>The third concern we talked about was chained dependencies where our class would need to know how create and configure all its dependencies and then any dependencies they depend on.   </a:t>
            </a:r>
          </a:p>
          <a:p>
            <a:pPr lvl="2"/>
            <a:r>
              <a:rPr lang="en-US" dirty="0"/>
              <a:t>This is no longer a concern as our Class doesn’t know how to create or configure its dependencies, it is just assumed we are given a build implementation that has everything it needs.</a:t>
            </a:r>
          </a:p>
          <a:p>
            <a:pPr lvl="0"/>
            <a:endParaRPr lang="en-US" dirty="0"/>
          </a:p>
          <a:p>
            <a:pPr lvl="0"/>
            <a:endParaRPr lang="en-US"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56</a:t>
            </a:fld>
            <a:endParaRPr lang="en-US" dirty="0"/>
          </a:p>
        </p:txBody>
      </p:sp>
    </p:spTree>
    <p:extLst>
      <p:ext uri="{BB962C8B-B14F-4D97-AF65-F5344CB8AC3E}">
        <p14:creationId xmlns:p14="http://schemas.microsoft.com/office/powerpoint/2010/main" val="3527837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The last piece of this puzzle is how we actually register our Dependencies.</a:t>
            </a:r>
          </a:p>
          <a:p>
            <a:r>
              <a:rPr lang="en-US" dirty="0"/>
              <a:t>.NET Core has Dependency Injection built in to it and allows us to quickly and easy register our dependencies during application Startup, and use them in our Controllers and Views.</a:t>
            </a:r>
          </a:p>
          <a:p>
            <a:r>
              <a:rPr lang="en-US" dirty="0"/>
              <a:t>MVC handles the lookups for us to determine what to pass into our Controller’s constructors</a:t>
            </a:r>
          </a:p>
          <a:p>
            <a:r>
              <a:rPr lang="en-US" dirty="0"/>
              <a:t>Above we see the </a:t>
            </a:r>
            <a:r>
              <a:rPr lang="en-US" dirty="0" err="1"/>
              <a:t>ConfigureServices</a:t>
            </a:r>
            <a:r>
              <a:rPr lang="en-US" dirty="0"/>
              <a:t> method of </a:t>
            </a:r>
            <a:r>
              <a:rPr lang="en-US" dirty="0" err="1"/>
              <a:t>Startup.cs</a:t>
            </a:r>
            <a:r>
              <a:rPr lang="en-US" dirty="0"/>
              <a:t>.</a:t>
            </a:r>
          </a:p>
          <a:p>
            <a:pPr lvl="1"/>
            <a:r>
              <a:rPr lang="en-US" dirty="0"/>
              <a:t>You see we are registered with services a Singleton.  We provide our Interface and our Concrete class.</a:t>
            </a:r>
          </a:p>
          <a:p>
            <a:pPr lvl="1"/>
            <a:r>
              <a:rPr lang="en-US" dirty="0"/>
              <a:t>This will create a single instance of </a:t>
            </a:r>
            <a:r>
              <a:rPr lang="en-US" dirty="0" err="1"/>
              <a:t>SomeStudentDB</a:t>
            </a:r>
            <a:r>
              <a:rPr lang="en-US" dirty="0"/>
              <a:t> and whenever Dependency Injection requests an “</a:t>
            </a:r>
            <a:r>
              <a:rPr lang="en-US" dirty="0" err="1"/>
              <a:t>ISomeStudentDB</a:t>
            </a:r>
            <a:r>
              <a:rPr lang="en-US" dirty="0"/>
              <a:t>” it will inject that instance.</a:t>
            </a:r>
          </a:p>
          <a:p>
            <a:pPr lvl="0"/>
            <a:r>
              <a:rPr lang="en-US" dirty="0"/>
              <a:t>There are other options for Service Lifetimes than Singleton, we will talk about those later.</a:t>
            </a:r>
          </a:p>
          <a:p>
            <a:pPr lvl="0"/>
            <a:r>
              <a:rPr lang="en-US" dirty="0"/>
              <a:t>You’ll notice there’s also a call to </a:t>
            </a:r>
            <a:r>
              <a:rPr lang="en-US" dirty="0" err="1"/>
              <a:t>services.AddControllersWithViews</a:t>
            </a:r>
            <a:r>
              <a:rPr lang="en-US" dirty="0"/>
              <a:t>().   There’s a ton of logic behind that call, but some of it is adding services just like we’re doing here. </a:t>
            </a:r>
          </a:p>
          <a:p>
            <a:pPr lvl="0"/>
            <a:endParaRPr lang="en-US" dirty="0"/>
          </a:p>
          <a:p>
            <a:pPr lvl="0"/>
            <a:endParaRPr lang="en-US" dirty="0"/>
          </a:p>
          <a:p>
            <a:pPr lvl="0"/>
            <a:r>
              <a:rPr lang="en-US" dirty="0"/>
              <a:t>Now imagine we want to change an implementation of </a:t>
            </a:r>
            <a:r>
              <a:rPr lang="en-US" dirty="0" err="1"/>
              <a:t>SomeStudentDB</a:t>
            </a:r>
            <a:r>
              <a:rPr lang="en-US" dirty="0"/>
              <a:t> for a test environment.  We would just need to change this first line here.</a:t>
            </a:r>
          </a:p>
          <a:p>
            <a:pPr lvl="0"/>
            <a:r>
              <a:rPr lang="en-US" dirty="0"/>
              <a:t>If we want to perform unit tests on a Controller that depends on </a:t>
            </a:r>
            <a:r>
              <a:rPr lang="en-US" dirty="0" err="1"/>
              <a:t>ISomeStudentDB</a:t>
            </a:r>
            <a:r>
              <a:rPr lang="en-US" dirty="0"/>
              <a:t>, we can simply create that controller by itself, passing some MOCK or Stub instance of that interface.</a:t>
            </a:r>
          </a:p>
          <a:p>
            <a:pPr lvl="0"/>
            <a:endParaRPr lang="en-US" dirty="0"/>
          </a:p>
          <a:p>
            <a:pPr lvl="0"/>
            <a:r>
              <a:rPr lang="en-US" dirty="0"/>
              <a:t>So the complete picture is:</a:t>
            </a:r>
          </a:p>
          <a:p>
            <a:pPr lvl="1"/>
            <a:r>
              <a:rPr lang="en-US" dirty="0"/>
              <a:t>We registered our dependencies &amp; services during Application Startup</a:t>
            </a:r>
          </a:p>
          <a:p>
            <a:pPr lvl="1"/>
            <a:r>
              <a:rPr lang="en-US" dirty="0"/>
              <a:t>We declaratively state in our Controllers what our dependencies are.</a:t>
            </a:r>
          </a:p>
          <a:p>
            <a:pPr lvl="1"/>
            <a:r>
              <a:rPr lang="en-US" dirty="0"/>
              <a:t>At Runtime, the Controller Factory, after it has selected our Controller, goes searching thru the registered dependencies for ones that match the Controller’s parameters.</a:t>
            </a:r>
            <a:br>
              <a:rPr lang="en-US" dirty="0"/>
            </a:br>
            <a:endParaRPr lang="en-US" dirty="0"/>
          </a:p>
          <a:p>
            <a:pPr lvl="0"/>
            <a:endParaRPr lang="en-US"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57</a:t>
            </a:fld>
            <a:endParaRPr lang="en-US" dirty="0"/>
          </a:p>
        </p:txBody>
      </p:sp>
    </p:spTree>
    <p:extLst>
      <p:ext uri="{BB962C8B-B14F-4D97-AF65-F5344CB8AC3E}">
        <p14:creationId xmlns:p14="http://schemas.microsoft.com/office/powerpoint/2010/main" val="28128694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GB" dirty="0"/>
              <a:t>Optional Slide</a:t>
            </a:r>
          </a:p>
          <a:p>
            <a:r>
              <a:rPr lang="en-GB" dirty="0"/>
              <a:t>DI</a:t>
            </a:r>
            <a:r>
              <a:rPr lang="en-GB" baseline="0" dirty="0"/>
              <a:t> is a design pattern which removes the responsibility of a component to know how to locate and create an instance of a dependent service.</a:t>
            </a:r>
            <a:r>
              <a:rPr lang="en-GB" dirty="0"/>
              <a:t> </a:t>
            </a:r>
            <a:endParaRPr lang="en-GB" baseline="0" dirty="0"/>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pPr/>
              <a:t>58</a:t>
            </a:fld>
            <a:endParaRPr lang="en-US" dirty="0"/>
          </a:p>
        </p:txBody>
      </p:sp>
      <p:sp>
        <p:nvSpPr>
          <p:cNvPr id="6" name="Footer Placeholder 5"/>
          <p:cNvSpPr>
            <a:spLocks noGrp="1"/>
          </p:cNvSpPr>
          <p:nvPr>
            <p:ph type="ftr" sz="quarter" idx="12"/>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11214567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GB" dirty="0"/>
              <a:t>Optional Slide</a:t>
            </a:r>
          </a:p>
          <a:p>
            <a:endParaRPr lang="en-GB" dirty="0"/>
          </a:p>
        </p:txBody>
      </p:sp>
      <p:sp>
        <p:nvSpPr>
          <p:cNvPr id="4" name="Slide Number Placeholder 3"/>
          <p:cNvSpPr>
            <a:spLocks noGrp="1"/>
          </p:cNvSpPr>
          <p:nvPr>
            <p:ph type="sldNum" sz="quarter" idx="10"/>
          </p:nvPr>
        </p:nvSpPr>
        <p:spPr/>
        <p:txBody>
          <a:bodyPr/>
          <a:lstStyle/>
          <a:p>
            <a:fld id="{73CFBB7B-29F3-4A9F-B039-645092B1B4E9}" type="slidenum">
              <a:rPr lang="en-US" smtClean="0"/>
              <a:pPr/>
              <a:t>59</a:t>
            </a:fld>
            <a:endParaRPr lang="en-US" dirty="0"/>
          </a:p>
        </p:txBody>
      </p:sp>
      <p:sp>
        <p:nvSpPr>
          <p:cNvPr id="5" name="Footer Placeholder 4"/>
          <p:cNvSpPr>
            <a:spLocks noGrp="1"/>
          </p:cNvSpPr>
          <p:nvPr>
            <p:ph type="ftr" sz="quarter" idx="11"/>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3346012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US" b="0" dirty="0"/>
              <a:t>Start by bringing us back to the three components of MVC.  Models, Views, and Controllers</a:t>
            </a:r>
          </a:p>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US" b="0" dirty="0"/>
              <a:t>Notice the arrows in the diagram and how both the View and the Controller depend on the model.  </a:t>
            </a:r>
          </a:p>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US" b="0" dirty="0"/>
              <a:t>During a typical flow, our requests will start with a Controller, that Controller will work with our model, and select a View to render. </a:t>
            </a:r>
          </a:p>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US" b="0" dirty="0"/>
              <a:t>Our Controller is the component that </a:t>
            </a:r>
            <a:r>
              <a:rPr lang="en-US" b="1" dirty="0"/>
              <a:t>controls</a:t>
            </a:r>
            <a:r>
              <a:rPr lang="en-US" b="0" dirty="0"/>
              <a:t> nearly all the action of what happens with a request throughout the lifecycle of our request.</a:t>
            </a:r>
          </a:p>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US" b="0" dirty="0"/>
              <a:t>In the MVC Pattern, the controller is the initial entry point, is responsible for selecting which models to work with, and which view to render to the user.</a:t>
            </a:r>
          </a:p>
          <a:p>
            <a:pPr marL="0" indent="0">
              <a:buNone/>
            </a:pPr>
            <a:endParaRPr lang="en-US" b="0" dirty="0">
              <a:hlinkClick r:id="rId3"/>
            </a:endParaRPr>
          </a:p>
          <a:p>
            <a:r>
              <a:rPr lang="en-US" dirty="0">
                <a:hlinkClick r:id="rId3"/>
              </a:rPr>
              <a:t>https://docs.microsoft.com/en-us/aspnet/core/mvc/overview?view=aspnetcore-3.1</a:t>
            </a:r>
            <a:endParaRPr lang="en-US" dirty="0"/>
          </a:p>
          <a:p>
            <a:endParaRPr lang="en-US" dirty="0"/>
          </a:p>
          <a:p>
            <a:endParaRPr lang="en-US"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6</a:t>
            </a:fld>
            <a:endParaRPr lang="en-US" dirty="0"/>
          </a:p>
        </p:txBody>
      </p:sp>
    </p:spTree>
    <p:extLst>
      <p:ext uri="{BB962C8B-B14F-4D97-AF65-F5344CB8AC3E}">
        <p14:creationId xmlns:p14="http://schemas.microsoft.com/office/powerpoint/2010/main" val="19121614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GB" dirty="0"/>
              <a:t>Optional Slide</a:t>
            </a:r>
          </a:p>
          <a:p>
            <a:endParaRPr lang="en-GB" dirty="0"/>
          </a:p>
        </p:txBody>
      </p:sp>
      <p:sp>
        <p:nvSpPr>
          <p:cNvPr id="4" name="Slide Number Placeholder 3"/>
          <p:cNvSpPr>
            <a:spLocks noGrp="1"/>
          </p:cNvSpPr>
          <p:nvPr>
            <p:ph type="sldNum" sz="quarter" idx="10"/>
          </p:nvPr>
        </p:nvSpPr>
        <p:spPr/>
        <p:txBody>
          <a:bodyPr/>
          <a:lstStyle/>
          <a:p>
            <a:fld id="{73CFBB7B-29F3-4A9F-B039-645092B1B4E9}" type="slidenum">
              <a:rPr lang="en-US" smtClean="0"/>
              <a:pPr/>
              <a:t>60</a:t>
            </a:fld>
            <a:endParaRPr lang="en-US" dirty="0"/>
          </a:p>
        </p:txBody>
      </p:sp>
      <p:sp>
        <p:nvSpPr>
          <p:cNvPr id="5" name="Footer Placeholder 4"/>
          <p:cNvSpPr>
            <a:spLocks noGrp="1"/>
          </p:cNvSpPr>
          <p:nvPr>
            <p:ph type="ftr" sz="quarter" idx="11"/>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26173313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GB" dirty="0"/>
              <a:t>Optional Slide</a:t>
            </a:r>
          </a:p>
          <a:p>
            <a:endParaRPr lang="en-GB" b="1" dirty="0"/>
          </a:p>
          <a:p>
            <a:r>
              <a:rPr lang="en-GB" b="1" dirty="0"/>
              <a:t>1</a:t>
            </a:r>
            <a:r>
              <a:rPr lang="en-GB" dirty="0"/>
              <a:t> – Class types are associated with an interface for that service type and registered with the IoC Container</a:t>
            </a:r>
          </a:p>
          <a:p>
            <a:r>
              <a:rPr lang="en-GB" b="1" dirty="0"/>
              <a:t>2</a:t>
            </a:r>
            <a:r>
              <a:rPr lang="en-GB" dirty="0"/>
              <a:t> – At the time of the component’s construction, the framework will look to the dependency resolver to satisfy instances. </a:t>
            </a:r>
          </a:p>
          <a:p>
            <a:r>
              <a:rPr lang="en-GB" b="1" dirty="0"/>
              <a:t>3</a:t>
            </a:r>
            <a:r>
              <a:rPr lang="en-GB" dirty="0"/>
              <a:t> – The Resolver looks for the most appropriate class to create or instance to return to satisfy the dependency. </a:t>
            </a:r>
          </a:p>
          <a:p>
            <a:endParaRPr lang="en-GB" dirty="0"/>
          </a:p>
          <a:p>
            <a:r>
              <a:rPr lang="en-GB" dirty="0"/>
              <a:t>Note that (1) may be (and is typically done) in the configuration files rather than hardcoded in an application, such that the component is not tightly coupled to the dependent service directly at the build time. </a:t>
            </a:r>
          </a:p>
        </p:txBody>
      </p:sp>
      <p:sp>
        <p:nvSpPr>
          <p:cNvPr id="5" name="Slide Number Placeholder 4"/>
          <p:cNvSpPr>
            <a:spLocks noGrp="1"/>
          </p:cNvSpPr>
          <p:nvPr>
            <p:ph type="sldNum" sz="quarter" idx="11"/>
          </p:nvPr>
        </p:nvSpPr>
        <p:spPr/>
        <p:txBody>
          <a:bodyPr/>
          <a:lstStyle/>
          <a:p>
            <a:fld id="{73CFBB7B-29F3-4A9F-B039-645092B1B4E9}" type="slidenum">
              <a:rPr lang="en-US" smtClean="0"/>
              <a:pPr/>
              <a:t>61</a:t>
            </a:fld>
            <a:endParaRPr lang="en-US" dirty="0"/>
          </a:p>
        </p:txBody>
      </p:sp>
      <p:sp>
        <p:nvSpPr>
          <p:cNvPr id="6" name="Footer Placeholder 5"/>
          <p:cNvSpPr>
            <a:spLocks noGrp="1"/>
          </p:cNvSpPr>
          <p:nvPr>
            <p:ph type="ftr" sz="quarter" idx="12"/>
          </p:nvPr>
        </p:nvSpPr>
        <p:spPr/>
        <p:txBody>
          <a:bodyPr/>
          <a:lstStyle/>
          <a:p>
            <a:r>
              <a:rPr lang="en-US" dirty="0"/>
              <a:t>© 2016 Microsoft Corporation</a:t>
            </a:r>
          </a:p>
        </p:txBody>
      </p:sp>
      <p:sp>
        <p:nvSpPr>
          <p:cNvPr id="10" name="Slide Image Placeholder 9"/>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8115691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GB" dirty="0"/>
              <a:t>Here we can see a slightly more complex scenario where we are registering several services.</a:t>
            </a:r>
          </a:p>
          <a:p>
            <a:r>
              <a:rPr lang="en-GB" dirty="0"/>
              <a:t>At the bottom, notice we are registering two Application Services, for sending Emails and SMS Messages.</a:t>
            </a:r>
          </a:p>
          <a:p>
            <a:pPr lvl="1"/>
            <a:r>
              <a:rPr lang="en-GB" dirty="0"/>
              <a:t>In our Controller, we’d have in our constructor </a:t>
            </a:r>
            <a:r>
              <a:rPr lang="en-GB" dirty="0" err="1"/>
              <a:t>ISmsSender</a:t>
            </a:r>
            <a:r>
              <a:rPr lang="en-GB" dirty="0"/>
              <a:t> or </a:t>
            </a:r>
            <a:r>
              <a:rPr lang="en-GB" dirty="0" err="1"/>
              <a:t>IEmailSender</a:t>
            </a:r>
            <a:r>
              <a:rPr lang="en-GB" dirty="0"/>
              <a:t> and it either would resolve to an instance of </a:t>
            </a:r>
            <a:r>
              <a:rPr lang="en-GB" dirty="0" err="1"/>
              <a:t>AuthMessageSender</a:t>
            </a:r>
            <a:endParaRPr lang="en-GB" dirty="0"/>
          </a:p>
          <a:p>
            <a:pPr lvl="0"/>
            <a:r>
              <a:rPr lang="en-GB" dirty="0"/>
              <a:t>We have </a:t>
            </a:r>
            <a:r>
              <a:rPr lang="en-GB" dirty="0" err="1"/>
              <a:t>services.AddMvc</a:t>
            </a:r>
            <a:r>
              <a:rPr lang="en-GB" dirty="0"/>
              <a:t>() which does a ton of work adding services necessary for running MVC applications.   Remember ASP.NET Core is open source, so we can go look at what all that is doing if we’d like.</a:t>
            </a:r>
          </a:p>
          <a:p>
            <a:pPr lvl="0"/>
            <a:r>
              <a:rPr lang="en-GB" dirty="0"/>
              <a:t>Back at the top, we are adding </a:t>
            </a:r>
            <a:r>
              <a:rPr lang="en-GB" dirty="0" err="1"/>
              <a:t>EntityFramework</a:t>
            </a:r>
            <a:r>
              <a:rPr lang="en-GB" dirty="0"/>
              <a:t>.  This is registering a service of type </a:t>
            </a:r>
            <a:r>
              <a:rPr lang="en-GB" dirty="0" err="1"/>
              <a:t>ApplicationDbContext</a:t>
            </a:r>
            <a:r>
              <a:rPr lang="en-GB" dirty="0"/>
              <a:t> such that we can request an </a:t>
            </a:r>
            <a:r>
              <a:rPr lang="en-GB" dirty="0" err="1"/>
              <a:t>ApplicationDbContext</a:t>
            </a:r>
            <a:r>
              <a:rPr lang="en-GB" dirty="0"/>
              <a:t> in our Controllers and use that for each method that needs it.</a:t>
            </a:r>
          </a:p>
          <a:p>
            <a:pPr lvl="1"/>
            <a:r>
              <a:rPr lang="en-GB" dirty="0"/>
              <a:t>Here’s an example of how we are passing some configuration to the registration to provide our Context with a connection string.</a:t>
            </a:r>
          </a:p>
          <a:p>
            <a:pPr lvl="0"/>
            <a:r>
              <a:rPr lang="en-GB" dirty="0"/>
              <a:t>Next service registered is </a:t>
            </a:r>
            <a:r>
              <a:rPr lang="en-GB" dirty="0" err="1"/>
              <a:t>AddIdentity</a:t>
            </a:r>
            <a:r>
              <a:rPr lang="en-GB" dirty="0"/>
              <a:t> which is configuring some Identity Services that we’ll talk about in a later module.   Notice we are passing in an </a:t>
            </a:r>
            <a:r>
              <a:rPr lang="en-GB" dirty="0" err="1"/>
              <a:t>ApplicationDbContext</a:t>
            </a:r>
            <a:r>
              <a:rPr lang="en-GB" dirty="0"/>
              <a:t> type which means that </a:t>
            </a:r>
            <a:r>
              <a:rPr lang="en-GB" dirty="0" err="1"/>
              <a:t>AddIdentity</a:t>
            </a:r>
            <a:r>
              <a:rPr lang="en-GB" dirty="0"/>
              <a:t> will have a dependency on that.</a:t>
            </a:r>
          </a:p>
          <a:p>
            <a:endParaRPr lang="en-GB" dirty="0"/>
          </a:p>
          <a:p>
            <a:r>
              <a:rPr lang="en-GB" dirty="0"/>
              <a:t>It is worth noting that the Services Container is meant to serve the basic needs of the framework and most consumer applications are built on it. However, developers who wish to replace the built-in container with their preferred container can easily do so. The </a:t>
            </a:r>
            <a:r>
              <a:rPr lang="en-GB" b="1" dirty="0" err="1">
                <a:latin typeface="Consolas" pitchFamily="49" charset="0"/>
              </a:rPr>
              <a:t>ConfigureServices</a:t>
            </a:r>
            <a:r>
              <a:rPr lang="en-GB" dirty="0">
                <a:latin typeface="Consolas" pitchFamily="49" charset="0"/>
              </a:rPr>
              <a:t> </a:t>
            </a:r>
            <a:r>
              <a:rPr lang="en-GB" dirty="0"/>
              <a:t>method typically returns void, but if its signature is changed to return </a:t>
            </a:r>
            <a:r>
              <a:rPr lang="en-GB" b="1" dirty="0" err="1">
                <a:latin typeface="Consolas" pitchFamily="49" charset="0"/>
              </a:rPr>
              <a:t>IServiceProvider</a:t>
            </a:r>
            <a:r>
              <a:rPr lang="en-GB" dirty="0"/>
              <a:t>, a different container can be configured and returned. There are </a:t>
            </a:r>
            <a:r>
              <a:rPr lang="en-GB" dirty="0">
                <a:hlinkClick r:id="rId3"/>
              </a:rPr>
              <a:t>many IOC containers available for .NET</a:t>
            </a:r>
            <a:r>
              <a:rPr lang="en-GB" dirty="0"/>
              <a:t> such as 3</a:t>
            </a:r>
            <a:r>
              <a:rPr lang="en-GB" baseline="30000" dirty="0"/>
              <a:t>rd</a:t>
            </a:r>
            <a:r>
              <a:rPr lang="en-GB" dirty="0"/>
              <a:t> party containers: </a:t>
            </a:r>
            <a:r>
              <a:rPr lang="en-GB" dirty="0" err="1"/>
              <a:t>Autofac</a:t>
            </a:r>
            <a:r>
              <a:rPr lang="en-GB" dirty="0"/>
              <a:t>, Stashbox, Unity and many more.</a:t>
            </a:r>
          </a:p>
          <a:p>
            <a:r>
              <a:rPr lang="en-US" dirty="0">
                <a:hlinkClick r:id="rId4"/>
              </a:rPr>
              <a:t>https://docs.microsoft.com/en-us/aspnet/core/fundamentals/dependency-injection?view=aspnetcore-3.1#default-service-container-replacement</a:t>
            </a:r>
            <a:r>
              <a:rPr lang="en-GB" dirty="0"/>
              <a:t> </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pPr/>
              <a:t>62</a:t>
            </a:fld>
            <a:endParaRPr lang="en-US" dirty="0"/>
          </a:p>
        </p:txBody>
      </p:sp>
      <p:sp>
        <p:nvSpPr>
          <p:cNvPr id="6" name="Footer Placeholder 5"/>
          <p:cNvSpPr>
            <a:spLocks noGrp="1"/>
          </p:cNvSpPr>
          <p:nvPr>
            <p:ph type="ftr" sz="quarter" idx="12"/>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21488692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GB" baseline="0" dirty="0"/>
              <a:t>There are several different “lifetimes” that can be used when registering services.  This determines if services should be created fresh for each instance required, or if only one should be used for all requests and users.</a:t>
            </a:r>
          </a:p>
          <a:p>
            <a:r>
              <a:rPr lang="en-GB" baseline="0" dirty="0"/>
              <a:t>The easiest to understand is Singleton (3</a:t>
            </a:r>
            <a:r>
              <a:rPr lang="en-GB" baseline="30000" dirty="0"/>
              <a:t>rd</a:t>
            </a:r>
            <a:r>
              <a:rPr lang="en-GB" baseline="0" dirty="0"/>
              <a:t> on the list)</a:t>
            </a:r>
          </a:p>
          <a:p>
            <a:pPr lvl="1"/>
            <a:r>
              <a:rPr lang="en-GB" baseline="0" dirty="0"/>
              <a:t>The first time a Singleton Service is requested, the system will create one, and that is the instance that is used until the application shuts down.   There will be only a Single Instance of it for the entire application.</a:t>
            </a:r>
          </a:p>
          <a:p>
            <a:pPr lvl="1"/>
            <a:r>
              <a:rPr lang="en-GB" baseline="0" dirty="0"/>
              <a:t>Maybe you have a randomizer service that should be shared </a:t>
            </a:r>
          </a:p>
          <a:p>
            <a:pPr lvl="0"/>
            <a:r>
              <a:rPr lang="en-GB" baseline="0" dirty="0"/>
              <a:t>Last on the list is Instance.   This just like Singleton, but is instead created when the service is added to the services container, instead of when first created.   </a:t>
            </a:r>
          </a:p>
          <a:p>
            <a:pPr lvl="1"/>
            <a:r>
              <a:rPr lang="en-GB" baseline="0" dirty="0"/>
              <a:t>Imagine you have some controller that uses a Weather Service.  The difference with this lifetime is the service is created at app </a:t>
            </a:r>
            <a:r>
              <a:rPr lang="en-GB" baseline="0" dirty="0" err="1"/>
              <a:t>startup</a:t>
            </a:r>
            <a:r>
              <a:rPr lang="en-GB" baseline="0" dirty="0"/>
              <a:t> as opposed to the first time you call the Controller</a:t>
            </a:r>
          </a:p>
          <a:p>
            <a:pPr lvl="0"/>
            <a:r>
              <a:rPr lang="en-GB" baseline="0" dirty="0"/>
              <a:t>Transient at the top:  Every time a service is requested, it creates a new one.  This makes sense for small stateless services</a:t>
            </a:r>
          </a:p>
          <a:p>
            <a:pPr lvl="0"/>
            <a:r>
              <a:rPr lang="en-GB" baseline="0" dirty="0"/>
              <a:t>Finally Scoped, which are smart enough to create a new one for each HTTP request.  This is what </a:t>
            </a:r>
            <a:r>
              <a:rPr lang="en-GB" b="1" baseline="0" dirty="0" err="1"/>
              <a:t>EntityFramework</a:t>
            </a:r>
            <a:r>
              <a:rPr lang="en-GB" baseline="0" dirty="0"/>
              <a:t> registers as.  For each individual request, we create a new instances, and throw it away at the end of a request.</a:t>
            </a:r>
          </a:p>
          <a:p>
            <a:endParaRPr lang="en-GB" baseline="0" dirty="0"/>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pPr/>
              <a:t>63</a:t>
            </a:fld>
            <a:endParaRPr lang="en-US" dirty="0"/>
          </a:p>
        </p:txBody>
      </p:sp>
      <p:sp>
        <p:nvSpPr>
          <p:cNvPr id="6" name="Footer Placeholder 5"/>
          <p:cNvSpPr>
            <a:spLocks noGrp="1"/>
          </p:cNvSpPr>
          <p:nvPr>
            <p:ph type="ftr" sz="quarter" idx="12"/>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21600514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Services can be registered against Interface, Base Class or Concrete Class</a:t>
            </a:r>
          </a:p>
          <a:p>
            <a:pPr lvl="1"/>
            <a:r>
              <a:rPr lang="en-US" dirty="0"/>
              <a:t>Controller Factory looks at Controller Constructor for the type listed and looks for a match registered service.</a:t>
            </a:r>
          </a:p>
          <a:p>
            <a:pPr lvl="0"/>
            <a:r>
              <a:rPr lang="en-US" dirty="0"/>
              <a:t>We can inject services into </a:t>
            </a:r>
            <a:r>
              <a:rPr lang="en-US" dirty="0" err="1"/>
              <a:t>ActionMethods</a:t>
            </a:r>
            <a:r>
              <a:rPr lang="en-US" dirty="0"/>
              <a:t> using an Attribute [</a:t>
            </a:r>
            <a:r>
              <a:rPr lang="en-US" dirty="0" err="1"/>
              <a:t>FromServices</a:t>
            </a:r>
            <a:r>
              <a:rPr lang="en-US" dirty="0"/>
              <a:t>] in the arguments.  </a:t>
            </a:r>
          </a:p>
          <a:p>
            <a:pPr lvl="1"/>
            <a:r>
              <a:rPr lang="en-US" dirty="0"/>
              <a:t>This is very useful when a single method requires a service as opposed to an entire controller.</a:t>
            </a:r>
          </a:p>
          <a:p>
            <a:pPr lvl="1"/>
            <a:r>
              <a:rPr lang="en-US" dirty="0"/>
              <a:t>We can use DI only for that method instead of passing it into the constructor</a:t>
            </a:r>
          </a:p>
          <a:p>
            <a:pPr lvl="0"/>
            <a:r>
              <a:rPr lang="en-US" dirty="0"/>
              <a:t>Views can use Dependency Injection and we can pass Services into a View</a:t>
            </a:r>
          </a:p>
          <a:p>
            <a:pPr lvl="1"/>
            <a:r>
              <a:rPr lang="en-US" dirty="0"/>
              <a:t>This is using the @inject keyword</a:t>
            </a:r>
          </a:p>
          <a:p>
            <a:pPr lvl="1"/>
            <a:r>
              <a:rPr lang="en-US" dirty="0"/>
              <a:t>This will be discussed more in our next module.</a:t>
            </a:r>
          </a:p>
          <a:p>
            <a:pPr lvl="0"/>
            <a:r>
              <a:rPr lang="en-US" dirty="0"/>
              <a:t>Normally we add Services using </a:t>
            </a:r>
            <a:r>
              <a:rPr lang="en-US" dirty="0" err="1"/>
              <a:t>AddSingleton</a:t>
            </a:r>
            <a:r>
              <a:rPr lang="en-US" dirty="0"/>
              <a:t> or </a:t>
            </a:r>
            <a:r>
              <a:rPr lang="en-US" dirty="0" err="1"/>
              <a:t>AddScoped</a:t>
            </a:r>
            <a:r>
              <a:rPr lang="en-US" dirty="0"/>
              <a:t>.  We also have </a:t>
            </a:r>
            <a:r>
              <a:rPr lang="en-US" b="1" dirty="0" err="1"/>
              <a:t>Try</a:t>
            </a:r>
            <a:r>
              <a:rPr lang="en-US" b="0" dirty="0" err="1"/>
              <a:t>AddSingleton</a:t>
            </a:r>
            <a:r>
              <a:rPr lang="en-US" b="0" dirty="0"/>
              <a:t> and </a:t>
            </a:r>
            <a:r>
              <a:rPr lang="en-US" b="0" dirty="0" err="1"/>
              <a:t>TryAdd</a:t>
            </a:r>
            <a:r>
              <a:rPr lang="en-US" b="0" dirty="0"/>
              <a:t> any lifetime.</a:t>
            </a:r>
          </a:p>
          <a:p>
            <a:pPr lvl="1"/>
            <a:r>
              <a:rPr lang="en-US" b="0" dirty="0"/>
              <a:t>This only registers a dependency if there hasn’t already been one of that same type.</a:t>
            </a:r>
          </a:p>
          <a:p>
            <a:pPr lvl="1"/>
            <a:r>
              <a:rPr lang="en-US" b="0" dirty="0"/>
              <a:t>This is useful for library authors to avoid registering two copies of an instance in the container.</a:t>
            </a:r>
            <a:endParaRPr lang="en-US" dirty="0"/>
          </a:p>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r>
              <a:rPr lang="en-US" dirty="0"/>
              <a:t>Dependency Injection allows us to focus on developing Controllers &amp; Views without concern for constructing dependencies.</a:t>
            </a:r>
            <a:br>
              <a:rPr lang="en-US" dirty="0"/>
            </a:br>
            <a:endParaRPr lang="en-US" dirty="0"/>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64</a:t>
            </a:fld>
            <a:endParaRPr lang="en-US" dirty="0"/>
          </a:p>
        </p:txBody>
      </p:sp>
    </p:spTree>
    <p:extLst>
      <p:ext uri="{BB962C8B-B14F-4D97-AF65-F5344CB8AC3E}">
        <p14:creationId xmlns:p14="http://schemas.microsoft.com/office/powerpoint/2010/main" val="24436771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85000" lnSpcReduction="10000"/>
          </a:bodyPr>
          <a:lstStyle/>
          <a:p>
            <a:pPr>
              <a:buNone/>
            </a:pPr>
            <a:r>
              <a:rPr lang="en-US" b="1" dirty="0"/>
              <a:t>Demo Script:</a:t>
            </a:r>
          </a:p>
          <a:p>
            <a:r>
              <a:rPr lang="en-US" dirty="0"/>
              <a:t>Run the application from Demos\Module 03 - Controllers\</a:t>
            </a:r>
            <a:r>
              <a:rPr lang="en-US" dirty="0" err="1"/>
              <a:t>DILifetimesDemo</a:t>
            </a:r>
            <a:r>
              <a:rPr lang="en-US" dirty="0"/>
              <a:t> and demonstrate various service lifetimes. </a:t>
            </a:r>
          </a:p>
          <a:p>
            <a:endParaRPr lang="en-US" dirty="0"/>
          </a:p>
          <a:p>
            <a:pPr marL="0" indent="0">
              <a:buNone/>
            </a:pPr>
            <a:r>
              <a:rPr lang="en-US" b="1" dirty="0"/>
              <a:t>General ideas: </a:t>
            </a:r>
          </a:p>
          <a:p>
            <a:pPr marL="228600" indent="-228600">
              <a:buFont typeface="+mj-lt"/>
              <a:buAutoNum type="arabicPeriod"/>
            </a:pPr>
            <a:r>
              <a:rPr lang="en-US" dirty="0"/>
              <a:t>Show that DI is first class citizen of new ASP.NET Core framework.</a:t>
            </a:r>
          </a:p>
          <a:p>
            <a:pPr marL="228600" indent="-228600">
              <a:buFont typeface="+mj-lt"/>
              <a:buAutoNum type="arabicPeriod"/>
            </a:pPr>
            <a:r>
              <a:rPr lang="en-US" dirty="0"/>
              <a:t>You could reduce memory consumption (load on garbage collector and memory allocator).</a:t>
            </a:r>
          </a:p>
          <a:p>
            <a:pPr marL="228600" indent="-228600">
              <a:buFont typeface="+mj-lt"/>
              <a:buAutoNum type="arabicPeriod"/>
            </a:pPr>
            <a:r>
              <a:rPr lang="en-US" dirty="0"/>
              <a:t>To cache an object in DI container and extract it for every request rather than re-creating it.</a:t>
            </a:r>
          </a:p>
          <a:p>
            <a:endParaRPr lang="en-US" dirty="0"/>
          </a:p>
          <a:p>
            <a:pPr marL="0" indent="0">
              <a:buNone/>
            </a:pPr>
            <a:r>
              <a:rPr lang="en-US" dirty="0"/>
              <a:t>In </a:t>
            </a:r>
            <a:r>
              <a:rPr lang="en-US" dirty="0" err="1"/>
              <a:t>OperationController</a:t>
            </a:r>
            <a:r>
              <a:rPr lang="en-US" dirty="0"/>
              <a:t>, constructor defined dependencies from 4 different services. Each of them will be extracted from </a:t>
            </a:r>
            <a:r>
              <a:rPr lang="en-US" dirty="0" err="1"/>
              <a:t>serviceCollection</a:t>
            </a:r>
            <a:r>
              <a:rPr lang="en-US" dirty="0"/>
              <a:t> and injected in a constructor.</a:t>
            </a:r>
          </a:p>
          <a:p>
            <a:pPr marL="0" indent="0">
              <a:buNone/>
            </a:pPr>
            <a:r>
              <a:rPr lang="en-US" dirty="0"/>
              <a:t>Controller is the type that will be recreated with</a:t>
            </a:r>
            <a:r>
              <a:rPr lang="en-US" baseline="0" dirty="0"/>
              <a:t> </a:t>
            </a:r>
            <a:r>
              <a:rPr lang="en-US" dirty="0"/>
              <a:t>each user request, but dependencies could have separate lifetime. If you need 1 instance of an object during application worktime - you could use Singleton or Instance. </a:t>
            </a:r>
          </a:p>
          <a:p>
            <a:pPr marL="0" indent="0">
              <a:buNone/>
            </a:pPr>
            <a:r>
              <a:rPr lang="en-US" dirty="0"/>
              <a:t>Let’s use </a:t>
            </a:r>
            <a:r>
              <a:rPr lang="en-US" dirty="0" err="1"/>
              <a:t>EntityFramework</a:t>
            </a:r>
            <a:r>
              <a:rPr lang="en-US" dirty="0"/>
              <a:t> </a:t>
            </a:r>
            <a:r>
              <a:rPr lang="en-US" dirty="0" err="1"/>
              <a:t>datacontext</a:t>
            </a:r>
            <a:r>
              <a:rPr lang="en-US" dirty="0"/>
              <a:t> as an example of scoped lifetime. If 2 services are dependencies of 1 controller and both of them needs </a:t>
            </a:r>
            <a:r>
              <a:rPr lang="en-US" dirty="0" err="1"/>
              <a:t>datacontext</a:t>
            </a:r>
            <a:r>
              <a:rPr lang="en-US" dirty="0"/>
              <a:t>, we could add him as Scoped and as a result 1 instance of </a:t>
            </a:r>
            <a:r>
              <a:rPr lang="en-US" dirty="0" err="1"/>
              <a:t>datacontext</a:t>
            </a:r>
            <a:r>
              <a:rPr lang="en-US" dirty="0"/>
              <a:t> class will be referenced.</a:t>
            </a:r>
          </a:p>
          <a:p>
            <a:endParaRPr lang="en-US" dirty="0"/>
          </a:p>
          <a:p>
            <a:r>
              <a:rPr lang="en-US" b="1" dirty="0"/>
              <a:t>Transient</a:t>
            </a:r>
            <a:r>
              <a:rPr lang="en-US" dirty="0"/>
              <a:t> (Transient lifetime services are created each time they are requested. This lifetime works best for lightweight, stateless service )</a:t>
            </a:r>
          </a:p>
          <a:p>
            <a:r>
              <a:rPr lang="en-US" b="1" dirty="0"/>
              <a:t>Scoped</a:t>
            </a:r>
            <a:r>
              <a:rPr lang="en-US" dirty="0"/>
              <a:t> (Scoped lifetime services are created once per request )</a:t>
            </a:r>
          </a:p>
          <a:p>
            <a:r>
              <a:rPr lang="en-US" b="1" dirty="0"/>
              <a:t>Singleton</a:t>
            </a:r>
            <a:r>
              <a:rPr lang="en-US" dirty="0"/>
              <a:t> (Singleton lifetime services are created the first time they are requested, and then every subsequent request will use the same instance. If your application requires singleton behavior, allowing the services container to manage the service’s lifetime is recommended instead of implementing the singleton design pattern and managing your object’s lifetime in the class yourself )</a:t>
            </a:r>
          </a:p>
          <a:p>
            <a:r>
              <a:rPr lang="en-US" b="1" dirty="0"/>
              <a:t>Instance</a:t>
            </a:r>
            <a:r>
              <a:rPr lang="en-US" dirty="0"/>
              <a:t> (Similar to Singleton, but the instance is created when added to the services container and reused throughout, whereas with a Singleton the instance is first created only when first requested for use) </a:t>
            </a:r>
          </a:p>
          <a:p>
            <a:pPr marL="114300" marR="0" lvl="0" indent="-114300" algn="l" defTabSz="914400" rtl="0" eaLnBrk="1" fontAlgn="auto" latinLnBrk="0" hangingPunct="1">
              <a:lnSpc>
                <a:spcPct val="140000"/>
              </a:lnSpc>
              <a:spcBef>
                <a:spcPts val="0"/>
              </a:spcBef>
              <a:spcAft>
                <a:spcPts val="0"/>
              </a:spcAft>
              <a:buClrTx/>
              <a:buSzTx/>
              <a:buFont typeface="Arial" pitchFamily="34" charset="0"/>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F700FCDC-607C-4693-80AB-BB1A01878361}" type="slidenum">
              <a:rPr lang="en-US" smtClean="0"/>
              <a:pPr/>
              <a:t>65</a:t>
            </a:fld>
            <a:endParaRPr lang="en-US" dirty="0"/>
          </a:p>
        </p:txBody>
      </p:sp>
      <p:sp>
        <p:nvSpPr>
          <p:cNvPr id="5" name="Footer Placeholder 4"/>
          <p:cNvSpPr>
            <a:spLocks noGrp="1"/>
          </p:cNvSpPr>
          <p:nvPr>
            <p:ph type="ftr" sz="quarter" idx="11"/>
          </p:nvPr>
        </p:nvSpPr>
        <p:spPr/>
        <p:txBody>
          <a:bodyPr/>
          <a:lstStyle/>
          <a:p>
            <a:r>
              <a:rPr lang="en-US" dirty="0"/>
              <a:t>© 2016 Microsoft Corporation</a:t>
            </a:r>
          </a:p>
        </p:txBody>
      </p:sp>
      <p:sp>
        <p:nvSpPr>
          <p:cNvPr id="9" name="Slide Image Placeholder 8"/>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7224373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E9EEB41-EBB5-4D09-977D-3A6E65EE327B}" type="slidenum">
              <a:rPr lang="en-US" smtClean="0"/>
              <a:pPr/>
              <a:t>66</a:t>
            </a:fld>
            <a:endParaRPr lang="en-US" dirty="0"/>
          </a:p>
        </p:txBody>
      </p:sp>
      <p:sp>
        <p:nvSpPr>
          <p:cNvPr id="5" name="Footer Placeholder 4"/>
          <p:cNvSpPr>
            <a:spLocks noGrp="1"/>
          </p:cNvSpPr>
          <p:nvPr>
            <p:ph type="ftr" sz="quarter" idx="11"/>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3837186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a:t>Some applications can have a large number of controllers, and each controller can be associated with several views. For these types of applications, the default ASP.NET MVC project structure can become unwieldy. </a:t>
            </a:r>
          </a:p>
          <a:p>
            <a:endParaRPr lang="en-US" dirty="0"/>
          </a:p>
          <a:p>
            <a:r>
              <a:rPr lang="en-US" dirty="0"/>
              <a:t>To accommodate large projects, ASP.NET MVC lets you partition Web applications into smaller units that are referred to as areas. Areas provide a way to separate a large MVC Web application into smaller functional groupings. An area is effectively an MVC structure inside an application. An application could contain several MVC structures (areas). </a:t>
            </a:r>
          </a:p>
          <a:p>
            <a:endParaRPr lang="en-US" dirty="0"/>
          </a:p>
          <a:p>
            <a:r>
              <a:rPr lang="en-US" dirty="0"/>
              <a:t>For example, a single large e-commerce application might be divided into areas that represent the storefront, product reviews, user account administration, and the purchasing system. Each area represents a separate function of the overall application. </a:t>
            </a:r>
          </a:p>
        </p:txBody>
      </p:sp>
      <p:sp>
        <p:nvSpPr>
          <p:cNvPr id="5" name="Slide Number Placeholder 4"/>
          <p:cNvSpPr>
            <a:spLocks noGrp="1"/>
          </p:cNvSpPr>
          <p:nvPr>
            <p:ph type="sldNum" sz="quarter" idx="11"/>
          </p:nvPr>
        </p:nvSpPr>
        <p:spPr/>
        <p:txBody>
          <a:bodyPr/>
          <a:lstStyle/>
          <a:p>
            <a:fld id="{73CFBB7B-29F3-4A9F-B039-645092B1B4E9}" type="slidenum">
              <a:rPr lang="en-US" smtClean="0"/>
              <a:pPr/>
              <a:t>67</a:t>
            </a:fld>
            <a:endParaRPr lang="en-US" dirty="0"/>
          </a:p>
        </p:txBody>
      </p:sp>
      <p:sp>
        <p:nvSpPr>
          <p:cNvPr id="6" name="Footer Placeholder 5"/>
          <p:cNvSpPr>
            <a:spLocks noGrp="1"/>
          </p:cNvSpPr>
          <p:nvPr>
            <p:ph type="ftr" sz="quarter" idx="12"/>
          </p:nvPr>
        </p:nvSpPr>
        <p:spPr/>
        <p:txBody>
          <a:bodyPr/>
          <a:lstStyle/>
          <a:p>
            <a:r>
              <a:rPr lang="en-US" dirty="0"/>
              <a:t>© 2016 Microsoft Corporation</a:t>
            </a:r>
          </a:p>
        </p:txBody>
      </p:sp>
      <p:sp>
        <p:nvSpPr>
          <p:cNvPr id="10" name="Slide Image Placeholder 9"/>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0742762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r>
              <a:rPr lang="en-GB" dirty="0"/>
              <a:t>Note that in the example above, the default route would never be</a:t>
            </a:r>
            <a:r>
              <a:rPr lang="en-GB" baseline="0" dirty="0"/>
              <a:t> matched, since the area has default values for each parameter.</a:t>
            </a:r>
            <a:endParaRPr lang="en-GB" dirty="0"/>
          </a:p>
        </p:txBody>
      </p:sp>
      <p:sp>
        <p:nvSpPr>
          <p:cNvPr id="4" name="Slide Number Placeholder 3"/>
          <p:cNvSpPr>
            <a:spLocks noGrp="1"/>
          </p:cNvSpPr>
          <p:nvPr>
            <p:ph type="sldNum" sz="quarter" idx="10"/>
          </p:nvPr>
        </p:nvSpPr>
        <p:spPr/>
        <p:txBody>
          <a:bodyPr/>
          <a:lstStyle/>
          <a:p>
            <a:fld id="{73CFBB7B-29F3-4A9F-B039-645092B1B4E9}" type="slidenum">
              <a:rPr lang="en-US" smtClean="0"/>
              <a:pPr/>
              <a:t>68</a:t>
            </a:fld>
            <a:endParaRPr lang="en-US" dirty="0"/>
          </a:p>
        </p:txBody>
      </p:sp>
      <p:sp>
        <p:nvSpPr>
          <p:cNvPr id="5" name="Footer Placeholder 4"/>
          <p:cNvSpPr>
            <a:spLocks noGrp="1"/>
          </p:cNvSpPr>
          <p:nvPr>
            <p:ph type="ftr" sz="quarter" idx="11"/>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7756710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a:buNone/>
            </a:pPr>
            <a:r>
              <a:rPr lang="en-US" b="1" dirty="0"/>
              <a:t>Only do this demo if asked about Areas.</a:t>
            </a:r>
          </a:p>
          <a:p>
            <a:pPr>
              <a:buNone/>
            </a:pPr>
            <a:r>
              <a:rPr lang="en-US" b="1" dirty="0"/>
              <a:t>Demo Script not updated for .NET Core 3.1.  </a:t>
            </a:r>
          </a:p>
          <a:p>
            <a:pPr>
              <a:buNone/>
            </a:pPr>
            <a:endParaRPr lang="en-US" b="1" dirty="0"/>
          </a:p>
          <a:p>
            <a:pPr>
              <a:buNone/>
            </a:pPr>
            <a:r>
              <a:rPr lang="en-US" dirty="0">
                <a:hlinkClick r:id="rId3"/>
              </a:rPr>
              <a:t>https://docs.microsoft.com/en-us/aspnet/core/mvc/controllers/areas?view=aspnetcore-3.1</a:t>
            </a:r>
            <a:endParaRPr lang="en-US" dirty="0"/>
          </a:p>
          <a:p>
            <a:pPr>
              <a:buNone/>
            </a:pPr>
            <a:r>
              <a:rPr lang="en-US" b="1" dirty="0"/>
              <a:t>Demo (Review Before Presenting)</a:t>
            </a:r>
            <a:endParaRPr lang="en-US" dirty="0">
              <a:hlinkClick r:id="rId4"/>
            </a:endParaRPr>
          </a:p>
          <a:p>
            <a:pPr>
              <a:buNone/>
            </a:pPr>
            <a:r>
              <a:rPr lang="en-US" dirty="0">
                <a:hlinkClick r:id="rId4"/>
              </a:rPr>
              <a:t>https://github.com/dotnet/AspNetCore.Docs/tree/master/aspnetcore/mvc/controllers/areas/31samples/MVCareas</a:t>
            </a:r>
            <a:endParaRPr lang="en-US" b="1" dirty="0"/>
          </a:p>
          <a:p>
            <a:pPr>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700FCDC-607C-4693-80AB-BB1A01878361}" type="slidenum">
              <a:rPr lang="en-US" smtClean="0"/>
              <a:pPr/>
              <a:t>69</a:t>
            </a:fld>
            <a:endParaRPr lang="en-US" dirty="0"/>
          </a:p>
        </p:txBody>
      </p:sp>
      <p:sp>
        <p:nvSpPr>
          <p:cNvPr id="5" name="Footer Placeholder 4"/>
          <p:cNvSpPr>
            <a:spLocks noGrp="1"/>
          </p:cNvSpPr>
          <p:nvPr>
            <p:ph type="ftr" sz="quarter" idx="11"/>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3375638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Autofit/>
          </a:bodyPr>
          <a:lstStyle/>
          <a:p>
            <a:r>
              <a:rPr lang="en-MY" dirty="0"/>
              <a:t>Controllers are the initial entry point for a given request</a:t>
            </a:r>
          </a:p>
          <a:p>
            <a:r>
              <a:rPr lang="en-MY" dirty="0"/>
              <a:t>Responsible for:</a:t>
            </a:r>
          </a:p>
          <a:p>
            <a:pPr lvl="1"/>
            <a:r>
              <a:rPr lang="en-US" dirty="0"/>
              <a:t>Handling and responding to user input and interaction</a:t>
            </a:r>
          </a:p>
          <a:p>
            <a:pPr lvl="1"/>
            <a:r>
              <a:rPr lang="en-US" dirty="0"/>
              <a:t>Selecting which model types to work with</a:t>
            </a:r>
          </a:p>
          <a:p>
            <a:pPr lvl="1"/>
            <a:r>
              <a:rPr lang="en-US" dirty="0"/>
              <a:t>Selecting which view to render in response</a:t>
            </a:r>
          </a:p>
          <a:p>
            <a:r>
              <a:rPr lang="en-US" sz="950" dirty="0"/>
              <a:t>The most important of these is the “Handling and responding to user input and interaction”.  </a:t>
            </a:r>
          </a:p>
          <a:p>
            <a:pPr lvl="1"/>
            <a:r>
              <a:rPr lang="en-US" sz="950" dirty="0"/>
              <a:t>It is in our Controllers that govern the entire processing of a request</a:t>
            </a:r>
          </a:p>
          <a:p>
            <a:pPr lvl="0"/>
            <a:r>
              <a:rPr lang="en-US" sz="950" dirty="0"/>
              <a:t>This diagram has been in previous slide decks  This is our basic flow</a:t>
            </a:r>
          </a:p>
          <a:p>
            <a:pPr lvl="1"/>
            <a:r>
              <a:rPr lang="en-US" sz="950" dirty="0"/>
              <a:t>Controller handles Input, Creates a Model Type (Employee) and then generates the View to render our response.</a:t>
            </a:r>
            <a:endParaRPr lang="en-US" sz="950" b="0" dirty="0"/>
          </a:p>
          <a:p>
            <a:endParaRPr lang="en-US" sz="950" b="0" dirty="0"/>
          </a:p>
          <a:p>
            <a:r>
              <a:rPr lang="en-US" sz="950" b="0" dirty="0"/>
              <a:t>There may be other steps that occur in our pipeline earlier thru middleware such as Authentication, but this is the starting point unique to our request.</a:t>
            </a:r>
          </a:p>
          <a:p>
            <a:pPr marL="0" indent="0">
              <a:buNone/>
            </a:pPr>
            <a:endParaRPr lang="en-US" sz="950" dirty="0"/>
          </a:p>
        </p:txBody>
      </p:sp>
      <p:sp>
        <p:nvSpPr>
          <p:cNvPr id="5" name="Slide Number Placeholder 4"/>
          <p:cNvSpPr>
            <a:spLocks noGrp="1"/>
          </p:cNvSpPr>
          <p:nvPr>
            <p:ph type="sldNum" sz="quarter" idx="11"/>
          </p:nvPr>
        </p:nvSpPr>
        <p:spPr/>
        <p:txBody>
          <a:bodyPr/>
          <a:lstStyle/>
          <a:p>
            <a:fld id="{89920E16-7E2D-4061-8759-5F8497A7A433}" type="slidenum">
              <a:rPr lang="en-US" smtClean="0"/>
              <a:pPr/>
              <a:t>7</a:t>
            </a:fld>
            <a:endParaRPr lang="en-US" dirty="0"/>
          </a:p>
        </p:txBody>
      </p:sp>
      <p:sp>
        <p:nvSpPr>
          <p:cNvPr id="6" name="Footer Placeholder 5"/>
          <p:cNvSpPr>
            <a:spLocks noGrp="1"/>
          </p:cNvSpPr>
          <p:nvPr>
            <p:ph type="ftr" sz="quarter" idx="12"/>
          </p:nvPr>
        </p:nvSpPr>
        <p:spPr/>
        <p:txBody>
          <a:bodyPr/>
          <a:lstStyle/>
          <a:p>
            <a:r>
              <a:rPr lang="en-US" dirty="0"/>
              <a:t>© 2016 Microsoft Corporation</a:t>
            </a:r>
          </a:p>
        </p:txBody>
      </p:sp>
      <p:sp>
        <p:nvSpPr>
          <p:cNvPr id="14" name="Slide Image Placeholder 13"/>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2284066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a:buNone/>
            </a:pPr>
            <a:r>
              <a:rPr lang="en-US" b="1" dirty="0"/>
              <a:t>Overview:</a:t>
            </a:r>
          </a:p>
          <a:p>
            <a:r>
              <a:rPr lang="en-US" dirty="0"/>
              <a:t>Asynchronous Controller Action Methods</a:t>
            </a:r>
          </a:p>
        </p:txBody>
      </p:sp>
      <p:sp>
        <p:nvSpPr>
          <p:cNvPr id="4" name="Slide Number Placeholder 3"/>
          <p:cNvSpPr>
            <a:spLocks noGrp="1"/>
          </p:cNvSpPr>
          <p:nvPr>
            <p:ph type="sldNum" sz="quarter" idx="11"/>
          </p:nvPr>
        </p:nvSpPr>
        <p:spPr/>
        <p:txBody>
          <a:bodyPr/>
          <a:lstStyle/>
          <a:p>
            <a:fld id="{73CFBB7B-29F3-4A9F-B039-645092B1B4E9}" type="slidenum">
              <a:rPr lang="en-US" smtClean="0"/>
              <a:pPr/>
              <a:t>70</a:t>
            </a:fld>
            <a:endParaRPr lang="en-US" dirty="0"/>
          </a:p>
        </p:txBody>
      </p:sp>
      <p:sp>
        <p:nvSpPr>
          <p:cNvPr id="6" name="Footer Placeholder 5"/>
          <p:cNvSpPr>
            <a:spLocks noGrp="1"/>
          </p:cNvSpPr>
          <p:nvPr>
            <p:ph type="ftr" sz="quarter" idx="12"/>
          </p:nvPr>
        </p:nvSpPr>
        <p:spPr/>
        <p:txBody>
          <a:bodyPr/>
          <a:lstStyle/>
          <a:p>
            <a:r>
              <a:rPr lang="en-US" dirty="0"/>
              <a:t>© 2016 Microsoft Corporation</a:t>
            </a:r>
          </a:p>
        </p:txBody>
      </p:sp>
      <p:sp>
        <p:nvSpPr>
          <p:cNvPr id="10" name="Slide Image Placeholder 9"/>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5041002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r>
              <a:rPr lang="en-GB" dirty="0"/>
              <a:t>More typically used for </a:t>
            </a:r>
            <a:r>
              <a:rPr lang="en-GB" dirty="0" err="1"/>
              <a:t>WebAPI</a:t>
            </a:r>
            <a:r>
              <a:rPr lang="en-GB" dirty="0"/>
              <a:t> controllers, we can configure Action Methods to run asynchronously.</a:t>
            </a:r>
          </a:p>
          <a:p>
            <a:r>
              <a:rPr lang="en-GB" dirty="0"/>
              <a:t>The goal of async actions is that if a thread becomes idle, then the thread can potentially be released to the pool to do other work</a:t>
            </a:r>
          </a:p>
          <a:p>
            <a:r>
              <a:rPr lang="en-GB" dirty="0"/>
              <a:t>Above we have an Async Index Action method. Which depends on 3 different services. News, Weather, and Sports Task</a:t>
            </a:r>
          </a:p>
          <a:p>
            <a:r>
              <a:rPr lang="en-GB" dirty="0"/>
              <a:t>Each of these have calls which we perform asynchronously.  This means that each of these calls will return without waiting for the response.</a:t>
            </a:r>
          </a:p>
          <a:p>
            <a:r>
              <a:rPr lang="en-GB" dirty="0"/>
              <a:t>Instead it is not until the </a:t>
            </a:r>
            <a:r>
              <a:rPr lang="en-GB" dirty="0" err="1"/>
              <a:t>Task.WhenAll</a:t>
            </a:r>
            <a:r>
              <a:rPr lang="en-GB" dirty="0"/>
              <a:t> is called that we wait for all 3 to return.</a:t>
            </a:r>
          </a:p>
          <a:p>
            <a:endParaRPr lang="en-GB" dirty="0"/>
          </a:p>
          <a:p>
            <a:r>
              <a:rPr lang="en-GB" dirty="0"/>
              <a:t>Docs to help with Async:</a:t>
            </a:r>
          </a:p>
          <a:p>
            <a:r>
              <a:rPr lang="en-US" dirty="0">
                <a:hlinkClick r:id="rId3"/>
              </a:rPr>
              <a:t>https://docs.microsoft.com/en-us/aspnet/core/web-api/action-return-types?view=aspnetcore-3.1</a:t>
            </a:r>
            <a:endParaRPr lang="en-US" dirty="0"/>
          </a:p>
          <a:p>
            <a:r>
              <a:rPr lang="en-US" dirty="0">
                <a:hlinkClick r:id="rId4"/>
              </a:rPr>
              <a:t>https://docs.microsoft.com/en-us/aspnet/core/performance/performance-best-practices?view=aspnetcore-3.1</a:t>
            </a:r>
            <a:endParaRPr lang="en-US" dirty="0"/>
          </a:p>
          <a:p>
            <a:r>
              <a:rPr lang="en-US" dirty="0"/>
              <a:t>Comments on this:</a:t>
            </a:r>
          </a:p>
          <a:p>
            <a:r>
              <a:rPr lang="en-US" dirty="0">
                <a:hlinkClick r:id="rId5"/>
              </a:rPr>
              <a:t>https://stackoverflow.com/questions/48015096/not-much-difference-between-asp-net-core-sync-and-async-controller-actions</a:t>
            </a:r>
            <a:endParaRPr lang="en-US" dirty="0"/>
          </a:p>
          <a:p>
            <a:endParaRPr lang="en-GB" dirty="0"/>
          </a:p>
        </p:txBody>
      </p:sp>
      <p:sp>
        <p:nvSpPr>
          <p:cNvPr id="4" name="Slide Number Placeholder 3"/>
          <p:cNvSpPr>
            <a:spLocks noGrp="1"/>
          </p:cNvSpPr>
          <p:nvPr>
            <p:ph type="sldNum" sz="quarter" idx="10"/>
          </p:nvPr>
        </p:nvSpPr>
        <p:spPr/>
        <p:txBody>
          <a:bodyPr/>
          <a:lstStyle/>
          <a:p>
            <a:fld id="{73CFBB7B-29F3-4A9F-B039-645092B1B4E9}" type="slidenum">
              <a:rPr lang="en-US" smtClean="0"/>
              <a:pPr/>
              <a:t>71</a:t>
            </a:fld>
            <a:endParaRPr lang="en-US" dirty="0"/>
          </a:p>
        </p:txBody>
      </p:sp>
      <p:sp>
        <p:nvSpPr>
          <p:cNvPr id="5" name="Footer Placeholder 4"/>
          <p:cNvSpPr>
            <a:spLocks noGrp="1"/>
          </p:cNvSpPr>
          <p:nvPr>
            <p:ph type="ftr" sz="quarter" idx="11"/>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34501567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a:t>Some guidance to know when to use Sync vs Async methods</a:t>
            </a:r>
          </a:p>
          <a:p>
            <a:endParaRPr lang="en-US" dirty="0"/>
          </a:p>
          <a:p>
            <a:r>
              <a:rPr lang="en-GB" dirty="0"/>
              <a:t>Docs to help with Async:</a:t>
            </a:r>
          </a:p>
          <a:p>
            <a:r>
              <a:rPr lang="en-US" dirty="0">
                <a:hlinkClick r:id="rId3"/>
              </a:rPr>
              <a:t>https://docs.microsoft.com/en-us/aspnet/core/web-api/action-return-types?view=aspnetcore-3.1</a:t>
            </a:r>
            <a:endParaRPr lang="en-US" dirty="0"/>
          </a:p>
          <a:p>
            <a:r>
              <a:rPr lang="en-US" dirty="0">
                <a:hlinkClick r:id="rId4"/>
              </a:rPr>
              <a:t>https://docs.microsoft.com/en-us/aspnet/core/performance/performance-best-practices?view=aspnetcore-3.1</a:t>
            </a:r>
            <a:endParaRPr lang="en-US" dirty="0"/>
          </a:p>
          <a:p>
            <a:r>
              <a:rPr lang="en-US" dirty="0"/>
              <a:t>Comments on this:</a:t>
            </a:r>
          </a:p>
          <a:p>
            <a:r>
              <a:rPr lang="en-US" dirty="0">
                <a:hlinkClick r:id="rId5"/>
              </a:rPr>
              <a:t>https://stackoverflow.com/questions/48015096/not-much-difference-between-asp-net-core-sync-and-async-controller-actions</a:t>
            </a:r>
            <a:endParaRPr lang="en-US" dirty="0"/>
          </a:p>
        </p:txBody>
      </p:sp>
      <p:sp>
        <p:nvSpPr>
          <p:cNvPr id="4" name="Slide Number Placeholder 3"/>
          <p:cNvSpPr>
            <a:spLocks noGrp="1"/>
          </p:cNvSpPr>
          <p:nvPr>
            <p:ph type="sldNum" sz="quarter" idx="10"/>
          </p:nvPr>
        </p:nvSpPr>
        <p:spPr/>
        <p:txBody>
          <a:bodyPr/>
          <a:lstStyle/>
          <a:p>
            <a:fld id="{F700FCDC-607C-4693-80AB-BB1A01878361}" type="slidenum">
              <a:rPr lang="en-US" smtClean="0"/>
              <a:pPr/>
              <a:t>72</a:t>
            </a:fld>
            <a:endParaRPr lang="en-US" dirty="0"/>
          </a:p>
        </p:txBody>
      </p:sp>
      <p:sp>
        <p:nvSpPr>
          <p:cNvPr id="5" name="Footer Placeholder 4"/>
          <p:cNvSpPr>
            <a:spLocks noGrp="1"/>
          </p:cNvSpPr>
          <p:nvPr>
            <p:ph type="ftr" sz="quarter" idx="11"/>
          </p:nvPr>
        </p:nvSpPr>
        <p:spPr/>
        <p:txBody>
          <a:bodyPr/>
          <a:lstStyle/>
          <a:p>
            <a:r>
              <a:rPr lang="en-US" dirty="0"/>
              <a:t>© 2016 Microsoft Corporation</a:t>
            </a:r>
          </a:p>
        </p:txBody>
      </p:sp>
      <p:sp>
        <p:nvSpPr>
          <p:cNvPr id="9" name="Slide Image Placeholder 8"/>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9356184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fontAlgn="auto">
              <a:spcBef>
                <a:spcPts val="0"/>
              </a:spcBef>
              <a:spcAft>
                <a:spcPts val="0"/>
              </a:spcAft>
              <a:defRPr/>
            </a:pPr>
            <a:endParaRPr lang="en-US" dirty="0"/>
          </a:p>
        </p:txBody>
      </p:sp>
      <p:sp>
        <p:nvSpPr>
          <p:cNvPr id="4" name="Slide Number Placeholder 3"/>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pPr/>
              <a:t>73</a:t>
            </a:fld>
            <a:endParaRPr lang="en-US" dirty="0"/>
          </a:p>
        </p:txBody>
      </p:sp>
      <p:sp>
        <p:nvSpPr>
          <p:cNvPr id="6" name="Footer Placeholder 5"/>
          <p:cNvSpPr>
            <a:spLocks noGrp="1"/>
          </p:cNvSpPr>
          <p:nvPr>
            <p:ph type="ftr" sz="quarter" idx="12"/>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11834920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b="1" dirty="0"/>
              <a:t>In-Memory Cache </a:t>
            </a:r>
          </a:p>
          <a:p>
            <a:pPr marL="0" indent="0">
              <a:buNone/>
            </a:pPr>
            <a:r>
              <a:rPr lang="en-US" dirty="0">
                <a:hlinkClick r:id="rId3"/>
              </a:rPr>
              <a:t>https://docs.microsoft.com/en-us/aspnet/core/performance/caching/memory?view=aspnetcore-3.1</a:t>
            </a:r>
            <a:endParaRPr lang="en-US" dirty="0"/>
          </a:p>
          <a:p>
            <a:pPr marL="0" indent="0">
              <a:buNone/>
            </a:pPr>
            <a:r>
              <a:rPr lang="en-US" b="0" dirty="0"/>
              <a:t>An in-memory cache is stored in the memory of a single server hosting an ASP.NET app. If an app is hosted by multiple servers in a web farm or cloud hosting environment, the servers may have different values in their local in-memory caches. Apps that will be hosted in server farms or on cloud hosting should use a distributed cache to avoid cache consistency problems.</a:t>
            </a:r>
          </a:p>
          <a:p>
            <a:pPr marL="0" indent="0">
              <a:buNone/>
            </a:pPr>
            <a:endParaRPr lang="en-US" b="1" dirty="0"/>
          </a:p>
          <a:p>
            <a:pPr marL="0" indent="0">
              <a:buNone/>
            </a:pPr>
            <a:r>
              <a:rPr lang="en-US" b="1" dirty="0"/>
              <a:t>Distributed Cache </a:t>
            </a:r>
          </a:p>
          <a:p>
            <a:pPr marL="0" indent="0">
              <a:buNone/>
            </a:pPr>
            <a:r>
              <a:rPr lang="en-US" dirty="0">
                <a:hlinkClick r:id="rId4"/>
              </a:rPr>
              <a:t>https://docs.microsoft.com/en-us/aspnet/core/performance/caching/distributed?view=aspnetcore-3.1</a:t>
            </a:r>
            <a:endParaRPr lang="en-US" dirty="0"/>
          </a:p>
          <a:p>
            <a:pPr marL="0" indent="0">
              <a:buNone/>
            </a:pPr>
            <a:r>
              <a:rPr lang="en-US" dirty="0"/>
              <a:t>A distributed cache is shared by multiple app servers (see Caching Basics). The information in the cache is not stored in the memory of individual web servers, and the cached data is available to all of the app’s servers. This provides several advantages:</a:t>
            </a:r>
          </a:p>
          <a:p>
            <a:pPr marL="114300" indent="-114300"/>
            <a:r>
              <a:rPr lang="en-US" dirty="0"/>
              <a:t>Cached data is coherent on all web servers. Users don’t see different results depending on which web server handles their request</a:t>
            </a:r>
          </a:p>
          <a:p>
            <a:pPr marL="114300" indent="-114300"/>
            <a:r>
              <a:rPr lang="en-US" dirty="0"/>
              <a:t>Cached data survives web server restarts and deployments. Individual web servers can be removed or added without impacting the cache.</a:t>
            </a:r>
          </a:p>
          <a:p>
            <a:pPr marL="114300" indent="-114300"/>
            <a:r>
              <a:rPr lang="en-US" dirty="0"/>
              <a:t>The source data store has fewer requests made to it (than with multiple in-memory caches or no cache at all).</a:t>
            </a:r>
          </a:p>
          <a:p>
            <a:pPr marL="114300" indent="-114300"/>
            <a:endParaRPr lang="en-US" dirty="0"/>
          </a:p>
          <a:p>
            <a:pPr marL="0" indent="0">
              <a:buNone/>
            </a:pPr>
            <a:r>
              <a:rPr lang="en-US" b="1" dirty="0"/>
              <a:t>Response Caching </a:t>
            </a:r>
          </a:p>
          <a:p>
            <a:pPr marL="0" indent="0">
              <a:buNone/>
            </a:pPr>
            <a:r>
              <a:rPr lang="en-US" dirty="0">
                <a:hlinkClick r:id="rId5"/>
              </a:rPr>
              <a:t>https://docs.microsoft.com/en-us/aspnet/core/performance/caching/middleware?view=aspnetcore-3.1</a:t>
            </a:r>
            <a:endParaRPr lang="en-US" b="1" dirty="0"/>
          </a:p>
          <a:p>
            <a:pPr marL="0" indent="0">
              <a:buNone/>
            </a:pPr>
            <a:r>
              <a:rPr lang="en-US" i="1" dirty="0"/>
              <a:t>Response caching</a:t>
            </a:r>
            <a:r>
              <a:rPr lang="en-US" dirty="0"/>
              <a:t> refers to specifying cache-related headers on HTTP responses made by ASP.NET Core MVC actions. These headers specify how you want client and intermediate (proxy) machines to cache responses to certain requests (if at all). This can reduce the number of requests a client or proxy makes to the web server, since future requests for the same action may be served from the client or proxy’s cache. In this case, the request is never made to the web server.</a:t>
            </a:r>
          </a:p>
          <a:p>
            <a:pPr marL="0" indent="0">
              <a:buNone/>
            </a:pPr>
            <a:endParaRPr lang="en-US" b="0" dirty="0"/>
          </a:p>
          <a:p>
            <a:pPr marL="0" indent="0">
              <a:buNone/>
            </a:pPr>
            <a:r>
              <a:rPr lang="en-US" b="1" dirty="0"/>
              <a:t>Output Caching</a:t>
            </a:r>
          </a:p>
          <a:p>
            <a:pPr marL="0" indent="0">
              <a:buNone/>
            </a:pPr>
            <a:r>
              <a:rPr lang="en-US" dirty="0"/>
              <a:t>The output cache enables you to cache the content returned by a controller action. That way, the same content does not need to be generated each and every time the same controller action is invoked. </a:t>
            </a:r>
            <a:endParaRPr lang="en-US" b="0" dirty="0"/>
          </a:p>
        </p:txBody>
      </p:sp>
      <p:sp>
        <p:nvSpPr>
          <p:cNvPr id="4" name="Footer Placeholder 3"/>
          <p:cNvSpPr>
            <a:spLocks noGrp="1"/>
          </p:cNvSpPr>
          <p:nvPr>
            <p:ph type="ftr" sz="quarter" idx="10"/>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11"/>
          </p:nvPr>
        </p:nvSpPr>
        <p:spPr/>
        <p:txBody>
          <a:bodyPr/>
          <a:lstStyle/>
          <a:p>
            <a:fld id="{73CFBB7B-29F3-4A9F-B039-645092B1B4E9}" type="slidenum">
              <a:rPr lang="en-US" smtClean="0"/>
              <a:pPr/>
              <a:t>74</a:t>
            </a:fld>
            <a:endParaRPr lang="en-US" dirty="0"/>
          </a:p>
        </p:txBody>
      </p:sp>
    </p:spTree>
    <p:extLst>
      <p:ext uri="{BB962C8B-B14F-4D97-AF65-F5344CB8AC3E}">
        <p14:creationId xmlns:p14="http://schemas.microsoft.com/office/powerpoint/2010/main" val="41575675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11"/>
          </p:nvPr>
        </p:nvSpPr>
        <p:spPr/>
        <p:txBody>
          <a:bodyPr/>
          <a:lstStyle/>
          <a:p>
            <a:fld id="{73CFBB7B-29F3-4A9F-B039-645092B1B4E9}" type="slidenum">
              <a:rPr lang="en-US" smtClean="0"/>
              <a:pPr/>
              <a:t>75</a:t>
            </a:fld>
            <a:endParaRPr lang="en-US" dirty="0"/>
          </a:p>
        </p:txBody>
      </p:sp>
    </p:spTree>
    <p:extLst>
      <p:ext uri="{BB962C8B-B14F-4D97-AF65-F5344CB8AC3E}">
        <p14:creationId xmlns:p14="http://schemas.microsoft.com/office/powerpoint/2010/main" val="1609328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Original documentation https://docs.asp.net/en/latest/performance/caching/response.html </a:t>
            </a:r>
          </a:p>
          <a:p>
            <a:r>
              <a:rPr lang="en-US" dirty="0">
                <a:hlinkClick r:id="rId3"/>
              </a:rPr>
              <a:t>https://docs.microsoft.com/en-us/aspnet/core/performance/caching/response?view=aspnetcore-3.1</a:t>
            </a:r>
            <a:endParaRPr lang="en-US" dirty="0"/>
          </a:p>
        </p:txBody>
      </p:sp>
      <p:sp>
        <p:nvSpPr>
          <p:cNvPr id="4" name="Footer Placeholder 3"/>
          <p:cNvSpPr>
            <a:spLocks noGrp="1"/>
          </p:cNvSpPr>
          <p:nvPr>
            <p:ph type="ftr" sz="quarter" idx="10"/>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11"/>
          </p:nvPr>
        </p:nvSpPr>
        <p:spPr/>
        <p:txBody>
          <a:bodyPr/>
          <a:lstStyle/>
          <a:p>
            <a:fld id="{73CFBB7B-29F3-4A9F-B039-645092B1B4E9}" type="slidenum">
              <a:rPr lang="en-US" smtClean="0"/>
              <a:pPr/>
              <a:t>76</a:t>
            </a:fld>
            <a:endParaRPr lang="en-US" dirty="0"/>
          </a:p>
        </p:txBody>
      </p:sp>
    </p:spTree>
    <p:extLst>
      <p:ext uri="{BB962C8B-B14F-4D97-AF65-F5344CB8AC3E}">
        <p14:creationId xmlns:p14="http://schemas.microsoft.com/office/powerpoint/2010/main" val="32964762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85000" lnSpcReduction="10000"/>
          </a:bodyPr>
          <a:lstStyle/>
          <a:p>
            <a:pPr marL="0" lvl="0" indent="0">
              <a:buNone/>
            </a:pPr>
            <a:r>
              <a:rPr lang="en-US" b="0" dirty="0"/>
              <a:t>Demo Objective:  Demonstrate the basics of </a:t>
            </a:r>
            <a:r>
              <a:rPr lang="en-US" b="0" dirty="0" err="1"/>
              <a:t>InMemory</a:t>
            </a:r>
            <a:r>
              <a:rPr lang="en-US" b="0" dirty="0"/>
              <a:t> Caching.  We will inject the </a:t>
            </a:r>
            <a:r>
              <a:rPr lang="en-US" b="1" dirty="0" err="1"/>
              <a:t>MemoryCache</a:t>
            </a:r>
            <a:r>
              <a:rPr lang="en-US" b="0" dirty="0"/>
              <a:t> service and add a message which will regenerate at maximum once ever 20 seconds.</a:t>
            </a:r>
          </a:p>
          <a:p>
            <a:pPr marL="0" lvl="0" indent="0">
              <a:buNone/>
            </a:pPr>
            <a:endParaRPr lang="en-US" b="0" dirty="0"/>
          </a:p>
          <a:p>
            <a:pPr marL="0" lvl="0" indent="0">
              <a:buNone/>
            </a:pPr>
            <a:r>
              <a:rPr lang="en-US" b="1" dirty="0"/>
              <a:t>Demo Script: </a:t>
            </a:r>
          </a:p>
          <a:p>
            <a:pPr marL="228600" lvl="0" indent="-228600">
              <a:buAutoNum type="arabicPeriod"/>
            </a:pPr>
            <a:r>
              <a:rPr lang="en-US" b="0" dirty="0"/>
              <a:t>Open Project </a:t>
            </a:r>
            <a:r>
              <a:rPr lang="en-US" b="0" dirty="0" err="1"/>
              <a:t>CachingDemo</a:t>
            </a:r>
            <a:r>
              <a:rPr lang="en-US" b="0" dirty="0"/>
              <a:t> from Demos\Module 03 – Controllers\</a:t>
            </a:r>
            <a:r>
              <a:rPr lang="en-US" b="0" dirty="0" err="1"/>
              <a:t>CachingDemo</a:t>
            </a:r>
            <a:endParaRPr lang="en-US" b="0" dirty="0"/>
          </a:p>
          <a:p>
            <a:pPr marL="457200" lvl="1" indent="-228600">
              <a:buAutoNum type="arabicPeriod"/>
            </a:pPr>
            <a:r>
              <a:rPr lang="en-US" b="0" dirty="0"/>
              <a:t>This project was created using the MVC Template with only slight modifications</a:t>
            </a:r>
          </a:p>
          <a:p>
            <a:pPr marL="228600" lvl="0" indent="-228600">
              <a:buAutoNum type="arabicPeriod"/>
            </a:pPr>
            <a:r>
              <a:rPr lang="en-US" b="0" dirty="0"/>
              <a:t>Open </a:t>
            </a:r>
            <a:r>
              <a:rPr lang="en-US" b="0" dirty="0" err="1"/>
              <a:t>Startup.cs</a:t>
            </a:r>
            <a:r>
              <a:rPr lang="en-US" b="0" dirty="0"/>
              <a:t> and show </a:t>
            </a:r>
            <a:r>
              <a:rPr lang="en-US" b="1" dirty="0" err="1"/>
              <a:t>ConfigureServices</a:t>
            </a:r>
            <a:r>
              <a:rPr lang="en-US" b="0" dirty="0"/>
              <a:t>.  Notice that we had added </a:t>
            </a:r>
            <a:r>
              <a:rPr lang="en-US" b="1" dirty="0" err="1"/>
              <a:t>AddMemoryCache</a:t>
            </a:r>
            <a:endParaRPr lang="en-US" b="0" dirty="0"/>
          </a:p>
          <a:p>
            <a:pPr marL="228600" lvl="0" indent="-228600">
              <a:buAutoNum type="arabicPeriod"/>
            </a:pPr>
            <a:r>
              <a:rPr lang="en-US" b="0" dirty="0"/>
              <a:t>Open </a:t>
            </a:r>
            <a:r>
              <a:rPr lang="en-US" b="1" dirty="0"/>
              <a:t>Views -&gt; Home -&gt; </a:t>
            </a:r>
            <a:r>
              <a:rPr lang="en-US" b="1" dirty="0" err="1"/>
              <a:t>Index.cshtml</a:t>
            </a:r>
            <a:endParaRPr lang="en-US" b="0" dirty="0"/>
          </a:p>
          <a:p>
            <a:pPr marL="457200" lvl="1" indent="-228600">
              <a:buAutoNum type="arabicPeriod"/>
            </a:pPr>
            <a:r>
              <a:rPr lang="en-US" b="0" dirty="0"/>
              <a:t>Notice that we have added </a:t>
            </a:r>
            <a:r>
              <a:rPr lang="en-US" b="1" dirty="0"/>
              <a:t>@</a:t>
            </a:r>
            <a:r>
              <a:rPr lang="en-US" b="1" dirty="0" err="1"/>
              <a:t>ViewBag.CachedMessage</a:t>
            </a:r>
            <a:r>
              <a:rPr lang="en-US" b="0" dirty="0"/>
              <a:t>. This is just a string we are passing to our View during each request</a:t>
            </a:r>
          </a:p>
          <a:p>
            <a:pPr marL="228600" lvl="0" indent="-228600">
              <a:buAutoNum type="arabicPeriod"/>
            </a:pPr>
            <a:r>
              <a:rPr lang="en-US" b="0" dirty="0"/>
              <a:t>Open </a:t>
            </a:r>
            <a:r>
              <a:rPr lang="en-US" b="1" dirty="0"/>
              <a:t>Controllers -&gt; </a:t>
            </a:r>
            <a:r>
              <a:rPr lang="en-US" b="1" dirty="0" err="1"/>
              <a:t>HomeController.cs</a:t>
            </a:r>
            <a:endParaRPr lang="en-US" b="0" dirty="0"/>
          </a:p>
          <a:p>
            <a:pPr marL="457200" lvl="1" indent="-228600">
              <a:buAutoNum type="arabicPeriod"/>
            </a:pPr>
            <a:r>
              <a:rPr lang="en-US" b="0" dirty="0"/>
              <a:t>In the </a:t>
            </a:r>
            <a:r>
              <a:rPr lang="en-US" b="1" dirty="0"/>
              <a:t>constructor</a:t>
            </a:r>
            <a:r>
              <a:rPr lang="en-US" b="0" dirty="0"/>
              <a:t> notice the </a:t>
            </a:r>
            <a:r>
              <a:rPr lang="en-US" b="0" dirty="0" err="1"/>
              <a:t>IMemoryCache</a:t>
            </a:r>
            <a:r>
              <a:rPr lang="en-US" b="0" dirty="0"/>
              <a:t> parameter which is being passed thru Dependency Injection</a:t>
            </a:r>
          </a:p>
          <a:p>
            <a:pPr marL="457200" lvl="1" indent="-228600">
              <a:buAutoNum type="arabicPeriod"/>
            </a:pPr>
            <a:r>
              <a:rPr lang="en-US" b="0" dirty="0"/>
              <a:t>Next examine the code in </a:t>
            </a:r>
            <a:r>
              <a:rPr lang="en-US" b="1" dirty="0"/>
              <a:t>Index()</a:t>
            </a:r>
            <a:endParaRPr lang="en-US" b="0" dirty="0"/>
          </a:p>
          <a:p>
            <a:pPr marL="685800" lvl="2" indent="-228600">
              <a:buAutoNum type="arabicPeriod"/>
            </a:pPr>
            <a:r>
              <a:rPr lang="en-US" b="0" dirty="0"/>
              <a:t>This code will check to see if our cache has a particular value stored in _</a:t>
            </a:r>
            <a:r>
              <a:rPr lang="en-US" b="0" dirty="0" err="1"/>
              <a:t>dataKey</a:t>
            </a:r>
            <a:endParaRPr lang="en-US" b="0" dirty="0"/>
          </a:p>
          <a:p>
            <a:pPr marL="685800" lvl="2" indent="-228600">
              <a:buAutoNum type="arabicPeriod"/>
            </a:pPr>
            <a:r>
              <a:rPr lang="en-US" b="0" dirty="0"/>
              <a:t>If it does not contain the key, then it generates the message using </a:t>
            </a:r>
            <a:r>
              <a:rPr lang="en-US" b="1" dirty="0" err="1"/>
              <a:t>DateTime.Now</a:t>
            </a:r>
            <a:r>
              <a:rPr lang="en-US" b="0" dirty="0"/>
              <a:t> and stores the result</a:t>
            </a:r>
          </a:p>
          <a:p>
            <a:pPr marL="685800" lvl="2" indent="-228600">
              <a:buAutoNum type="arabicPeriod"/>
            </a:pPr>
            <a:r>
              <a:rPr lang="en-US" b="0" dirty="0"/>
              <a:t>The Cache is configured to </a:t>
            </a:r>
            <a:r>
              <a:rPr lang="en-US" b="1" dirty="0" err="1"/>
              <a:t>SlidingScale</a:t>
            </a:r>
            <a:r>
              <a:rPr lang="en-US" b="1" dirty="0"/>
              <a:t> of 4 seconds</a:t>
            </a:r>
            <a:r>
              <a:rPr lang="en-US" b="0" dirty="0"/>
              <a:t> and </a:t>
            </a:r>
            <a:r>
              <a:rPr lang="en-US" b="1" dirty="0" err="1"/>
              <a:t>AbsoluteScale</a:t>
            </a:r>
            <a:r>
              <a:rPr lang="en-US" b="1" dirty="0"/>
              <a:t> of 20 seconds.</a:t>
            </a:r>
          </a:p>
          <a:p>
            <a:pPr marL="685800" lvl="2" indent="-228600">
              <a:buAutoNum type="arabicPeriod"/>
            </a:pPr>
            <a:r>
              <a:rPr lang="en-US" b="0" dirty="0"/>
              <a:t>Thus we get a request ever few seconds, the cache will live for a total of 20 seconds.</a:t>
            </a:r>
          </a:p>
          <a:p>
            <a:pPr marL="685800" lvl="2" indent="-228600">
              <a:buAutoNum type="arabicPeriod"/>
            </a:pPr>
            <a:r>
              <a:rPr lang="en-US" b="0" dirty="0"/>
              <a:t>But if we go more than 4 seconds without a request, the cache will expire.</a:t>
            </a:r>
          </a:p>
          <a:p>
            <a:pPr marL="685800" lvl="2" indent="-228600">
              <a:buAutoNum type="arabicPeriod"/>
            </a:pPr>
            <a:r>
              <a:rPr lang="en-US" b="0" dirty="0"/>
              <a:t>Finally notice we are logging for cache hits &amp; misses</a:t>
            </a:r>
          </a:p>
          <a:p>
            <a:pPr marL="685800" lvl="2" indent="-228600">
              <a:buAutoNum type="arabicPeriod"/>
            </a:pPr>
            <a:r>
              <a:rPr lang="en-US" b="0" dirty="0"/>
              <a:t>And stuffing the message into </a:t>
            </a:r>
            <a:r>
              <a:rPr lang="en-US" b="1" dirty="0" err="1"/>
              <a:t>CachedMessage</a:t>
            </a:r>
            <a:r>
              <a:rPr lang="en-US" b="0" dirty="0"/>
              <a:t> </a:t>
            </a:r>
            <a:r>
              <a:rPr lang="en-US" b="0" dirty="0" err="1"/>
              <a:t>viewbag</a:t>
            </a:r>
            <a:r>
              <a:rPr lang="en-US" b="0" dirty="0"/>
              <a:t>.</a:t>
            </a:r>
          </a:p>
          <a:p>
            <a:pPr marL="228600" lvl="0" indent="-228600">
              <a:buAutoNum type="arabicPeriod"/>
            </a:pPr>
            <a:r>
              <a:rPr lang="en-US" b="0" dirty="0"/>
              <a:t>Run the application and demonstrate the caching.</a:t>
            </a:r>
          </a:p>
          <a:p>
            <a:pPr marL="457200" lvl="1" indent="-228600">
              <a:buAutoNum type="arabicPeriod"/>
            </a:pPr>
            <a:r>
              <a:rPr lang="en-US" b="0" dirty="0"/>
              <a:t>Repeatedly request the page, notice that it takes the full 20 seconds for the message to change.</a:t>
            </a:r>
          </a:p>
          <a:p>
            <a:pPr marL="457200" lvl="1" indent="-228600">
              <a:buAutoNum type="arabicPeriod"/>
            </a:pPr>
            <a:r>
              <a:rPr lang="en-US" b="0" dirty="0"/>
              <a:t>Wait 5 seconds before requesting again and notice we can update quicker if the sliding scale does not trigger.</a:t>
            </a:r>
            <a:endParaRPr lang="en-US" sz="1050" kern="1200" dirty="0">
              <a:solidFill>
                <a:schemeClr val="tx1"/>
              </a:solidFill>
              <a:latin typeface="Segoe UI" pitchFamily="34" charset="0"/>
              <a:ea typeface="+mn-ea"/>
              <a:cs typeface="Segoe UI" pitchFamily="34" charset="0"/>
            </a:endParaRPr>
          </a:p>
        </p:txBody>
      </p:sp>
      <p:sp>
        <p:nvSpPr>
          <p:cNvPr id="4" name="Slide Number Placeholder 3"/>
          <p:cNvSpPr>
            <a:spLocks noGrp="1"/>
          </p:cNvSpPr>
          <p:nvPr>
            <p:ph type="sldNum" sz="quarter" idx="10"/>
          </p:nvPr>
        </p:nvSpPr>
        <p:spPr/>
        <p:txBody>
          <a:bodyPr/>
          <a:lstStyle/>
          <a:p>
            <a:fld id="{F700FCDC-607C-4693-80AB-BB1A01878361}" type="slidenum">
              <a:rPr lang="en-US" smtClean="0"/>
              <a:pPr/>
              <a:t>77</a:t>
            </a:fld>
            <a:endParaRPr lang="en-US" dirty="0"/>
          </a:p>
        </p:txBody>
      </p:sp>
      <p:sp>
        <p:nvSpPr>
          <p:cNvPr id="5" name="Footer Placeholder 4"/>
          <p:cNvSpPr>
            <a:spLocks noGrp="1"/>
          </p:cNvSpPr>
          <p:nvPr>
            <p:ph type="ftr" sz="quarter" idx="11"/>
          </p:nvPr>
        </p:nvSpPr>
        <p:spPr/>
        <p:txBody>
          <a:bodyPr/>
          <a:lstStyle/>
          <a:p>
            <a:r>
              <a:rPr lang="en-US" dirty="0"/>
              <a:t>© 2016 Microsoft Corporation</a:t>
            </a:r>
          </a:p>
        </p:txBody>
      </p:sp>
      <p:sp>
        <p:nvSpPr>
          <p:cNvPr id="9" name="Slide Image Placeholder 8"/>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1580109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fontAlgn="auto">
              <a:spcBef>
                <a:spcPts val="0"/>
              </a:spcBef>
              <a:spcAft>
                <a:spcPts val="0"/>
              </a:spcAft>
              <a:defRPr/>
            </a:pPr>
            <a:endParaRPr lang="en-US" dirty="0"/>
          </a:p>
        </p:txBody>
      </p:sp>
      <p:sp>
        <p:nvSpPr>
          <p:cNvPr id="4" name="Slide Number Placeholder 3"/>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pPr/>
              <a:t>78</a:t>
            </a:fld>
            <a:endParaRPr lang="en-US" dirty="0"/>
          </a:p>
        </p:txBody>
      </p:sp>
      <p:sp>
        <p:nvSpPr>
          <p:cNvPr id="6" name="Footer Placeholder 5"/>
          <p:cNvSpPr>
            <a:spLocks noGrp="1"/>
          </p:cNvSpPr>
          <p:nvPr>
            <p:ph type="ftr" sz="quarter" idx="12"/>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10075188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a:t>Error Logging Module, like </a:t>
            </a:r>
            <a:r>
              <a:rPr lang="en-US" b="1" dirty="0"/>
              <a:t>ELMAH</a:t>
            </a:r>
            <a:r>
              <a:rPr lang="en-US" dirty="0"/>
              <a:t> for previous versions of ASP.NET, is about having a page on the site for an admin or developer to see recent log entries. </a:t>
            </a:r>
          </a:p>
        </p:txBody>
      </p:sp>
      <p:sp>
        <p:nvSpPr>
          <p:cNvPr id="4" name="Slide Number Placeholder 3"/>
          <p:cNvSpPr>
            <a:spLocks noGrp="1"/>
          </p:cNvSpPr>
          <p:nvPr>
            <p:ph type="sldNum" sz="quarter" idx="10"/>
          </p:nvPr>
        </p:nvSpPr>
        <p:spPr/>
        <p:txBody>
          <a:bodyPr/>
          <a:lstStyle/>
          <a:p>
            <a:fld id="{F700FCDC-607C-4693-80AB-BB1A01878361}" type="slidenum">
              <a:rPr lang="en-US" smtClean="0"/>
              <a:pPr/>
              <a:t>79</a:t>
            </a:fld>
            <a:endParaRPr lang="en-US" dirty="0"/>
          </a:p>
        </p:txBody>
      </p:sp>
      <p:sp>
        <p:nvSpPr>
          <p:cNvPr id="5" name="Footer Placeholder 4"/>
          <p:cNvSpPr>
            <a:spLocks noGrp="1"/>
          </p:cNvSpPr>
          <p:nvPr>
            <p:ph type="ftr" sz="quarter" idx="11"/>
          </p:nvPr>
        </p:nvSpPr>
        <p:spPr/>
        <p:txBody>
          <a:bodyPr/>
          <a:lstStyle/>
          <a:p>
            <a:r>
              <a:rPr lang="en-US" dirty="0"/>
              <a:t>© 2016 Microsoft Corporation</a:t>
            </a:r>
          </a:p>
        </p:txBody>
      </p:sp>
      <p:sp>
        <p:nvSpPr>
          <p:cNvPr id="9" name="Slide Image Placeholder 8"/>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08437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sz="950" b="0" dirty="0"/>
              <a:t>Controllers are </a:t>
            </a:r>
            <a:r>
              <a:rPr lang="en-US" sz="950" b="1" dirty="0"/>
              <a:t>classes</a:t>
            </a:r>
            <a:r>
              <a:rPr lang="en-US" sz="950" b="0" dirty="0"/>
              <a:t> and are used to define and group a set of actions.</a:t>
            </a:r>
          </a:p>
          <a:p>
            <a:r>
              <a:rPr lang="en-US" sz="950" b="0" dirty="0"/>
              <a:t>Actions are our actual methods that we implement to handle specific requests.</a:t>
            </a:r>
          </a:p>
          <a:p>
            <a:r>
              <a:rPr lang="en-US" sz="950" b="0" dirty="0"/>
              <a:t>Example: </a:t>
            </a:r>
          </a:p>
          <a:p>
            <a:pPr lvl="1"/>
            <a:r>
              <a:rPr lang="en-US" sz="950" b="0" dirty="0"/>
              <a:t>Imagine we had a Music Store application and we had a number of products.</a:t>
            </a:r>
          </a:p>
          <a:p>
            <a:pPr lvl="1"/>
            <a:r>
              <a:rPr lang="en-US" sz="950" b="0" dirty="0"/>
              <a:t>Our Web Application maybe needs to have some functionality to Add and Edit products in our database.</a:t>
            </a:r>
          </a:p>
          <a:p>
            <a:pPr lvl="1"/>
            <a:r>
              <a:rPr lang="en-US" sz="950" b="0" dirty="0"/>
              <a:t>In this situation we’d may have a “Product” </a:t>
            </a:r>
            <a:r>
              <a:rPr lang="en-US" sz="950" b="1" dirty="0"/>
              <a:t>controller</a:t>
            </a:r>
            <a:r>
              <a:rPr lang="en-US" sz="950" b="0" dirty="0"/>
              <a:t> which would be defined as a Class in our application.</a:t>
            </a:r>
          </a:p>
          <a:p>
            <a:pPr lvl="1"/>
            <a:r>
              <a:rPr lang="en-US" sz="950" b="0" dirty="0"/>
              <a:t>That Product </a:t>
            </a:r>
            <a:r>
              <a:rPr lang="en-US" sz="950" b="1" dirty="0"/>
              <a:t>class</a:t>
            </a:r>
            <a:r>
              <a:rPr lang="en-US" sz="950" b="0" dirty="0"/>
              <a:t> may have an </a:t>
            </a:r>
            <a:r>
              <a:rPr lang="en-US" sz="950" b="1" dirty="0"/>
              <a:t>Edit </a:t>
            </a:r>
            <a:r>
              <a:rPr lang="en-US" sz="950" b="0" dirty="0"/>
              <a:t>method which is our Action method for editing a given Product</a:t>
            </a:r>
          </a:p>
          <a:p>
            <a:pPr lvl="1"/>
            <a:r>
              <a:rPr lang="en-US" sz="950" b="0" dirty="0"/>
              <a:t>This method will likely have parameters for </a:t>
            </a:r>
            <a:r>
              <a:rPr lang="en-US" sz="950" b="1" dirty="0"/>
              <a:t>WHICH product</a:t>
            </a:r>
            <a:r>
              <a:rPr lang="en-US" sz="950" b="0" dirty="0"/>
              <a:t> to edit, and then the </a:t>
            </a:r>
            <a:r>
              <a:rPr lang="en-US" sz="950" b="1" dirty="0"/>
              <a:t>properties to edit.</a:t>
            </a:r>
          </a:p>
          <a:p>
            <a:pPr lvl="0"/>
            <a:r>
              <a:rPr lang="en-US" b="0" dirty="0"/>
              <a:t>Controllers </a:t>
            </a:r>
            <a:r>
              <a:rPr lang="en-US" b="1" dirty="0"/>
              <a:t>should </a:t>
            </a:r>
            <a:r>
              <a:rPr lang="en-US" b="0" dirty="0"/>
              <a:t>logically group similar actions and functionality together.</a:t>
            </a:r>
          </a:p>
          <a:p>
            <a:pPr lvl="1"/>
            <a:r>
              <a:rPr lang="en-US" b="0" dirty="0"/>
              <a:t>In our previous example, actions and functionality related to </a:t>
            </a:r>
            <a:r>
              <a:rPr lang="en-US" b="1" dirty="0"/>
              <a:t>Products</a:t>
            </a:r>
            <a:r>
              <a:rPr lang="en-US" b="0" dirty="0"/>
              <a:t> should be groups into the </a:t>
            </a:r>
            <a:r>
              <a:rPr lang="en-US" b="1" dirty="0"/>
              <a:t>Product</a:t>
            </a:r>
            <a:r>
              <a:rPr lang="en-US" b="0" dirty="0"/>
              <a:t> controller</a:t>
            </a:r>
          </a:p>
          <a:p>
            <a:pPr lvl="0"/>
            <a:r>
              <a:rPr lang="en-US" b="0" dirty="0"/>
              <a:t>This grouping allows for us to apply common sets of rules such as Routing, Caching, Authorization, some of which we’ll talk about more throughout the class.</a:t>
            </a:r>
          </a:p>
        </p:txBody>
      </p:sp>
      <p:sp>
        <p:nvSpPr>
          <p:cNvPr id="4" name="Footer Placeholder 3"/>
          <p:cNvSpPr>
            <a:spLocks noGrp="1"/>
          </p:cNvSpPr>
          <p:nvPr>
            <p:ph type="ftr" sz="quarter" idx="4"/>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5"/>
          </p:nvPr>
        </p:nvSpPr>
        <p:spPr/>
        <p:txBody>
          <a:bodyPr/>
          <a:lstStyle/>
          <a:p>
            <a:fld id="{73CFBB7B-29F3-4A9F-B039-645092B1B4E9}" type="slidenum">
              <a:rPr lang="en-US" smtClean="0"/>
              <a:pPr/>
              <a:t>8</a:t>
            </a:fld>
            <a:endParaRPr lang="en-US" dirty="0"/>
          </a:p>
        </p:txBody>
      </p:sp>
    </p:spTree>
    <p:extLst>
      <p:ext uri="{BB962C8B-B14F-4D97-AF65-F5344CB8AC3E}">
        <p14:creationId xmlns:p14="http://schemas.microsoft.com/office/powerpoint/2010/main" val="23475080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3CFBB7B-29F3-4A9F-B039-645092B1B4E9}" type="slidenum">
              <a:rPr lang="en-US" smtClean="0"/>
              <a:pPr/>
              <a:t>80</a:t>
            </a:fld>
            <a:endParaRPr lang="en-US" dirty="0"/>
          </a:p>
        </p:txBody>
      </p:sp>
      <p:sp>
        <p:nvSpPr>
          <p:cNvPr id="5" name="Footer Placeholder 4"/>
          <p:cNvSpPr>
            <a:spLocks noGrp="1"/>
          </p:cNvSpPr>
          <p:nvPr>
            <p:ph type="ftr" sz="quarter" idx="11"/>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4607292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3CFBB7B-29F3-4A9F-B039-645092B1B4E9}" type="slidenum">
              <a:rPr lang="en-US" smtClean="0"/>
              <a:pPr/>
              <a:t>81</a:t>
            </a:fld>
            <a:endParaRPr lang="en-US" dirty="0"/>
          </a:p>
        </p:txBody>
      </p:sp>
      <p:sp>
        <p:nvSpPr>
          <p:cNvPr id="5" name="Footer Placeholder 4"/>
          <p:cNvSpPr>
            <a:spLocks noGrp="1"/>
          </p:cNvSpPr>
          <p:nvPr>
            <p:ph type="ftr" sz="quarter" idx="11"/>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11540388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Notes Placeholder 2"/>
          <p:cNvSpPr>
            <a:spLocks noGrp="1"/>
          </p:cNvSpPr>
          <p:nvPr>
            <p:ph type="body" idx="1"/>
          </p:nvPr>
        </p:nvSpPr>
        <p:spPr/>
        <p:txBody>
          <a:bodyPr>
            <a:normAutofit fontScale="85000" lnSpcReduction="10000"/>
          </a:bodyPr>
          <a:lstStyle/>
          <a:p>
            <a:pPr marL="0" lvl="0" indent="0">
              <a:buNone/>
            </a:pPr>
            <a:r>
              <a:rPr lang="en-US" b="0" dirty="0"/>
              <a:t>Demo Objective:  Quickly explore some of the information collected using Error Logging Middleware.</a:t>
            </a:r>
          </a:p>
          <a:p>
            <a:pPr marL="0" lvl="0" indent="0">
              <a:buNone/>
            </a:pPr>
            <a:endParaRPr lang="en-US" b="1" dirty="0"/>
          </a:p>
          <a:p>
            <a:pPr marL="0" lvl="0" indent="0">
              <a:buNone/>
            </a:pPr>
            <a:r>
              <a:rPr lang="en-US" b="1" dirty="0"/>
              <a:t>Demo Script: </a:t>
            </a:r>
          </a:p>
          <a:p>
            <a:pPr marL="228600" lvl="0" indent="-228600">
              <a:buAutoNum type="arabicPeriod"/>
            </a:pPr>
            <a:r>
              <a:rPr lang="en-US" b="0" dirty="0"/>
              <a:t>Open Project </a:t>
            </a:r>
            <a:r>
              <a:rPr lang="en-US" b="0" dirty="0" err="1"/>
              <a:t>ELMDemo</a:t>
            </a:r>
            <a:r>
              <a:rPr lang="en-US" b="0" dirty="0"/>
              <a:t> from Demos\Module 03 – Controllers\</a:t>
            </a:r>
            <a:r>
              <a:rPr lang="en-US" b="0" dirty="0" err="1"/>
              <a:t>ELMDemo</a:t>
            </a:r>
            <a:endParaRPr lang="en-US" b="0" dirty="0"/>
          </a:p>
          <a:p>
            <a:pPr marL="457200" lvl="1" indent="-228600">
              <a:buAutoNum type="arabicPeriod"/>
            </a:pPr>
            <a:r>
              <a:rPr lang="en-US" b="0" dirty="0"/>
              <a:t>This project was created using the Empty Project Template</a:t>
            </a:r>
          </a:p>
          <a:p>
            <a:pPr marL="228600" lvl="0" indent="-228600">
              <a:buAutoNum type="arabicPeriod"/>
            </a:pPr>
            <a:r>
              <a:rPr lang="en-US" altLang="en-US" b="0" dirty="0"/>
              <a:t>Walk Thru The Solution</a:t>
            </a:r>
          </a:p>
          <a:p>
            <a:pPr marL="457200" lvl="1" indent="-228600">
              <a:buAutoNum type="arabicPeriod"/>
            </a:pPr>
            <a:r>
              <a:rPr lang="en-US" altLang="en-US" b="0" dirty="0"/>
              <a:t>Under Dependencies -&gt; Packages.   Show that we have added </a:t>
            </a:r>
            <a:r>
              <a:rPr lang="en-US" altLang="en-US" b="1" dirty="0" err="1"/>
              <a:t>Microsoft.AspNetCore.Diagnostics.Elm</a:t>
            </a:r>
            <a:endParaRPr lang="en-US" altLang="en-US" b="0" dirty="0"/>
          </a:p>
          <a:p>
            <a:pPr marL="457200" lvl="1" indent="-228600">
              <a:buAutoNum type="arabicPeriod"/>
            </a:pPr>
            <a:r>
              <a:rPr lang="en-US" altLang="en-US" b="0" dirty="0"/>
              <a:t>Show </a:t>
            </a:r>
            <a:r>
              <a:rPr lang="en-US" altLang="en-US" b="1" dirty="0" err="1"/>
              <a:t>HelloWorldMiddleware.cs</a:t>
            </a:r>
            <a:endParaRPr lang="en-US" altLang="en-US" b="0" dirty="0"/>
          </a:p>
          <a:p>
            <a:pPr marL="685800" lvl="2" indent="-228600">
              <a:buAutoNum type="arabicPeriod"/>
            </a:pPr>
            <a:r>
              <a:rPr lang="en-US" altLang="en-US" b="0" dirty="0"/>
              <a:t>We have added a very similar middleware class which performs some very similar logging and returns Hello World</a:t>
            </a:r>
          </a:p>
          <a:p>
            <a:pPr marL="457200" lvl="1" indent="-228600">
              <a:buAutoNum type="arabicPeriod"/>
            </a:pPr>
            <a:r>
              <a:rPr lang="en-US" altLang="en-US" b="0" dirty="0"/>
              <a:t>Show </a:t>
            </a:r>
            <a:r>
              <a:rPr lang="en-US" altLang="en-US" b="1" dirty="0" err="1"/>
              <a:t>Startup.cs</a:t>
            </a:r>
            <a:endParaRPr lang="en-US" altLang="en-US" b="1" dirty="0"/>
          </a:p>
          <a:p>
            <a:pPr marL="685800" lvl="2" indent="-228600">
              <a:buAutoNum type="arabicPeriod"/>
            </a:pPr>
            <a:r>
              <a:rPr lang="en-US" altLang="en-US" b="0" dirty="0"/>
              <a:t>In </a:t>
            </a:r>
            <a:r>
              <a:rPr lang="en-US" altLang="en-US" b="1" dirty="0" err="1"/>
              <a:t>ConfigureServices</a:t>
            </a:r>
            <a:r>
              <a:rPr lang="en-US" altLang="en-US" b="0" dirty="0"/>
              <a:t> we have added some configuration for </a:t>
            </a:r>
            <a:r>
              <a:rPr lang="en-US" altLang="en-US" b="0" dirty="0" err="1"/>
              <a:t>ElmService</a:t>
            </a:r>
            <a:r>
              <a:rPr lang="en-US" altLang="en-US" b="0" dirty="0"/>
              <a:t> and specified we want </a:t>
            </a:r>
            <a:r>
              <a:rPr lang="en-US" altLang="en-US" b="1" dirty="0"/>
              <a:t>Debug</a:t>
            </a:r>
            <a:r>
              <a:rPr lang="en-US" altLang="en-US" b="0" dirty="0"/>
              <a:t> </a:t>
            </a:r>
            <a:r>
              <a:rPr lang="en-US" altLang="en-US" b="0" dirty="0" err="1"/>
              <a:t>LogLevel</a:t>
            </a:r>
            <a:endParaRPr lang="en-US" altLang="en-US" b="0" dirty="0"/>
          </a:p>
          <a:p>
            <a:pPr marL="685800" lvl="2" indent="-228600">
              <a:buAutoNum type="arabicPeriod"/>
            </a:pPr>
            <a:r>
              <a:rPr lang="en-US" altLang="en-US" b="0" dirty="0"/>
              <a:t>In </a:t>
            </a:r>
            <a:r>
              <a:rPr lang="en-US" altLang="en-US" b="1" dirty="0"/>
              <a:t>Configuration</a:t>
            </a:r>
          </a:p>
          <a:p>
            <a:pPr marL="914400" lvl="3" indent="-228600">
              <a:buAutoNum type="arabicPeriod"/>
            </a:pPr>
            <a:r>
              <a:rPr lang="en-US" altLang="en-US" b="1" dirty="0" err="1"/>
              <a:t>UseElmPage</a:t>
            </a:r>
            <a:r>
              <a:rPr lang="en-US" altLang="en-US" b="0" dirty="0"/>
              <a:t> enables viewing the actual logs</a:t>
            </a:r>
          </a:p>
          <a:p>
            <a:pPr marL="914400" lvl="3" indent="-228600">
              <a:buAutoNum type="arabicPeriod"/>
            </a:pPr>
            <a:r>
              <a:rPr lang="en-US" altLang="en-US" b="1" dirty="0" err="1"/>
              <a:t>UseElmCapture</a:t>
            </a:r>
            <a:r>
              <a:rPr lang="en-US" altLang="en-US" b="0" dirty="0"/>
              <a:t> enables the </a:t>
            </a:r>
            <a:r>
              <a:rPr lang="en-US" altLang="en-US" b="0" dirty="0" err="1"/>
              <a:t>ElmMiddleware</a:t>
            </a:r>
            <a:r>
              <a:rPr lang="en-US" altLang="en-US" b="0" dirty="0"/>
              <a:t> which captures the request info</a:t>
            </a:r>
          </a:p>
          <a:p>
            <a:pPr marL="914400" lvl="3" indent="-228600">
              <a:buAutoNum type="arabicPeriod"/>
            </a:pPr>
            <a:r>
              <a:rPr lang="en-US" altLang="en-US" b="0" dirty="0"/>
              <a:t>We perform some “Startup” logging</a:t>
            </a:r>
          </a:p>
          <a:p>
            <a:pPr marL="914400" lvl="3" indent="-228600">
              <a:buAutoNum type="arabicPeriod"/>
            </a:pPr>
            <a:r>
              <a:rPr lang="en-US" altLang="en-US" b="0" dirty="0"/>
              <a:t>Finally, we add our HelloWorld Middleware</a:t>
            </a:r>
          </a:p>
          <a:p>
            <a:pPr marL="228600" lvl="0" indent="-228600">
              <a:buAutoNum type="arabicPeriod"/>
            </a:pPr>
            <a:r>
              <a:rPr lang="en-US" altLang="en-US" b="0" dirty="0"/>
              <a:t>Run the Application</a:t>
            </a:r>
          </a:p>
          <a:p>
            <a:pPr marL="228600" lvl="0" indent="-228600">
              <a:buAutoNum type="arabicPeriod"/>
            </a:pPr>
            <a:r>
              <a:rPr lang="en-US" altLang="en-US" b="0" dirty="0"/>
              <a:t>Make another request such as </a:t>
            </a:r>
            <a:r>
              <a:rPr lang="en-US" dirty="0">
                <a:hlinkClick r:id="rId3"/>
              </a:rPr>
              <a:t>https://localhost:44342/SomeOtherRequest</a:t>
            </a:r>
            <a:endParaRPr lang="en-US" b="0" dirty="0"/>
          </a:p>
          <a:p>
            <a:pPr marL="228600" lvl="0" indent="-228600">
              <a:buAutoNum type="arabicPeriod"/>
            </a:pPr>
            <a:r>
              <a:rPr lang="en-US" altLang="en-US" b="0" dirty="0"/>
              <a:t>Now click Elm Logs</a:t>
            </a:r>
          </a:p>
          <a:p>
            <a:pPr marL="457200" lvl="1" indent="-228600">
              <a:buAutoNum type="arabicPeriod"/>
            </a:pPr>
            <a:r>
              <a:rPr lang="en-US" altLang="en-US" b="0" dirty="0"/>
              <a:t>Notice the URL /Elm is handled by our Elm Page Middleware</a:t>
            </a:r>
          </a:p>
          <a:p>
            <a:pPr marL="457200" lvl="1" indent="-228600">
              <a:buAutoNum type="arabicPeriod"/>
            </a:pPr>
            <a:r>
              <a:rPr lang="en-US" altLang="en-US" b="0" dirty="0"/>
              <a:t>Click the down arrow on the right to expand some of the requests.</a:t>
            </a:r>
          </a:p>
          <a:p>
            <a:pPr marL="228600" lvl="0" indent="-228600">
              <a:buAutoNum type="arabicPeriod"/>
            </a:pPr>
            <a:r>
              <a:rPr lang="en-US" altLang="en-US" b="0" dirty="0"/>
              <a:t>Show the Scoped log entries produced by the Middleware.</a:t>
            </a:r>
            <a:endParaRPr lang="en-US" altLang="en-US" dirty="0"/>
          </a:p>
          <a:p>
            <a:pPr marL="228600" indent="-228600">
              <a:buFont typeface="+mj-lt"/>
              <a:buAutoNum type="arabicPeriod"/>
            </a:pPr>
            <a:r>
              <a:rPr lang="en-US" altLang="en-US" dirty="0"/>
              <a:t>Clicking any path will show more request details. </a:t>
            </a:r>
          </a:p>
        </p:txBody>
      </p:sp>
      <p:sp>
        <p:nvSpPr>
          <p:cNvPr id="3" name="Slide Number Placeholder 2"/>
          <p:cNvSpPr>
            <a:spLocks noGrp="1"/>
          </p:cNvSpPr>
          <p:nvPr>
            <p:ph type="sldNum" sz="quarter" idx="11"/>
          </p:nvPr>
        </p:nvSpPr>
        <p:spPr/>
        <p:txBody>
          <a:bodyPr/>
          <a:lstStyle/>
          <a:p>
            <a:fld id="{73CFBB7B-29F3-4A9F-B039-645092B1B4E9}" type="slidenum">
              <a:rPr lang="en-US" smtClean="0"/>
              <a:pPr/>
              <a:t>82</a:t>
            </a:fld>
            <a:endParaRPr lang="en-US" dirty="0"/>
          </a:p>
        </p:txBody>
      </p:sp>
      <p:sp>
        <p:nvSpPr>
          <p:cNvPr id="6" name="Footer Placeholder 5"/>
          <p:cNvSpPr>
            <a:spLocks noGrp="1"/>
          </p:cNvSpPr>
          <p:nvPr>
            <p:ph type="ftr" sz="quarter" idx="12"/>
          </p:nvPr>
        </p:nvSpPr>
        <p:spPr/>
        <p:txBody>
          <a:bodyPr/>
          <a:lstStyle/>
          <a:p>
            <a:r>
              <a:rPr lang="en-US" dirty="0"/>
              <a:t>© 2016 Microsoft Corporation</a:t>
            </a:r>
          </a:p>
        </p:txBody>
      </p:sp>
      <p:sp>
        <p:nvSpPr>
          <p:cNvPr id="10" name="Slide Image Placeholder 9"/>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1541478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fontAlgn="auto">
              <a:spcBef>
                <a:spcPts val="0"/>
              </a:spcBef>
              <a:spcAft>
                <a:spcPts val="0"/>
              </a:spcAft>
              <a:defRPr/>
            </a:pPr>
            <a:endParaRPr lang="en-US" dirty="0"/>
          </a:p>
        </p:txBody>
      </p:sp>
      <p:sp>
        <p:nvSpPr>
          <p:cNvPr id="4" name="Slide Number Placeholder 3"/>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pPr/>
              <a:t>83</a:t>
            </a:fld>
            <a:endParaRPr lang="en-US" dirty="0"/>
          </a:p>
        </p:txBody>
      </p:sp>
      <p:sp>
        <p:nvSpPr>
          <p:cNvPr id="6" name="Footer Placeholder 5"/>
          <p:cNvSpPr>
            <a:spLocks noGrp="1"/>
          </p:cNvSpPr>
          <p:nvPr>
            <p:ph type="ftr" sz="quarter" idx="12"/>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16507914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r>
              <a:rPr lang="en-GB" dirty="0"/>
              <a:t>A few best practices to keep in mind when developing Controllers</a:t>
            </a:r>
          </a:p>
          <a:p>
            <a:r>
              <a:rPr lang="en-GB" dirty="0"/>
              <a:t>Keep Controllers Lightweight.   </a:t>
            </a:r>
          </a:p>
          <a:p>
            <a:pPr lvl="1"/>
            <a:r>
              <a:rPr lang="en-GB" dirty="0"/>
              <a:t>Business logic / rules belong in Models</a:t>
            </a:r>
          </a:p>
          <a:p>
            <a:pPr lvl="1"/>
            <a:r>
              <a:rPr lang="en-GB" dirty="0"/>
              <a:t>Presentation logic belongs in Views.</a:t>
            </a:r>
          </a:p>
          <a:p>
            <a:pPr lvl="1"/>
            <a:r>
              <a:rPr lang="en-GB" dirty="0"/>
              <a:t>If we have cross-cutting concerns for many controllers or action methods, extract those into Filters</a:t>
            </a:r>
          </a:p>
          <a:p>
            <a:pPr lvl="0"/>
            <a:r>
              <a:rPr lang="en-GB" dirty="0"/>
              <a:t>We want to seek High Cohesion between the parts of our Controllers.</a:t>
            </a:r>
          </a:p>
          <a:p>
            <a:pPr lvl="1"/>
            <a:r>
              <a:rPr lang="en-GB" dirty="0"/>
              <a:t>We want logical grouping of related actions.  This includes the views related to a particular controller</a:t>
            </a:r>
          </a:p>
          <a:p>
            <a:pPr lvl="0"/>
            <a:r>
              <a:rPr lang="en-GB" dirty="0"/>
              <a:t>Finally strive for low coupling between model, views and controllers.</a:t>
            </a:r>
          </a:p>
          <a:p>
            <a:pPr lvl="1"/>
            <a:r>
              <a:rPr lang="en-GB" dirty="0"/>
              <a:t>Take advantage of Dependency Injection</a:t>
            </a:r>
          </a:p>
          <a:p>
            <a:pPr lvl="1"/>
            <a:r>
              <a:rPr lang="en-GB" dirty="0"/>
              <a:t>This allows multiple people to work on different components at the same time</a:t>
            </a:r>
          </a:p>
          <a:p>
            <a:pPr lvl="1"/>
            <a:r>
              <a:rPr lang="en-GB" dirty="0"/>
              <a:t>Allows for simplification of testing and application changes.</a:t>
            </a:r>
          </a:p>
          <a:p>
            <a:pPr marL="114300" lvl="1" indent="0">
              <a:buNone/>
            </a:pPr>
            <a:endParaRPr lang="en-GB" dirty="0">
              <a:hlinkClick r:id="rId3"/>
            </a:endParaRPr>
          </a:p>
          <a:p>
            <a:pPr marL="114300" lvl="1" indent="0">
              <a:buNone/>
            </a:pPr>
            <a:r>
              <a:rPr lang="en-US" dirty="0">
                <a:hlinkClick r:id="rId3"/>
              </a:rPr>
              <a:t>https://en.wikipedia.org/wiki/Model%E2%80%93view%E2%80%93controller</a:t>
            </a:r>
            <a:endParaRPr lang="en-GB" dirty="0"/>
          </a:p>
          <a:p>
            <a:pPr lvl="1"/>
            <a:endParaRPr lang="en-GB" dirty="0"/>
          </a:p>
          <a:p>
            <a:pPr lvl="1"/>
            <a:endParaRPr lang="en-GB" dirty="0"/>
          </a:p>
        </p:txBody>
      </p:sp>
      <p:sp>
        <p:nvSpPr>
          <p:cNvPr id="4" name="Slide Number Placeholder 3"/>
          <p:cNvSpPr>
            <a:spLocks noGrp="1"/>
          </p:cNvSpPr>
          <p:nvPr>
            <p:ph type="sldNum" sz="quarter" idx="10"/>
          </p:nvPr>
        </p:nvSpPr>
        <p:spPr/>
        <p:txBody>
          <a:bodyPr/>
          <a:lstStyle/>
          <a:p>
            <a:fld id="{73CFBB7B-29F3-4A9F-B039-645092B1B4E9}" type="slidenum">
              <a:rPr lang="en-US" smtClean="0"/>
              <a:pPr/>
              <a:t>84</a:t>
            </a:fld>
            <a:endParaRPr lang="en-US" dirty="0"/>
          </a:p>
        </p:txBody>
      </p:sp>
      <p:sp>
        <p:nvSpPr>
          <p:cNvPr id="5" name="Footer Placeholder 4"/>
          <p:cNvSpPr>
            <a:spLocks noGrp="1"/>
          </p:cNvSpPr>
          <p:nvPr>
            <p:ph type="ftr" sz="quarter" idx="11"/>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23543097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latin typeface="Segoe UI Light" panose="020B0502040204020203" pitchFamily="34" charset="0"/>
            </a:endParaRPr>
          </a:p>
        </p:txBody>
      </p:sp>
      <p:sp>
        <p:nvSpPr>
          <p:cNvPr id="3" name="Slide Number Placeholder 2"/>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pPr/>
              <a:t>85</a:t>
            </a:fld>
            <a:endParaRPr lang="en-US" dirty="0"/>
          </a:p>
        </p:txBody>
      </p:sp>
      <p:sp>
        <p:nvSpPr>
          <p:cNvPr id="6" name="Footer Placeholder 5"/>
          <p:cNvSpPr>
            <a:spLocks noGrp="1"/>
          </p:cNvSpPr>
          <p:nvPr>
            <p:ph type="ftr" sz="quarter" idx="12"/>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33868627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latin typeface="Segoe UI Light" panose="020B0502040204020203" pitchFamily="34" charset="0"/>
            </a:endParaRPr>
          </a:p>
        </p:txBody>
      </p:sp>
      <p:sp>
        <p:nvSpPr>
          <p:cNvPr id="3" name="Slide Number Placeholder 2"/>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pPr/>
              <a:t>86</a:t>
            </a:fld>
            <a:endParaRPr lang="en-US" dirty="0"/>
          </a:p>
        </p:txBody>
      </p:sp>
      <p:sp>
        <p:nvSpPr>
          <p:cNvPr id="6" name="Footer Placeholder 5"/>
          <p:cNvSpPr>
            <a:spLocks noGrp="1"/>
          </p:cNvSpPr>
          <p:nvPr>
            <p:ph type="ftr" sz="quarter" idx="12"/>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42112228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latin typeface="Segoe UI Light" panose="020B0502040204020203" pitchFamily="34" charset="0"/>
            </a:endParaRPr>
          </a:p>
        </p:txBody>
      </p:sp>
      <p:sp>
        <p:nvSpPr>
          <p:cNvPr id="3" name="Slide Number Placeholder 2"/>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pPr/>
              <a:t>87</a:t>
            </a:fld>
            <a:endParaRPr lang="en-US" dirty="0"/>
          </a:p>
        </p:txBody>
      </p:sp>
      <p:sp>
        <p:nvSpPr>
          <p:cNvPr id="6" name="Footer Placeholder 5"/>
          <p:cNvSpPr>
            <a:spLocks noGrp="1"/>
          </p:cNvSpPr>
          <p:nvPr>
            <p:ph type="ftr" sz="quarter" idx="12"/>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268720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Remember: Controllers handle and respond to user input and interaction.</a:t>
            </a:r>
          </a:p>
          <a:p>
            <a:r>
              <a:rPr lang="en-US" dirty="0"/>
              <a:t>here’s an example of the steps that may occur during the processing of a request.</a:t>
            </a:r>
          </a:p>
          <a:p>
            <a:r>
              <a:rPr lang="en-US" dirty="0"/>
              <a:t>Read thru each of the 7 steps.</a:t>
            </a:r>
          </a:p>
          <a:p>
            <a:pPr lvl="1"/>
            <a:r>
              <a:rPr lang="en-US" dirty="0"/>
              <a:t>Consider using our </a:t>
            </a:r>
            <a:r>
              <a:rPr lang="en-US" b="1" dirty="0"/>
              <a:t>Product</a:t>
            </a:r>
            <a:r>
              <a:rPr lang="en-US" b="0" dirty="0"/>
              <a:t> controller example before.</a:t>
            </a:r>
          </a:p>
          <a:p>
            <a:pPr lvl="0"/>
            <a:r>
              <a:rPr lang="en-US" b="0" dirty="0"/>
              <a:t>Reiterate how Controller controls the action here by passing data to Model, selecting a view, and returning the request to the browser.</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700FCDC-607C-4693-80AB-BB1A01878361}" type="slidenum">
              <a:rPr lang="en-US" smtClean="0"/>
              <a:pPr/>
              <a:t>9</a:t>
            </a:fld>
            <a:endParaRPr lang="en-US" dirty="0"/>
          </a:p>
        </p:txBody>
      </p:sp>
      <p:sp>
        <p:nvSpPr>
          <p:cNvPr id="5" name="Footer Placeholder 4"/>
          <p:cNvSpPr>
            <a:spLocks noGrp="1"/>
          </p:cNvSpPr>
          <p:nvPr>
            <p:ph type="ftr" sz="quarter" idx="11"/>
          </p:nvPr>
        </p:nvSpPr>
        <p:spPr/>
        <p:txBody>
          <a:bodyPr/>
          <a:lstStyle/>
          <a:p>
            <a:r>
              <a:rPr lang="en-US" dirty="0">
                <a:cs typeface="Segoe UI" pitchFamily="34" charset="0"/>
              </a:rPr>
              <a:t>© 2016 Microsoft Corporation</a:t>
            </a:r>
            <a:endParaRPr lang="en-US" dirty="0"/>
          </a:p>
        </p:txBody>
      </p:sp>
    </p:spTree>
    <p:extLst>
      <p:ext uri="{BB962C8B-B14F-4D97-AF65-F5344CB8AC3E}">
        <p14:creationId xmlns:p14="http://schemas.microsoft.com/office/powerpoint/2010/main" val="1440203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en-us/legal/intellectualproperty/permissions/default.aspx"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www.microsoft.com/en-us/legal/intellectualproperty/permissions/default.aspx"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6.emf"/><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6.emf"/><Relationship Id="rId4"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www.microsoft.com/en-us/legal/intellectualproperty/permissions/default.aspx" TargetMode="External"/><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hyperlink" Target="http://www.microsoft.com/en-us/legal/intellectualproperty/permissions/default.aspx" TargetMode="External"/><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a:defRPr/>
            </a:pPr>
            <a:endParaRPr lang="en-US" sz="1900" kern="0" dirty="0">
              <a:solidFill>
                <a:sysClr val="windowText" lastClr="000000"/>
              </a:solidFill>
              <a:latin typeface="Segoe UI" panose="020B0502040204020203" pitchFamily="34" charset="0"/>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36" tIns="91436">
            <a:noAutofit/>
          </a:bodyPr>
          <a:lstStyle>
            <a:lvl1pPr marL="0" indent="0">
              <a:lnSpc>
                <a:spcPct val="100000"/>
              </a:lnSpc>
              <a:buNone/>
              <a:defRPr sz="36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Course Title</a:t>
            </a:r>
          </a:p>
        </p:txBody>
      </p:sp>
    </p:spTree>
    <p:extLst>
      <p:ext uri="{BB962C8B-B14F-4D97-AF65-F5344CB8AC3E}">
        <p14:creationId xmlns:p14="http://schemas.microsoft.com/office/powerpoint/2010/main" val="836903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a:defRPr/>
            </a:pPr>
            <a:endParaRPr lang="en-US" sz="1900" kern="0" dirty="0">
              <a:solidFill>
                <a:sysClr val="windowText" lastClr="000000"/>
              </a:solidFill>
              <a:latin typeface="Segoe UI" panose="020B0502040204020203" pitchFamily="34" charset="0"/>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Lab: Title of Lab</a:t>
            </a:r>
          </a:p>
        </p:txBody>
      </p:sp>
    </p:spTree>
    <p:extLst>
      <p:ext uri="{BB962C8B-B14F-4D97-AF65-F5344CB8AC3E}">
        <p14:creationId xmlns:p14="http://schemas.microsoft.com/office/powerpoint/2010/main" val="3601947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36" tIns="91436">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Click to edit slide content</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a:defRPr/>
            </a:pPr>
            <a:endParaRPr lang="en-US" sz="1900" kern="0" dirty="0">
              <a:solidFill>
                <a:sysClr val="windowText" lastClr="000000"/>
              </a:solidFill>
              <a:latin typeface="Segoe UI" panose="020B0502040204020203" pitchFamily="34" charset="0"/>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3241664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36" tIns="91436">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4108206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70" tIns="137154">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1688723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36" tIns="45718">
            <a:normAutofit/>
          </a:bodyPr>
          <a:lstStyle>
            <a:lvl1pPr marL="0" indent="0">
              <a:lnSpc>
                <a:spcPct val="100000"/>
              </a:lnSpc>
              <a:spcBef>
                <a:spcPts val="300"/>
              </a:spcBef>
              <a:buFontTx/>
              <a:buNone/>
              <a:defRPr sz="19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80"/>
            <a:ext cx="2844800" cy="365125"/>
          </a:xfrm>
          <a:prstGeom prst="rect">
            <a:avLst/>
          </a:prstGeom>
        </p:spPr>
        <p:txBody>
          <a:bodyPr/>
          <a:lstStyle>
            <a:lvl1pPr>
              <a:defRPr>
                <a:solidFill>
                  <a:srgbClr val="3F3F3F"/>
                </a:solidFill>
                <a:latin typeface="+mn-lt"/>
              </a:defRPr>
            </a:lvl1pPr>
          </a:lstStyle>
          <a:p>
            <a:pPr defTabSz="914400" eaLnBrk="1" fontAlgn="auto" hangingPunct="1">
              <a:spcBef>
                <a:spcPts val="0"/>
              </a:spcBef>
              <a:spcAft>
                <a:spcPts val="0"/>
              </a:spcAft>
              <a:defRPr/>
            </a:pPr>
            <a:fld id="{308AC059-451B-485B-90DE-C382FB5E9554}" type="datetime1">
              <a:rPr lang="en-US" sz="1800" kern="0" smtClean="0"/>
              <a:pPr defTabSz="914400" eaLnBrk="1" fontAlgn="auto" hangingPunct="1">
                <a:spcBef>
                  <a:spcPts val="0"/>
                </a:spcBef>
                <a:spcAft>
                  <a:spcPts val="0"/>
                </a:spcAft>
                <a:defRPr/>
              </a:pPr>
              <a:t>5/12/2020</a:t>
            </a:fld>
            <a:endParaRPr lang="en-US" sz="1800" kern="0" dirty="0"/>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100" dirty="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29" y="6356352"/>
            <a:ext cx="2743200" cy="365125"/>
          </a:xfrm>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a:t>
            </a:fld>
            <a:endParaRPr lang="en-US" sz="1800" kern="0" dirty="0">
              <a:solidFill>
                <a:sysClr val="windowText" lastClr="000000"/>
              </a:solidFill>
            </a:endParaRPr>
          </a:p>
        </p:txBody>
      </p:sp>
    </p:spTree>
    <p:extLst>
      <p:ext uri="{BB962C8B-B14F-4D97-AF65-F5344CB8AC3E}">
        <p14:creationId xmlns:p14="http://schemas.microsoft.com/office/powerpoint/2010/main" val="2670288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80"/>
            <a:ext cx="2844800" cy="365125"/>
          </a:xfrm>
          <a:prstGeom prst="rect">
            <a:avLst/>
          </a:prstGeom>
        </p:spPr>
        <p:txBody>
          <a:bodyPr/>
          <a:lstStyle>
            <a:lvl1pPr>
              <a:defRPr>
                <a:solidFill>
                  <a:srgbClr val="3F3F3F"/>
                </a:solidFill>
                <a:latin typeface="+mn-lt"/>
              </a:defRPr>
            </a:lvl1pPr>
          </a:lstStyle>
          <a:p>
            <a:pPr defTabSz="914400" eaLnBrk="1" fontAlgn="auto" hangingPunct="1">
              <a:spcBef>
                <a:spcPts val="0"/>
              </a:spcBef>
              <a:spcAft>
                <a:spcPts val="0"/>
              </a:spcAft>
              <a:defRPr/>
            </a:pPr>
            <a:fld id="{59719A99-E623-4601-B985-F26945D273CF}" type="datetime1">
              <a:rPr lang="en-US" sz="1800" kern="0" smtClean="0"/>
              <a:pPr defTabSz="914400" eaLnBrk="1" fontAlgn="auto" hangingPunct="1">
                <a:spcBef>
                  <a:spcPts val="0"/>
                </a:spcBef>
                <a:spcAft>
                  <a:spcPts val="0"/>
                </a:spcAft>
                <a:defRPr/>
              </a:pPr>
              <a:t>5/12/2020</a:t>
            </a:fld>
            <a:endParaRPr lang="en-US" sz="1800" kern="0" dirty="0"/>
          </a:p>
        </p:txBody>
      </p:sp>
      <p:sp>
        <p:nvSpPr>
          <p:cNvPr id="14" name="Content Placeholder 13"/>
          <p:cNvSpPr>
            <a:spLocks noGrp="1"/>
          </p:cNvSpPr>
          <p:nvPr>
            <p:ph sz="quarter" idx="13"/>
          </p:nvPr>
        </p:nvSpPr>
        <p:spPr>
          <a:xfrm>
            <a:off x="4572000" y="1143000"/>
            <a:ext cx="7010400" cy="4953000"/>
          </a:xfrm>
          <a:prstGeom prst="rect">
            <a:avLst/>
          </a:prstGeom>
        </p:spPr>
        <p:txBody>
          <a:bodyPr vert="horz" lIns="91436" tIns="45718">
            <a:normAutofit/>
          </a:bodyPr>
          <a:lstStyle>
            <a:lvl1pPr marL="228589"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1pPr>
            <a:lvl2pPr marL="685766"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2pPr>
            <a:lvl3pPr marL="1142942" marR="0" indent="-228589" algn="l" defTabSz="914354" rtl="0" eaLnBrk="1" fontAlgn="auto" latinLnBrk="0" hangingPunct="1">
              <a:lnSpc>
                <a:spcPct val="120000"/>
              </a:lnSpc>
              <a:spcBef>
                <a:spcPts val="0"/>
              </a:spcBef>
              <a:spcAft>
                <a:spcPts val="300"/>
              </a:spcAft>
              <a:buClrTx/>
              <a:buSzTx/>
              <a:buFont typeface="Wingdings" panose="05000000000000000000" pitchFamily="2" charset="2"/>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3pPr>
            <a:lvl4pPr marL="1600120"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4pPr>
            <a:lvl5pPr marL="2057298"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a:solidFill>
                  <a:srgbClr val="3F3F3F"/>
                </a:solidFill>
                <a:latin typeface="Segoe UI" panose="020B0502040204020203" pitchFamily="34" charset="0"/>
                <a:ea typeface="+mn-ea"/>
                <a:cs typeface="Segoe UI" panose="020B0502040204020203" pitchFamily="34" charset="0"/>
              </a:defRPr>
            </a:lvl5pPr>
          </a:lstStyle>
          <a:p>
            <a:pPr marL="228589" marR="0" lvl="0" indent="-228589" algn="l" defTabSz="914354" rtl="0" eaLnBrk="1" fontAlgn="auto" latinLnBrk="0" hangingPunct="1">
              <a:lnSpc>
                <a:spcPct val="90000"/>
              </a:lnSpc>
              <a:spcBef>
                <a:spcPts val="1000"/>
              </a:spcBef>
              <a:spcAft>
                <a:spcPts val="30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Click to edit Master text styles</a:t>
            </a:r>
          </a:p>
          <a:p>
            <a:pPr marL="685766" marR="0" lvl="1"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Second level</a:t>
            </a:r>
          </a:p>
          <a:p>
            <a:pPr marL="1142942" marR="0" lvl="2" indent="-228589" algn="l" defTabSz="914354" rtl="0" eaLnBrk="1" fontAlgn="auto" latinLnBrk="0" hangingPunct="1">
              <a:lnSpc>
                <a:spcPct val="90000"/>
              </a:lnSpc>
              <a:spcBef>
                <a:spcPts val="500"/>
              </a:spcBef>
              <a:spcAft>
                <a:spcPts val="30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Third level</a:t>
            </a:r>
          </a:p>
          <a:p>
            <a:pPr marL="1600120" marR="0" lvl="3" indent="-228589" algn="l" defTabSz="914354" rtl="0" eaLnBrk="1" fontAlgn="auto" latinLnBrk="0" hangingPunct="1">
              <a:lnSpc>
                <a:spcPct val="90000"/>
              </a:lnSpc>
              <a:spcBef>
                <a:spcPts val="500"/>
              </a:spcBef>
              <a:spcAft>
                <a:spcPts val="30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Fourth level</a:t>
            </a:r>
          </a:p>
          <a:p>
            <a:pPr marL="2057298" marR="0" lvl="4"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5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Fifth level</a:t>
            </a:r>
          </a:p>
        </p:txBody>
      </p:sp>
      <p:sp>
        <p:nvSpPr>
          <p:cNvPr id="6"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100" dirty="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29" y="6356352"/>
            <a:ext cx="2743200" cy="365125"/>
          </a:xfrm>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a:t>
            </a:fld>
            <a:endParaRPr lang="en-US" sz="1800" kern="0" dirty="0">
              <a:solidFill>
                <a:sysClr val="windowText" lastClr="000000"/>
              </a:solidFill>
            </a:endParaRPr>
          </a:p>
        </p:txBody>
      </p:sp>
    </p:spTree>
    <p:extLst>
      <p:ext uri="{BB962C8B-B14F-4D97-AF65-F5344CB8AC3E}">
        <p14:creationId xmlns:p14="http://schemas.microsoft.com/office/powerpoint/2010/main" val="20745477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100" dirty="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29" y="6356352"/>
            <a:ext cx="2743200" cy="365125"/>
          </a:xfrm>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a:t>
            </a:fld>
            <a:endParaRPr lang="en-US" sz="1800" kern="0" dirty="0">
              <a:solidFill>
                <a:sysClr val="windowText" lastClr="000000"/>
              </a:solidFill>
            </a:endParaRPr>
          </a:p>
        </p:txBody>
      </p:sp>
    </p:spTree>
    <p:extLst>
      <p:ext uri="{BB962C8B-B14F-4D97-AF65-F5344CB8AC3E}">
        <p14:creationId xmlns:p14="http://schemas.microsoft.com/office/powerpoint/2010/main" val="3014890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900">
                <a:solidFill>
                  <a:srgbClr val="3F3F3F"/>
                </a:solidFill>
              </a:defRPr>
            </a:lvl1pPr>
            <a:lvl2pPr>
              <a:defRPr sz="1600">
                <a:solidFill>
                  <a:srgbClr val="3F3F3F"/>
                </a:solidFill>
              </a:defRPr>
            </a:lvl2pPr>
            <a:lvl3pPr>
              <a:lnSpc>
                <a:spcPct val="100000"/>
              </a:lnSpc>
              <a:defRPr sz="1500">
                <a:solidFill>
                  <a:srgbClr val="3F3F3F"/>
                </a:solidFill>
              </a:defRPr>
            </a:lvl3pPr>
            <a:lvl4pPr>
              <a:defRPr sz="1500">
                <a:solidFill>
                  <a:srgbClr val="3F3F3F"/>
                </a:solidFill>
              </a:defRPr>
            </a:lvl4pPr>
            <a:lvl5pPr>
              <a:defRPr sz="15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80"/>
            <a:ext cx="2844800" cy="365125"/>
          </a:xfrm>
          <a:prstGeom prst="rect">
            <a:avLst/>
          </a:prstGeom>
        </p:spPr>
        <p:txBody>
          <a:bodyPr/>
          <a:lstStyle>
            <a:lvl1pPr>
              <a:defRPr>
                <a:solidFill>
                  <a:srgbClr val="3F3F3F"/>
                </a:solidFill>
                <a:latin typeface="+mn-lt"/>
              </a:defRPr>
            </a:lvl1pPr>
          </a:lstStyle>
          <a:p>
            <a:pPr defTabSz="914400" eaLnBrk="1" fontAlgn="auto" hangingPunct="1">
              <a:spcBef>
                <a:spcPts val="0"/>
              </a:spcBef>
              <a:spcAft>
                <a:spcPts val="0"/>
              </a:spcAft>
              <a:defRPr/>
            </a:pPr>
            <a:fld id="{E53059BD-1BEF-4308-896C-BFD109018373}" type="datetime1">
              <a:rPr lang="en-US" sz="1800" kern="0" smtClean="0"/>
              <a:pPr defTabSz="914400" eaLnBrk="1" fontAlgn="auto" hangingPunct="1">
                <a:spcBef>
                  <a:spcPts val="0"/>
                </a:spcBef>
                <a:spcAft>
                  <a:spcPts val="0"/>
                </a:spcAft>
                <a:defRPr/>
              </a:pPr>
              <a:t>5/12/2020</a:t>
            </a:fld>
            <a:endParaRPr lang="en-US" sz="1800" kern="0" dirty="0"/>
          </a:p>
        </p:txBody>
      </p:sp>
      <p:sp>
        <p:nvSpPr>
          <p:cNvPr id="13"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10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29" y="6356352"/>
            <a:ext cx="2743200" cy="365125"/>
          </a:xfrm>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a:t>
            </a:fld>
            <a:endParaRPr lang="en-US" sz="1800" kern="0" dirty="0">
              <a:solidFill>
                <a:sysClr val="windowText" lastClr="000000"/>
              </a:solidFill>
            </a:endParaRPr>
          </a:p>
        </p:txBody>
      </p:sp>
    </p:spTree>
    <p:extLst>
      <p:ext uri="{BB962C8B-B14F-4D97-AF65-F5344CB8AC3E}">
        <p14:creationId xmlns:p14="http://schemas.microsoft.com/office/powerpoint/2010/main" val="3960631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80"/>
            <a:ext cx="2844800" cy="365125"/>
          </a:xfrm>
          <a:prstGeom prst="rect">
            <a:avLst/>
          </a:prstGeom>
        </p:spPr>
        <p:txBody>
          <a:bodyPr/>
          <a:lstStyle>
            <a:lvl1pPr>
              <a:defRPr>
                <a:solidFill>
                  <a:srgbClr val="3F3F3F"/>
                </a:solidFill>
                <a:latin typeface="+mn-lt"/>
              </a:defRPr>
            </a:lvl1pPr>
          </a:lstStyle>
          <a:p>
            <a:pPr defTabSz="914400" eaLnBrk="1" fontAlgn="auto" hangingPunct="1">
              <a:spcBef>
                <a:spcPts val="0"/>
              </a:spcBef>
              <a:spcAft>
                <a:spcPts val="0"/>
              </a:spcAft>
              <a:defRPr/>
            </a:pPr>
            <a:fld id="{97C2647B-2CB6-4DA8-99F1-BFA229753949}" type="datetime1">
              <a:rPr lang="en-US" sz="1800" kern="0" smtClean="0"/>
              <a:pPr defTabSz="914400" eaLnBrk="1" fontAlgn="auto" hangingPunct="1">
                <a:spcBef>
                  <a:spcPts val="0"/>
                </a:spcBef>
                <a:spcAft>
                  <a:spcPts val="0"/>
                </a:spcAft>
                <a:defRPr/>
              </a:pPr>
              <a:t>5/12/2020</a:t>
            </a:fld>
            <a:endParaRPr lang="en-US" sz="1800" kern="0" dirty="0"/>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10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29" y="6356352"/>
            <a:ext cx="2743200" cy="365125"/>
          </a:xfrm>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a:t>
            </a:fld>
            <a:endParaRPr lang="en-US" sz="1800" kern="0" dirty="0">
              <a:solidFill>
                <a:sysClr val="windowText" lastClr="000000"/>
              </a:solidFill>
            </a:endParaRPr>
          </a:p>
        </p:txBody>
      </p:sp>
    </p:spTree>
    <p:extLst>
      <p:ext uri="{BB962C8B-B14F-4D97-AF65-F5344CB8AC3E}">
        <p14:creationId xmlns:p14="http://schemas.microsoft.com/office/powerpoint/2010/main" val="3620175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2"/>
            <a:ext cx="2743200" cy="365125"/>
          </a:xfrm>
          <a:prstGeom prst="rect">
            <a:avLst/>
          </a:prstGeom>
        </p:spPr>
        <p:txBody>
          <a:bodyPr/>
          <a:lstStyle>
            <a:lvl1pPr>
              <a:defRPr>
                <a:solidFill>
                  <a:srgbClr val="3F3F3F"/>
                </a:solidFill>
              </a:defRPr>
            </a:lvl1pPr>
          </a:lstStyle>
          <a:p>
            <a:pPr defTabSz="914400" eaLnBrk="1" fontAlgn="auto" hangingPunct="1">
              <a:spcBef>
                <a:spcPts val="0"/>
              </a:spcBef>
              <a:spcAft>
                <a:spcPts val="0"/>
              </a:spcAft>
              <a:defRPr/>
            </a:pPr>
            <a:fld id="{4909424F-52EE-4881-87F3-71BBF1CDFBFA}" type="datetime1">
              <a:rPr lang="en-US" sz="1800" kern="0" smtClean="0"/>
              <a:pPr defTabSz="914400" eaLnBrk="1" fontAlgn="auto" hangingPunct="1">
                <a:spcBef>
                  <a:spcPts val="0"/>
                </a:spcBef>
                <a:spcAft>
                  <a:spcPts val="0"/>
                </a:spcAft>
                <a:defRPr/>
              </a:pPr>
              <a:t>5/12/2020</a:t>
            </a:fld>
            <a:endParaRPr lang="en-US" sz="1800" kern="0"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defTabSz="914400" eaLnBrk="1" fontAlgn="auto" hangingPunct="1">
              <a:spcBef>
                <a:spcPts val="0"/>
              </a:spcBef>
              <a:spcAft>
                <a:spcPts val="0"/>
              </a:spcAft>
              <a:defRPr/>
            </a:pPr>
            <a:fld id="{74A398B2-5A34-1A4A-811E-F4027282568C}" type="slidenum">
              <a:rPr lang="en-US" sz="1800" kern="0" smtClean="0"/>
              <a:pPr defTabSz="914400" eaLnBrk="1" fontAlgn="auto" hangingPunct="1">
                <a:spcBef>
                  <a:spcPts val="0"/>
                </a:spcBef>
                <a:spcAft>
                  <a:spcPts val="0"/>
                </a:spcAft>
                <a:defRPr/>
              </a:pPr>
              <a:t>‹#›</a:t>
            </a:fld>
            <a:endParaRPr lang="en-US" sz="1800" kern="0" dirty="0"/>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900">
                <a:solidFill>
                  <a:srgbClr val="3F3F3F"/>
                </a:solidFill>
              </a:defRPr>
            </a:lvl1pPr>
            <a:lvl2pPr>
              <a:defRPr sz="1600">
                <a:solidFill>
                  <a:srgbClr val="3F3F3F"/>
                </a:solidFill>
              </a:defRPr>
            </a:lvl2pPr>
            <a:lvl3pPr>
              <a:defRPr sz="1500">
                <a:solidFill>
                  <a:srgbClr val="3F3F3F"/>
                </a:solidFill>
              </a:defRPr>
            </a:lvl3pPr>
            <a:lvl4pPr>
              <a:defRPr sz="1500">
                <a:solidFill>
                  <a:srgbClr val="3F3F3F"/>
                </a:solidFill>
              </a:defRPr>
            </a:lvl4pPr>
            <a:lvl5pPr>
              <a:defRPr sz="15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4159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22529"/>
            <a:ext cx="11684000" cy="2109443"/>
          </a:xfrm>
          <a:prstGeom prst="rect">
            <a:avLst/>
          </a:prstGeom>
          <a:noFill/>
          <a:ln>
            <a:noFill/>
          </a:ln>
        </p:spPr>
        <p:txBody>
          <a:bodyPr vert="horz" wrap="square" lIns="243829" tIns="182870" rIns="121914" bIns="60957" rtlCol="0" anchor="t" anchorCtr="0">
            <a:noAutofit/>
          </a:bodyPr>
          <a:lstStyle/>
          <a:p>
            <a:pPr defTabSz="609555">
              <a:lnSpc>
                <a:spcPct val="90000"/>
              </a:lnSpc>
              <a:spcAft>
                <a:spcPts val="800"/>
              </a:spcAft>
              <a:defRPr/>
            </a:pPr>
            <a:r>
              <a:rPr lang="en-US" sz="1300" kern="0" dirty="0">
                <a:solidFill>
                  <a:srgbClr val="3F3F3F"/>
                </a:solidFill>
                <a:latin typeface="Segoe UI" panose="020B0502040204020203" pitchFamily="34" charset="0"/>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55">
              <a:lnSpc>
                <a:spcPct val="90000"/>
              </a:lnSpc>
              <a:spcAft>
                <a:spcPts val="800"/>
              </a:spcAft>
              <a:defRPr/>
            </a:pPr>
            <a:r>
              <a:rPr lang="en-US" sz="1300" kern="0" dirty="0">
                <a:solidFill>
                  <a:srgbClr val="3F3F3F"/>
                </a:solidFill>
                <a:latin typeface="Segoe UI" panose="020B0502040204020203" pitchFamily="34" charset="0"/>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55">
              <a:lnSpc>
                <a:spcPct val="90000"/>
              </a:lnSpc>
              <a:spcAft>
                <a:spcPts val="800"/>
              </a:spcAft>
              <a:defRPr/>
            </a:pPr>
            <a:r>
              <a:rPr lang="en-US" sz="1300" kern="0" dirty="0">
                <a:solidFill>
                  <a:srgbClr val="3F3F3F"/>
                </a:solidFill>
                <a:latin typeface="Segoe UI" panose="020B0502040204020203" pitchFamily="34" charset="0"/>
                <a:cs typeface="Segoe UI" panose="020B0502040204020203" pitchFamily="34" charset="0"/>
              </a:rPr>
              <a:t>For more information, see Use of Microsoft Copyrighted Content at</a:t>
            </a:r>
          </a:p>
          <a:p>
            <a:pPr algn="ctr" defTabSz="609555">
              <a:lnSpc>
                <a:spcPct val="90000"/>
              </a:lnSpc>
              <a:spcAft>
                <a:spcPts val="800"/>
              </a:spcAft>
              <a:defRPr/>
            </a:pPr>
            <a:r>
              <a:rPr lang="en-GB" sz="1300" dirty="0">
                <a:solidFill>
                  <a:srgbClr val="000000">
                    <a:alpha val="87000"/>
                  </a:srgbClr>
                </a:solidFill>
                <a:latin typeface="Segoe UI" panose="020B0502040204020203" pitchFamily="34" charset="0"/>
                <a:cs typeface="Segoe UI" panose="020B0502040204020203" pitchFamily="34" charset="0"/>
                <a:hlinkClick r:id="rId2"/>
              </a:rPr>
              <a:t>http://www.microsoft.com/en-us/legal/intellectualproperty/permissions/default.aspx</a:t>
            </a:r>
            <a:endParaRPr lang="en-US" sz="1300" kern="0" dirty="0">
              <a:solidFill>
                <a:srgbClr val="000000">
                  <a:alpha val="87000"/>
                </a:srgbClr>
              </a:solidFill>
              <a:latin typeface="Segoe UI" panose="020B0502040204020203" pitchFamily="34" charset="0"/>
              <a:cs typeface="Segoe UI" panose="020B0502040204020203" pitchFamily="34" charset="0"/>
            </a:endParaRPr>
          </a:p>
        </p:txBody>
      </p:sp>
      <p:sp>
        <p:nvSpPr>
          <p:cNvPr id="7" name="TextBox 6"/>
          <p:cNvSpPr txBox="1"/>
          <p:nvPr userDrawn="1"/>
        </p:nvSpPr>
        <p:spPr>
          <a:xfrm>
            <a:off x="310777" y="103985"/>
            <a:ext cx="3149600" cy="406400"/>
          </a:xfrm>
          <a:prstGeom prst="rect">
            <a:avLst/>
          </a:prstGeom>
          <a:noFill/>
          <a:ln>
            <a:noFill/>
          </a:ln>
        </p:spPr>
        <p:txBody>
          <a:bodyPr vert="horz" wrap="none" lIns="243829" tIns="182870" rIns="121914" bIns="60957" rtlCol="0" anchor="ctr" anchorCtr="0">
            <a:noAutofit/>
          </a:bodyPr>
          <a:lstStyle/>
          <a:p>
            <a:pPr defTabSz="609555">
              <a:defRPr/>
            </a:pPr>
            <a:r>
              <a:rPr lang="en-US" sz="1500" b="1" kern="0" dirty="0">
                <a:solidFill>
                  <a:srgbClr val="3F3F3F"/>
                </a:solidFill>
                <a:latin typeface="Segoe UI" panose="020B0502040204020203" pitchFamily="34" charset="0"/>
                <a:cs typeface="Segoe UI" panose="020B0502040204020203" pitchFamily="34" charset="0"/>
              </a:rPr>
              <a:t>Conditions and Terms of Use</a:t>
            </a:r>
            <a:endParaRPr lang="en-US" sz="1500" kern="0" dirty="0">
              <a:solidFill>
                <a:srgbClr val="3F3F3F"/>
              </a:solidFill>
              <a:latin typeface="Segoe UI" panose="020B0502040204020203" pitchFamily="34" charset="0"/>
              <a:cs typeface="Segoe UI" panose="020B0502040204020203" pitchFamily="34" charset="0"/>
            </a:endParaRPr>
          </a:p>
        </p:txBody>
      </p:sp>
      <p:sp>
        <p:nvSpPr>
          <p:cNvPr id="8" name="TextBox 7"/>
          <p:cNvSpPr txBox="1"/>
          <p:nvPr userDrawn="1"/>
        </p:nvSpPr>
        <p:spPr>
          <a:xfrm>
            <a:off x="307789" y="2868966"/>
            <a:ext cx="3149600" cy="370545"/>
          </a:xfrm>
          <a:prstGeom prst="rect">
            <a:avLst/>
          </a:prstGeom>
          <a:noFill/>
          <a:ln>
            <a:noFill/>
          </a:ln>
        </p:spPr>
        <p:txBody>
          <a:bodyPr vert="horz" wrap="none" lIns="243829" tIns="182870" rIns="121914" bIns="60957" rtlCol="0" anchor="ctr" anchorCtr="0">
            <a:noAutofit/>
          </a:bodyPr>
          <a:lstStyle/>
          <a:p>
            <a:pPr defTabSz="609555">
              <a:defRPr/>
            </a:pPr>
            <a:r>
              <a:rPr lang="en-US" sz="1500" b="1" kern="0" dirty="0">
                <a:solidFill>
                  <a:srgbClr val="3F3F3F"/>
                </a:solidFill>
                <a:latin typeface="Segoe UI" panose="020B0502040204020203" pitchFamily="34" charset="0"/>
                <a:cs typeface="Segoe UI" panose="020B0502040204020203" pitchFamily="34" charset="0"/>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29" tIns="182870" rIns="121914" bIns="60957" rtlCol="0" anchor="ctr" anchorCtr="0">
            <a:noAutofit/>
          </a:bodyPr>
          <a:lstStyle/>
          <a:p>
            <a:pPr defTabSz="609555">
              <a:defRPr/>
            </a:pPr>
            <a:r>
              <a:rPr lang="en-US" sz="1100" kern="0" dirty="0">
                <a:solidFill>
                  <a:srgbClr val="277EB5"/>
                </a:solidFill>
                <a:latin typeface="Segoe UI" panose="020B0502040204020203" pitchFamily="34" charset="0"/>
                <a:cs typeface="Segoe UI" panose="020B0502040204020203" pitchFamily="34" charset="0"/>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29" tIns="182870" rIns="121914" bIns="60957" rtlCol="0" anchor="ctr" anchorCtr="0">
            <a:noAutofit/>
          </a:bodyPr>
          <a:lstStyle/>
          <a:p>
            <a:pPr defTabSz="609555">
              <a:defRPr/>
            </a:pPr>
            <a:r>
              <a:rPr lang="en-US" sz="1100" kern="0" dirty="0">
                <a:solidFill>
                  <a:srgbClr val="277EB5"/>
                </a:solidFill>
                <a:latin typeface="Segoe UI" panose="020B0502040204020203" pitchFamily="34" charset="0"/>
                <a:cs typeface="Segoe UI" panose="020B0502040204020203" pitchFamily="34" charset="0"/>
              </a:rPr>
              <a:t>© 2020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29" tIns="182870" rIns="121914" bIns="60957" rtlCol="0" anchor="t" anchorCtr="0">
            <a:normAutofit/>
          </a:bodyPr>
          <a:lstStyle/>
          <a:p>
            <a:pPr defTabSz="609555">
              <a:spcAft>
                <a:spcPts val="800"/>
              </a:spcAft>
              <a:defRPr/>
            </a:pPr>
            <a:r>
              <a:rPr lang="en-US" sz="1300" kern="0" dirty="0">
                <a:solidFill>
                  <a:srgbClr val="3F3F3F"/>
                </a:solidFill>
                <a:latin typeface="Segoe UI" panose="020B0502040204020203" pitchFamily="34" charset="0"/>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55">
              <a:spcAft>
                <a:spcPts val="800"/>
              </a:spcAft>
              <a:defRPr/>
            </a:pPr>
            <a:r>
              <a:rPr lang="en-US" sz="1300" kern="0" dirty="0">
                <a:solidFill>
                  <a:srgbClr val="3F3F3F"/>
                </a:solidFill>
                <a:latin typeface="Segoe UI" panose="020B0502040204020203" pitchFamily="34" charset="0"/>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55">
              <a:spcAft>
                <a:spcPts val="800"/>
              </a:spcAft>
              <a:defRPr/>
            </a:pPr>
            <a:r>
              <a:rPr lang="en-US" sz="1300" kern="0" dirty="0">
                <a:solidFill>
                  <a:srgbClr val="3F3F3F"/>
                </a:solidFill>
                <a:latin typeface="Segoe UI" panose="020B0502040204020203" pitchFamily="34" charset="0"/>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p:txBody>
      </p:sp>
      <p:sp>
        <p:nvSpPr>
          <p:cNvPr id="12" name="TextBox 11"/>
          <p:cNvSpPr txBox="1"/>
          <p:nvPr userDrawn="1"/>
        </p:nvSpPr>
        <p:spPr>
          <a:xfrm>
            <a:off x="304800" y="5257800"/>
            <a:ext cx="11480800" cy="1219200"/>
          </a:xfrm>
          <a:prstGeom prst="rect">
            <a:avLst/>
          </a:prstGeom>
          <a:noFill/>
          <a:ln>
            <a:noFill/>
          </a:ln>
        </p:spPr>
        <p:txBody>
          <a:bodyPr vert="horz" wrap="square" lIns="243829" tIns="182870" rIns="121914" bIns="60957" rtlCol="0" anchor="t" anchorCtr="0">
            <a:normAutofit/>
          </a:bodyPr>
          <a:lstStyle/>
          <a:p>
            <a:pPr defTabSz="457200" eaLnBrk="0" fontAlgn="base" hangingPunct="0">
              <a:lnSpc>
                <a:spcPct val="90000"/>
              </a:lnSpc>
              <a:spcBef>
                <a:spcPct val="0"/>
              </a:spcBef>
              <a:spcAft>
                <a:spcPct val="0"/>
              </a:spcAft>
            </a:pPr>
            <a:r>
              <a:rPr lang="en-US" sz="1300" dirty="0">
                <a:solidFill>
                  <a:srgbClr val="3F3F3F">
                    <a:alpha val="87000"/>
                  </a:srgbClr>
                </a:solidFill>
                <a:latin typeface="Segoe UI" panose="020B0502040204020203" pitchFamily="34" charset="0"/>
                <a:cs typeface="Segoe UI" panose="020B0502040204020203" pitchFamily="34" charset="0"/>
              </a:rPr>
              <a:t>Internet Explorer, Microsoft, Microsoft Corporate Logo, MSDN, Visual Studio,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r>
              <a:rPr lang="en-US" sz="1300" baseline="0" dirty="0">
                <a:solidFill>
                  <a:srgbClr val="3F3F3F">
                    <a:alpha val="87000"/>
                  </a:srgbClr>
                </a:solidFill>
                <a:latin typeface="Segoe UI" panose="020B0502040204020203" pitchFamily="34" charset="0"/>
                <a:cs typeface="Segoe UI" panose="020B0502040204020203" pitchFamily="34" charset="0"/>
              </a:rPr>
              <a:t> </a:t>
            </a:r>
            <a:endParaRPr lang="en-US" sz="1300" dirty="0">
              <a:solidFill>
                <a:srgbClr val="3F3F3F">
                  <a:alpha val="87000"/>
                </a:srgb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588586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838200" y="6356352"/>
            <a:ext cx="2743200" cy="365125"/>
          </a:xfrm>
          <a:prstGeom prst="rect">
            <a:avLst/>
          </a:prstGeom>
        </p:spPr>
        <p:txBody>
          <a:bodyPr/>
          <a:lstStyle>
            <a:lvl1pPr>
              <a:defRPr>
                <a:solidFill>
                  <a:srgbClr val="3F3F3F"/>
                </a:solidFill>
              </a:defRPr>
            </a:lvl1pPr>
          </a:lstStyle>
          <a:p>
            <a:pPr defTabSz="914400" eaLnBrk="1" fontAlgn="auto" hangingPunct="1">
              <a:spcBef>
                <a:spcPts val="0"/>
              </a:spcBef>
              <a:spcAft>
                <a:spcPts val="0"/>
              </a:spcAft>
              <a:defRPr/>
            </a:pPr>
            <a:fld id="{53E79FF6-4089-4F9B-8E7B-21EA13AC4CB8}" type="datetime1">
              <a:rPr lang="en-US" sz="1800" kern="0" smtClean="0"/>
              <a:pPr defTabSz="914400" eaLnBrk="1" fontAlgn="auto" hangingPunct="1">
                <a:spcBef>
                  <a:spcPts val="0"/>
                </a:spcBef>
                <a:spcAft>
                  <a:spcPts val="0"/>
                </a:spcAft>
                <a:defRPr/>
              </a:pPr>
              <a:t>5/12/2020</a:t>
            </a:fld>
            <a:endParaRPr lang="en-US" sz="1800" kern="0"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defTabSz="914400" eaLnBrk="1" fontAlgn="auto" hangingPunct="1">
              <a:spcBef>
                <a:spcPts val="0"/>
              </a:spcBef>
              <a:spcAft>
                <a:spcPts val="0"/>
              </a:spcAft>
              <a:defRPr/>
            </a:pPr>
            <a:fld id="{74A398B2-5A34-1A4A-811E-F4027282568C}" type="slidenum">
              <a:rPr lang="en-US" sz="1800" kern="0" smtClean="0"/>
              <a:pPr defTabSz="914400" eaLnBrk="1" fontAlgn="auto" hangingPunct="1">
                <a:spcBef>
                  <a:spcPts val="0"/>
                </a:spcBef>
                <a:spcAft>
                  <a:spcPts val="0"/>
                </a:spcAft>
                <a:defRPr/>
              </a:pPr>
              <a:t>‹#›</a:t>
            </a:fld>
            <a:endParaRPr lang="en-US" sz="1800" kern="0" dirty="0"/>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1802715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80"/>
            <a:ext cx="2844800" cy="365125"/>
          </a:xfrm>
          <a:prstGeom prst="rect">
            <a:avLst/>
          </a:prstGeom>
        </p:spPr>
        <p:txBody>
          <a:bodyPr/>
          <a:lstStyle>
            <a:lvl1pPr>
              <a:defRPr>
                <a:solidFill>
                  <a:srgbClr val="3F3F3F"/>
                </a:solidFill>
                <a:latin typeface="+mn-lt"/>
              </a:defRPr>
            </a:lvl1pPr>
          </a:lstStyle>
          <a:p>
            <a:pPr defTabSz="914400" eaLnBrk="1" fontAlgn="auto" hangingPunct="1">
              <a:spcBef>
                <a:spcPts val="0"/>
              </a:spcBef>
              <a:spcAft>
                <a:spcPts val="0"/>
              </a:spcAft>
              <a:defRPr/>
            </a:pPr>
            <a:fld id="{42FC5A46-1B5E-4CD0-B5F3-53F130AAFD15}" type="datetime1">
              <a:rPr lang="en-US" sz="1800" kern="0" smtClean="0"/>
              <a:pPr defTabSz="914400" eaLnBrk="1" fontAlgn="auto" hangingPunct="1">
                <a:spcBef>
                  <a:spcPts val="0"/>
                </a:spcBef>
                <a:spcAft>
                  <a:spcPts val="0"/>
                </a:spcAft>
                <a:defRPr/>
              </a:pPr>
              <a:t>5/12/2020</a:t>
            </a:fld>
            <a:endParaRPr lang="en-US" sz="1800" kern="0" dirty="0"/>
          </a:p>
        </p:txBody>
      </p:sp>
      <p:sp>
        <p:nvSpPr>
          <p:cNvPr id="10"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10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29" y="6356352"/>
            <a:ext cx="2743200" cy="365125"/>
          </a:xfrm>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a:t>
            </a:fld>
            <a:endParaRPr lang="en-US" sz="1800" kern="0" dirty="0">
              <a:solidFill>
                <a:sysClr val="windowText" lastClr="000000"/>
              </a:solidFill>
            </a:endParaRPr>
          </a:p>
        </p:txBody>
      </p:sp>
    </p:spTree>
    <p:extLst>
      <p:ext uri="{BB962C8B-B14F-4D97-AF65-F5344CB8AC3E}">
        <p14:creationId xmlns:p14="http://schemas.microsoft.com/office/powerpoint/2010/main" val="2592174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a:defRPr/>
            </a:pPr>
            <a:endParaRPr lang="en-US" sz="1900" kern="0" dirty="0">
              <a:solidFill>
                <a:sysClr val="windowText" lastClr="000000"/>
              </a:solidFill>
              <a:latin typeface="Segoe UI" panose="020B0502040204020203" pitchFamily="34" charset="0"/>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27115579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a:defRPr/>
            </a:pPr>
            <a:endParaRPr lang="en-US" sz="1900" kern="0" dirty="0">
              <a:solidFill>
                <a:sysClr val="windowText" lastClr="000000"/>
              </a:solidFill>
              <a:latin typeface="Segoe UI" panose="020B0502040204020203" pitchFamily="34" charset="0"/>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14930181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defTabSz="914400" eaLnBrk="1" fontAlgn="auto" hangingPunct="1">
              <a:spcBef>
                <a:spcPts val="0"/>
              </a:spcBef>
              <a:spcAft>
                <a:spcPts val="0"/>
              </a:spcAft>
              <a:defRPr/>
            </a:pPr>
            <a:fld id="{E01060FE-E596-4D38-8C3D-586C38809B29}" type="datetime1">
              <a:rPr lang="en-US" kern="0" smtClean="0">
                <a:solidFill>
                  <a:prstClr val="white"/>
                </a:solidFill>
              </a:rPr>
              <a:pPr defTabSz="914400" eaLnBrk="1" fontAlgn="auto" hangingPunct="1">
                <a:spcBef>
                  <a:spcPts val="0"/>
                </a:spcBef>
                <a:spcAft>
                  <a:spcPts val="0"/>
                </a:spcAft>
                <a:defRPr/>
              </a:pPr>
              <a:t>5/12/2020</a:t>
            </a:fld>
            <a:endParaRPr lang="en-US" kern="0" dirty="0">
              <a:solidFill>
                <a:prstClr val="white"/>
              </a:solidFill>
            </a:endParaRPr>
          </a:p>
        </p:txBody>
      </p:sp>
      <p:sp>
        <p:nvSpPr>
          <p:cNvPr id="8" name="Slide Number Placeholder 4"/>
          <p:cNvSpPr>
            <a:spLocks noGrp="1"/>
          </p:cNvSpPr>
          <p:nvPr>
            <p:ph type="sldNum" sz="quarter" idx="12"/>
          </p:nvPr>
        </p:nvSpPr>
        <p:spPr>
          <a:xfrm>
            <a:off x="8850629" y="6356352"/>
            <a:ext cx="2743200" cy="365125"/>
          </a:xfrm>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a:t>
            </a:fld>
            <a:endParaRPr lang="en-US" sz="1800" kern="0" dirty="0">
              <a:solidFill>
                <a:sysClr val="windowText" lastClr="000000"/>
              </a:solidFill>
            </a:endParaRPr>
          </a:p>
        </p:txBody>
      </p:sp>
    </p:spTree>
    <p:extLst>
      <p:ext uri="{BB962C8B-B14F-4D97-AF65-F5344CB8AC3E}">
        <p14:creationId xmlns:p14="http://schemas.microsoft.com/office/powerpoint/2010/main" val="33670372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defTabSz="914400" eaLnBrk="1" fontAlgn="auto" hangingPunct="1">
              <a:spcBef>
                <a:spcPts val="0"/>
              </a:spcBef>
              <a:spcAft>
                <a:spcPts val="0"/>
              </a:spcAft>
              <a:defRPr/>
            </a:pPr>
            <a:fld id="{2139EBD2-04A7-4D17-9220-0A53AC5266C5}" type="datetime1">
              <a:rPr lang="en-US" kern="0" smtClean="0">
                <a:solidFill>
                  <a:prstClr val="white"/>
                </a:solidFill>
              </a:rPr>
              <a:pPr defTabSz="914400" eaLnBrk="1" fontAlgn="auto" hangingPunct="1">
                <a:spcBef>
                  <a:spcPts val="0"/>
                </a:spcBef>
                <a:spcAft>
                  <a:spcPts val="0"/>
                </a:spcAft>
                <a:defRPr/>
              </a:pPr>
              <a:t>5/12/2020</a:t>
            </a:fld>
            <a:endParaRPr lang="en-US" kern="0" dirty="0">
              <a:solidFill>
                <a:prstClr val="white"/>
              </a:solidFill>
            </a:endParaRPr>
          </a:p>
        </p:txBody>
      </p:sp>
      <p:sp>
        <p:nvSpPr>
          <p:cNvPr id="9" name="Slide Number Placeholder 4"/>
          <p:cNvSpPr>
            <a:spLocks noGrp="1"/>
          </p:cNvSpPr>
          <p:nvPr>
            <p:ph type="sldNum" sz="quarter" idx="12"/>
          </p:nvPr>
        </p:nvSpPr>
        <p:spPr>
          <a:xfrm>
            <a:off x="8850629" y="6356352"/>
            <a:ext cx="2743200" cy="365125"/>
          </a:xfrm>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a:t>
            </a:fld>
            <a:endParaRPr lang="en-US" sz="1800" kern="0" dirty="0">
              <a:solidFill>
                <a:sysClr val="windowText" lastClr="000000"/>
              </a:solidFill>
            </a:endParaRPr>
          </a:p>
        </p:txBody>
      </p:sp>
    </p:spTree>
    <p:extLst>
      <p:ext uri="{BB962C8B-B14F-4D97-AF65-F5344CB8AC3E}">
        <p14:creationId xmlns:p14="http://schemas.microsoft.com/office/powerpoint/2010/main" val="31408316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5" y="6019801"/>
            <a:ext cx="11754657" cy="535531"/>
          </a:xfrm>
          <a:prstGeom prst="rect">
            <a:avLst/>
          </a:prstGeom>
          <a:noFill/>
        </p:spPr>
        <p:txBody>
          <a:bodyPr wrap="square" lIns="91436" tIns="45718" rIns="91436" bIns="45718" rtlCol="0">
            <a:spAutoFit/>
          </a:bodyPr>
          <a:lstStyle/>
          <a:p>
            <a:pPr>
              <a:lnSpc>
                <a:spcPct val="120000"/>
              </a:lnSpc>
              <a:defRPr/>
            </a:pPr>
            <a:r>
              <a:rPr lang="en-US" sz="800" dirty="0">
                <a:solidFill>
                  <a:prstClr val="black"/>
                </a:solidFill>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kern="0" dirty="0">
              <a:solidFill>
                <a:prstClr val="black"/>
              </a:solidFill>
              <a:latin typeface="Segoe UI" panose="020B0502040204020203" pitchFamily="34" charset="0"/>
            </a:endParaRPr>
          </a:p>
        </p:txBody>
      </p:sp>
    </p:spTree>
    <p:extLst>
      <p:ext uri="{BB962C8B-B14F-4D97-AF65-F5344CB8AC3E}">
        <p14:creationId xmlns:p14="http://schemas.microsoft.com/office/powerpoint/2010/main" val="314494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9"/>
            <a:ext cx="1828800" cy="504535"/>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5" y="6019801"/>
            <a:ext cx="11754657" cy="535531"/>
          </a:xfrm>
          <a:prstGeom prst="rect">
            <a:avLst/>
          </a:prstGeom>
          <a:noFill/>
        </p:spPr>
        <p:txBody>
          <a:bodyPr wrap="square" lIns="91436" tIns="45718" rIns="91436" bIns="45718" rtlCol="0">
            <a:spAutoFit/>
          </a:bodyPr>
          <a:lstStyle/>
          <a:p>
            <a:pPr>
              <a:lnSpc>
                <a:spcPct val="120000"/>
              </a:lnSpc>
              <a:defRPr/>
            </a:pPr>
            <a:r>
              <a:rPr lang="en-US" sz="800" dirty="0">
                <a:solidFill>
                  <a:prstClr val="black"/>
                </a:solidFill>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kern="0" dirty="0">
              <a:solidFill>
                <a:prstClr val="black"/>
              </a:solidFill>
              <a:latin typeface="Segoe UI" panose="020B0502040204020203" pitchFamily="34" charset="0"/>
            </a:endParaRPr>
          </a:p>
        </p:txBody>
      </p:sp>
    </p:spTree>
    <p:extLst>
      <p:ext uri="{BB962C8B-B14F-4D97-AF65-F5344CB8AC3E}">
        <p14:creationId xmlns:p14="http://schemas.microsoft.com/office/powerpoint/2010/main" val="979847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36" tIns="91436">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a:lnSpc>
                <a:spcPct val="120000"/>
              </a:lnSpc>
              <a:defRPr/>
            </a:pPr>
            <a:r>
              <a:rPr lang="en-US" sz="800" dirty="0">
                <a:solidFill>
                  <a:prstClr val="black"/>
                </a:solidFill>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kern="0" dirty="0">
              <a:solidFill>
                <a:prstClr val="black"/>
              </a:solidFill>
              <a:latin typeface="Segoe UI" panose="020B0502040204020203" pitchFamily="34" charset="0"/>
            </a:endParaRPr>
          </a:p>
        </p:txBody>
      </p:sp>
    </p:spTree>
    <p:extLst>
      <p:ext uri="{BB962C8B-B14F-4D97-AF65-F5344CB8AC3E}">
        <p14:creationId xmlns:p14="http://schemas.microsoft.com/office/powerpoint/2010/main" val="16450750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5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a:lnSpc>
                <a:spcPct val="120000"/>
              </a:lnSpc>
              <a:defRPr/>
            </a:pPr>
            <a:r>
              <a:rPr lang="en-US" sz="800" dirty="0">
                <a:solidFill>
                  <a:prstClr val="black"/>
                </a:solidFill>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kern="0" dirty="0">
              <a:solidFill>
                <a:prstClr val="black"/>
              </a:solidFill>
              <a:latin typeface="Segoe UI" panose="020B0502040204020203" pitchFamily="34" charset="0"/>
            </a:endParaRPr>
          </a:p>
        </p:txBody>
      </p:sp>
    </p:spTree>
    <p:extLst>
      <p:ext uri="{BB962C8B-B14F-4D97-AF65-F5344CB8AC3E}">
        <p14:creationId xmlns:p14="http://schemas.microsoft.com/office/powerpoint/2010/main" val="2395074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5" name="Slide Number Placeholder 4"/>
          <p:cNvSpPr>
            <a:spLocks noGrp="1"/>
          </p:cNvSpPr>
          <p:nvPr>
            <p:ph type="sldNum" sz="quarter" idx="12"/>
          </p:nvPr>
        </p:nvSpPr>
        <p:spPr>
          <a:xfrm>
            <a:off x="8850629" y="6356352"/>
            <a:ext cx="2743200" cy="365125"/>
          </a:xfrm>
        </p:spPr>
        <p:txBody>
          <a:bodyPr/>
          <a:lstStyle>
            <a:lvl1pPr>
              <a:defRPr>
                <a:latin typeface="Segoe UI" panose="020B0502040204020203" pitchFamily="34" charset="0"/>
                <a:cs typeface="Segoe UI" panose="020B0502040204020203" pitchFamily="34" charset="0"/>
              </a:defRPr>
            </a:lvl1p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a:t>
            </a:fld>
            <a:endParaRPr lang="en-US" sz="1800" kern="0" dirty="0">
              <a:solidFill>
                <a:sysClr val="windowText" lastClr="000000"/>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40000"/>
              </a:lnSpc>
              <a:spcBef>
                <a:spcPts val="0"/>
              </a:spcBef>
              <a:spcAft>
                <a:spcPts val="300"/>
              </a:spcAft>
              <a:defRPr sz="2000"/>
            </a:lvl1pPr>
            <a:lvl2pPr>
              <a:lnSpc>
                <a:spcPct val="140000"/>
              </a:lnSpc>
              <a:spcBef>
                <a:spcPts val="0"/>
              </a:spcBef>
              <a:buSzPct val="90000"/>
              <a:defRPr sz="1800"/>
            </a:lvl2pPr>
            <a:lvl3pPr>
              <a:lnSpc>
                <a:spcPct val="140000"/>
              </a:lnSpc>
              <a:spcBef>
                <a:spcPts val="0"/>
              </a:spcBef>
              <a:defRPr sz="1600"/>
            </a:lvl3pPr>
            <a:lvl4pPr>
              <a:lnSpc>
                <a:spcPct val="140000"/>
              </a:lnSpc>
              <a:spcBef>
                <a:spcPts val="0"/>
              </a:spcBef>
              <a:defRPr sz="1600"/>
            </a:lvl4pPr>
            <a:lvl5pPr>
              <a:lnSpc>
                <a:spcPct val="140000"/>
              </a:lnSpc>
              <a:spcBef>
                <a:spcPts val="0"/>
              </a:spcBef>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1256265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5"/>
            <a:ext cx="7620000" cy="4246563"/>
          </a:xfrm>
          <a:prstGeom prst="rect">
            <a:avLst/>
          </a:prstGeom>
        </p:spPr>
        <p:txBody>
          <a:bodyPr vert="horz" lIns="91436" tIns="45718">
            <a:normAutofit/>
          </a:bodyPr>
          <a:lstStyle>
            <a:lvl1pPr marL="0" indent="0">
              <a:spcBef>
                <a:spcPts val="600"/>
              </a:spcBef>
              <a:buFontTx/>
              <a:buNone/>
              <a:tabLst>
                <a:tab pos="630207" algn="l"/>
              </a:tabLst>
              <a:defRPr sz="19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38587419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6687186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0" y="361949"/>
            <a:ext cx="11811000" cy="5962651"/>
          </a:xfrm>
          <a:prstGeom prst="rect">
            <a:avLst/>
          </a:prstGeom>
        </p:spPr>
        <p:txBody>
          <a:bodyPr vert="horz" lIns="91436" tIns="45718" rIns="91436" bIns="45718"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300" b="1" dirty="0">
                <a:solidFill>
                  <a:prstClr val="white"/>
                </a:solidFill>
              </a:rPr>
              <a:t>Conditions and Terms of Use</a:t>
            </a:r>
          </a:p>
          <a:p>
            <a:pPr>
              <a:defRPr/>
            </a:pPr>
            <a:r>
              <a:rPr lang="en-US" sz="1500" dirty="0">
                <a:solidFill>
                  <a:srgbClr val="5B9BD5"/>
                </a:solidFill>
              </a:rPr>
              <a:t>Microsoft Confidential</a:t>
            </a:r>
          </a:p>
          <a:p>
            <a:pPr>
              <a:defRPr/>
            </a:pPr>
            <a:r>
              <a:rPr lang="en-US" sz="1900" dirty="0">
                <a:solidFill>
                  <a:prstClr val="white"/>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a:defRPr/>
            </a:pPr>
            <a:r>
              <a:rPr lang="en-US" sz="1900" dirty="0">
                <a:solidFill>
                  <a:prstClr val="white"/>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a:defRPr/>
            </a:pPr>
            <a:r>
              <a:rPr lang="en-US" sz="1900" dirty="0">
                <a:solidFill>
                  <a:prstClr val="white"/>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a:defRPr/>
            </a:pPr>
            <a:endParaRPr lang="en-US" sz="1900" dirty="0">
              <a:solidFill>
                <a:prstClr val="white"/>
              </a:solidFill>
            </a:endParaRPr>
          </a:p>
          <a:p>
            <a:pPr>
              <a:defRPr/>
            </a:pPr>
            <a:r>
              <a:rPr lang="en-US" sz="2300" b="1" dirty="0">
                <a:solidFill>
                  <a:prstClr val="white"/>
                </a:solidFill>
              </a:rPr>
              <a:t>Copyright and Trademarks </a:t>
            </a:r>
          </a:p>
          <a:p>
            <a:pPr>
              <a:defRPr/>
            </a:pPr>
            <a:r>
              <a:rPr lang="en-US" sz="1500" dirty="0">
                <a:solidFill>
                  <a:srgbClr val="5B9BD5"/>
                </a:solidFill>
              </a:rPr>
              <a:t>© 2020 Microsoft Corporation. All rights reserved.</a:t>
            </a:r>
          </a:p>
          <a:p>
            <a:pPr>
              <a:defRPr/>
            </a:pPr>
            <a:r>
              <a:rPr lang="en-US" sz="1900" dirty="0">
                <a:solidFill>
                  <a:prstClr val="white"/>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a:defRPr/>
            </a:pPr>
            <a:r>
              <a:rPr lang="en-US" sz="1900" dirty="0">
                <a:solidFill>
                  <a:prstClr val="white"/>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lang="en-US" sz="1900" dirty="0">
                <a:solidFill>
                  <a:prstClr val="white"/>
                </a:solidFill>
              </a:rPr>
              <a:t>For more information, see </a:t>
            </a:r>
            <a:r>
              <a:rPr lang="en-US" sz="1900" b="1" dirty="0">
                <a:solidFill>
                  <a:prstClr val="white"/>
                </a:solidFill>
              </a:rPr>
              <a:t>Use of Microsoft Copyrighted Content </a:t>
            </a:r>
            <a:r>
              <a:rPr lang="en-US" sz="1900" dirty="0">
                <a:solidFill>
                  <a:prstClr val="white"/>
                </a:solidFill>
              </a:rPr>
              <a:t>at</a:t>
            </a:r>
            <a:br>
              <a:rPr lang="en-US" sz="1900" dirty="0">
                <a:solidFill>
                  <a:prstClr val="white"/>
                </a:solidFill>
              </a:rPr>
            </a:br>
            <a:r>
              <a:rPr lang="en-GB" sz="2000" dirty="0">
                <a:solidFill>
                  <a:srgbClr val="000000">
                    <a:alpha val="87000"/>
                  </a:srgbClr>
                </a:solidFill>
                <a:latin typeface="Segoe UI" panose="020B0502040204020203" pitchFamily="34" charset="0"/>
                <a:cs typeface="Segoe UI" panose="020B0502040204020203" pitchFamily="34" charset="0"/>
                <a:hlinkClick r:id="rId2"/>
              </a:rPr>
              <a:t>http://www.microsoft.com/en-us/legal/intellectualproperty/permissions/default.aspx</a:t>
            </a:r>
            <a:endParaRPr lang="en-US" sz="1900" dirty="0">
              <a:solidFill>
                <a:srgbClr val="FF0000"/>
              </a:solidFill>
            </a:endParaRPr>
          </a:p>
          <a:p>
            <a:pPr>
              <a:defRPr/>
            </a:pPr>
            <a:r>
              <a:rPr lang="en-US" sz="1900" dirty="0">
                <a:solidFill>
                  <a:prstClr val="white"/>
                </a:solidFill>
              </a:rPr>
              <a:t>DirectX, Hyper-V, Internet Explorer, Microsoft, Outlook, SkyDrive, SQL Server, Windows, Windows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0063243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0 Deck Intro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1520" y="2194560"/>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Course Title</a:t>
            </a:r>
          </a:p>
        </p:txBody>
      </p:sp>
      <p:sp>
        <p:nvSpPr>
          <p:cNvPr id="3" name="Subtitle 2"/>
          <p:cNvSpPr>
            <a:spLocks noGrp="1"/>
          </p:cNvSpPr>
          <p:nvPr>
            <p:ph type="subTitle" idx="1" hasCustomPrompt="1"/>
          </p:nvPr>
        </p:nvSpPr>
        <p:spPr>
          <a:xfrm>
            <a:off x="853440" y="3291840"/>
            <a:ext cx="10728960" cy="1005840"/>
          </a:xfrm>
        </p:spPr>
        <p:txBody>
          <a:bodyPr>
            <a:normAutofit/>
          </a:bodyPr>
          <a:lstStyle>
            <a:lvl1pPr marL="0" marR="0" indent="0" algn="l" defTabSz="914400" rtl="0" eaLnBrk="1" fontAlgn="auto" latinLnBrk="0" hangingPunct="1">
              <a:lnSpc>
                <a:spcPct val="100000"/>
              </a:lnSpc>
              <a:spcBef>
                <a:spcPct val="20000"/>
              </a:spcBef>
              <a:spcAft>
                <a:spcPts val="0"/>
              </a:spcAft>
              <a:buClrTx/>
              <a:buSzPct val="100000"/>
              <a:buFont typeface="Arial" pitchFamily="34" charset="0"/>
              <a:buNone/>
              <a:tabLst/>
              <a:defRPr sz="2400">
                <a:solidFill>
                  <a:schemeClr val="tx2"/>
                </a:solidFill>
                <a:latin typeface="+mj-lt"/>
              </a:defRPr>
            </a:lvl1pPr>
            <a:lvl2pPr marL="4572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800">
                <a:solidFill>
                  <a:schemeClr val="tx1">
                    <a:lumMod val="75000"/>
                    <a:lumOff val="25000"/>
                  </a:schemeClr>
                </a:solidFill>
              </a:defRPr>
            </a:lvl2pPr>
            <a:lvl3pPr marL="9144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600">
                <a:solidFill>
                  <a:schemeClr val="tx1">
                    <a:lumMod val="75000"/>
                    <a:lumOff val="25000"/>
                  </a:schemeClr>
                </a:solidFill>
              </a:defRPr>
            </a:lvl3pPr>
            <a:lvl4pPr marL="13716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400">
                <a:solidFill>
                  <a:schemeClr val="tx1">
                    <a:lumMod val="75000"/>
                    <a:lumOff val="25000"/>
                  </a:schemeClr>
                </a:solidFill>
              </a:defRPr>
            </a:lvl4pPr>
            <a:lvl5pPr marL="18288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Module Title</a:t>
            </a:r>
          </a:p>
        </p:txBody>
      </p:sp>
      <p:sp>
        <p:nvSpPr>
          <p:cNvPr id="17" name="Date Placeholder 3"/>
          <p:cNvSpPr>
            <a:spLocks noGrp="1"/>
          </p:cNvSpPr>
          <p:nvPr>
            <p:ph type="dt" sz="half" idx="10"/>
          </p:nvPr>
        </p:nvSpPr>
        <p:spPr>
          <a:xfrm>
            <a:off x="1828800" y="6474431"/>
            <a:ext cx="1117600" cy="365125"/>
          </a:xfrm>
          <a:prstGeom prst="rect">
            <a:avLst/>
          </a:prstGeom>
        </p:spPr>
        <p:txBody>
          <a:bodyPr lIns="45720" anchor="ctr" anchorCtr="0"/>
          <a:lstStyle>
            <a:lvl1pPr algn="l">
              <a:defRPr>
                <a:solidFill>
                  <a:schemeClr val="tx1"/>
                </a:solidFill>
              </a:defRPr>
            </a:lvl1pPr>
          </a:lstStyle>
          <a:p>
            <a:endParaRPr lang="en-US" dirty="0">
              <a:solidFill>
                <a:prstClr val="black"/>
              </a:solidFill>
            </a:endParaRPr>
          </a:p>
        </p:txBody>
      </p:sp>
      <p:sp>
        <p:nvSpPr>
          <p:cNvPr id="21" name="Footer Placeholder 4"/>
          <p:cNvSpPr>
            <a:spLocks noGrp="1"/>
          </p:cNvSpPr>
          <p:nvPr>
            <p:ph type="ftr" sz="quarter" idx="11"/>
          </p:nvPr>
        </p:nvSpPr>
        <p:spPr>
          <a:xfrm>
            <a:off x="3535680" y="6474431"/>
            <a:ext cx="4876800" cy="365125"/>
          </a:xfrm>
          <a:prstGeom prst="rect">
            <a:avLst/>
          </a:prstGeom>
        </p:spPr>
        <p:txBody>
          <a:bodyPr anchor="ctr" anchorCtr="0"/>
          <a:lstStyle>
            <a:lvl1pPr>
              <a:defRPr>
                <a:solidFill>
                  <a:schemeClr val="tx1"/>
                </a:solidFill>
              </a:defRPr>
            </a:lvl1pPr>
          </a:lstStyle>
          <a:p>
            <a:r>
              <a:rPr lang="en-US" dirty="0">
                <a:solidFill>
                  <a:prstClr val="black"/>
                </a:solidFill>
                <a:latin typeface="Segoe" pitchFamily="34" charset="0"/>
              </a:rPr>
              <a:t>Microsoft</a:t>
            </a:r>
            <a:r>
              <a:rPr lang="en-US" dirty="0">
                <a:solidFill>
                  <a:prstClr val="black"/>
                </a:solidFill>
              </a:rPr>
              <a:t> Confidential</a:t>
            </a:r>
          </a:p>
        </p:txBody>
      </p:sp>
      <p:sp>
        <p:nvSpPr>
          <p:cNvPr id="24" name="Content Placeholder 22"/>
          <p:cNvSpPr>
            <a:spLocks noGrp="1"/>
          </p:cNvSpPr>
          <p:nvPr>
            <p:ph sz="quarter" idx="18" hasCustomPrompt="1"/>
          </p:nvPr>
        </p:nvSpPr>
        <p:spPr>
          <a:xfrm>
            <a:off x="0" y="5796017"/>
            <a:ext cx="3556000" cy="301752"/>
          </a:xfrm>
        </p:spPr>
        <p:txBody>
          <a:bodyPr>
            <a:normAutofit/>
          </a:bodyPr>
          <a:lstStyle>
            <a:lvl1pPr>
              <a:buFont typeface="Arial" pitchFamily="34" charset="0"/>
              <a:buNone/>
              <a:defRPr sz="1200">
                <a:solidFill>
                  <a:schemeClr val="tx1">
                    <a:lumMod val="65000"/>
                    <a:lumOff val="35000"/>
                  </a:schemeClr>
                </a:solidFill>
              </a:defRPr>
            </a:lvl1pPr>
          </a:lstStyle>
          <a:p>
            <a:pPr lvl="0"/>
            <a:r>
              <a:rPr lang="en-US" dirty="0"/>
              <a:t>Click to enter Presenter Title</a:t>
            </a:r>
          </a:p>
        </p:txBody>
      </p:sp>
      <p:sp>
        <p:nvSpPr>
          <p:cNvPr id="25" name="Content Placeholder 22"/>
          <p:cNvSpPr>
            <a:spLocks noGrp="1"/>
          </p:cNvSpPr>
          <p:nvPr>
            <p:ph sz="quarter" idx="19" hasCustomPrompt="1"/>
          </p:nvPr>
        </p:nvSpPr>
        <p:spPr>
          <a:xfrm>
            <a:off x="0" y="6117267"/>
            <a:ext cx="3556000" cy="304800"/>
          </a:xfrm>
        </p:spPr>
        <p:txBody>
          <a:bodyPr>
            <a:normAutofit/>
          </a:bodyPr>
          <a:lstStyle>
            <a:lvl1pPr>
              <a:buFont typeface="Arial" pitchFamily="34" charset="0"/>
              <a:buNone/>
              <a:defRPr sz="1200">
                <a:solidFill>
                  <a:schemeClr val="tx1">
                    <a:lumMod val="65000"/>
                    <a:lumOff val="35000"/>
                  </a:schemeClr>
                </a:solidFill>
              </a:defRPr>
            </a:lvl1pPr>
          </a:lstStyle>
          <a:p>
            <a:pPr lvl="0"/>
            <a:r>
              <a:rPr lang="en-US" dirty="0"/>
              <a:t>Click to enter Presenter Company</a:t>
            </a:r>
          </a:p>
        </p:txBody>
      </p:sp>
      <p:sp>
        <p:nvSpPr>
          <p:cNvPr id="11" name="Content Placeholder 22"/>
          <p:cNvSpPr>
            <a:spLocks noGrp="1"/>
          </p:cNvSpPr>
          <p:nvPr>
            <p:ph sz="quarter" idx="20" hasCustomPrompt="1"/>
          </p:nvPr>
        </p:nvSpPr>
        <p:spPr>
          <a:xfrm>
            <a:off x="0" y="5468183"/>
            <a:ext cx="3556000" cy="301752"/>
          </a:xfrm>
        </p:spPr>
        <p:txBody>
          <a:bodyPr>
            <a:normAutofit/>
          </a:bodyPr>
          <a:lstStyle>
            <a:lvl1pPr>
              <a:buFont typeface="Arial" pitchFamily="34" charset="0"/>
              <a:buNone/>
              <a:defRPr sz="1200">
                <a:solidFill>
                  <a:schemeClr val="tx1">
                    <a:lumMod val="65000"/>
                    <a:lumOff val="35000"/>
                  </a:schemeClr>
                </a:solidFill>
              </a:defRPr>
            </a:lvl1pPr>
          </a:lstStyle>
          <a:p>
            <a:pPr lvl="0"/>
            <a:r>
              <a:rPr lang="en-US" dirty="0"/>
              <a:t>Click to enter Presenter Name</a:t>
            </a:r>
          </a:p>
        </p:txBody>
      </p:sp>
    </p:spTree>
    <p:extLst>
      <p:ext uri="{BB962C8B-B14F-4D97-AF65-F5344CB8AC3E}">
        <p14:creationId xmlns:p14="http://schemas.microsoft.com/office/powerpoint/2010/main" val="3573602379"/>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1 Section Intro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1520" y="2194560"/>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Section title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Section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r>
              <a:rPr lang="en-US" dirty="0">
                <a:solidFill>
                  <a:prstClr val="black"/>
                </a:solidFill>
              </a:rPr>
              <a:t>Microsoft Confidential</a:t>
            </a:r>
          </a:p>
        </p:txBody>
      </p:sp>
      <p:sp>
        <p:nvSpPr>
          <p:cNvPr id="1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tx1"/>
                </a:solidFill>
              </a:defRPr>
            </a:lvl1pPr>
          </a:lstStyle>
          <a:p>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pic>
        <p:nvPicPr>
          <p:cNvPr id="9"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2183366864"/>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1 Topic Title_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hasCustomPrompt="1"/>
          </p:nvPr>
        </p:nvSpPr>
        <p:spPr>
          <a:xfrm>
            <a:off x="406400" y="222410"/>
            <a:ext cx="11379200" cy="920591"/>
          </a:xfrm>
        </p:spPr>
        <p:txBody>
          <a:bodyPr anchor="b" anchorCtr="0">
            <a:normAutofit/>
          </a:bodyPr>
          <a:lstStyle>
            <a:lvl1pPr>
              <a:defRPr sz="3200">
                <a:solidFill>
                  <a:schemeClr val="tx2"/>
                </a:solidFill>
              </a:defRPr>
            </a:lvl1pPr>
          </a:lstStyle>
          <a:p>
            <a:r>
              <a:rPr lang="en-US" dirty="0"/>
              <a:t>Click to edit Topic title</a:t>
            </a:r>
          </a:p>
        </p:txBody>
      </p:sp>
      <p:sp>
        <p:nvSpPr>
          <p:cNvPr id="3" name="Content Placeholder 2"/>
          <p:cNvSpPr>
            <a:spLocks noGrp="1"/>
          </p:cNvSpPr>
          <p:nvPr>
            <p:ph idx="1" hasCustomPrompt="1"/>
          </p:nvPr>
        </p:nvSpPr>
        <p:spPr>
          <a:xfrm>
            <a:off x="406400" y="1188720"/>
            <a:ext cx="11379200" cy="5166360"/>
          </a:xfrm>
        </p:spPr>
        <p:txBody>
          <a:bodyPr/>
          <a:lstStyle>
            <a:lvl1pPr>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Topic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r>
              <a:rPr lang="en-US" dirty="0">
                <a:solidFill>
                  <a:prstClr val="white"/>
                </a:solidFill>
              </a:rPr>
              <a:t>Microsoft Confidential</a:t>
            </a:r>
          </a:p>
        </p:txBody>
      </p:sp>
      <p:sp>
        <p:nvSpPr>
          <p:cNvPr id="19"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endParaRPr lang="en-US" dirty="0">
              <a:solidFill>
                <a:prstClr val="white"/>
              </a:solidFill>
            </a:endParaRPr>
          </a:p>
        </p:txBody>
      </p:sp>
      <p:sp>
        <p:nvSpPr>
          <p:cNvPr id="20"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pic>
        <p:nvPicPr>
          <p:cNvPr id="12"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556959208"/>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2 Topic Title_Subtitle_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hasCustomPrompt="1"/>
          </p:nvPr>
        </p:nvSpPr>
        <p:spPr>
          <a:xfrm>
            <a:off x="406400" y="228600"/>
            <a:ext cx="11379200" cy="533400"/>
          </a:xfrm>
        </p:spPr>
        <p:txBody>
          <a:bodyPr>
            <a:noAutofit/>
          </a:bodyPr>
          <a:lstStyle>
            <a:lvl1pPr>
              <a:defRPr sz="3200">
                <a:solidFill>
                  <a:schemeClr val="tx2"/>
                </a:solidFill>
              </a:defRPr>
            </a:lvl1pPr>
          </a:lstStyle>
          <a:p>
            <a:r>
              <a:rPr lang="en-US" dirty="0"/>
              <a:t>Click to edit Topic title</a:t>
            </a:r>
          </a:p>
        </p:txBody>
      </p:sp>
      <p:sp>
        <p:nvSpPr>
          <p:cNvPr id="8" name="Text Placeholder 7"/>
          <p:cNvSpPr>
            <a:spLocks noGrp="1"/>
          </p:cNvSpPr>
          <p:nvPr>
            <p:ph type="body" sz="quarter" idx="13" hasCustomPrompt="1"/>
          </p:nvPr>
        </p:nvSpPr>
        <p:spPr>
          <a:xfrm>
            <a:off x="406400" y="1219200"/>
            <a:ext cx="11379200" cy="5135880"/>
          </a:xfrm>
        </p:spPr>
        <p:txBody>
          <a:bodyPr/>
          <a:lstStyle>
            <a:lvl1pPr>
              <a:buSzPct val="100000"/>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Topic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09600" y="762000"/>
            <a:ext cx="11176000" cy="457200"/>
          </a:xfrm>
        </p:spPr>
        <p:txBody>
          <a:bodyPr>
            <a:noAutofit/>
          </a:bodyPr>
          <a:lstStyle>
            <a:lvl1pPr>
              <a:buFont typeface="Arial" pitchFamily="34" charset="0"/>
              <a:buNone/>
              <a:defRPr sz="2400" baseline="0">
                <a:solidFill>
                  <a:schemeClr val="bg2"/>
                </a:solidFill>
                <a:latin typeface="+mj-lt"/>
              </a:defRPr>
            </a:lvl1pPr>
          </a:lstStyle>
          <a:p>
            <a:pPr lvl="0"/>
            <a:r>
              <a:rPr lang="en-US" dirty="0"/>
              <a:t>Click to edit Topic Subtitle</a:t>
            </a:r>
          </a:p>
        </p:txBody>
      </p:sp>
      <p:sp>
        <p:nvSpPr>
          <p:cNvPr id="30"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endParaRPr lang="en-US" dirty="0">
              <a:solidFill>
                <a:prstClr val="white"/>
              </a:solidFill>
            </a:endParaRPr>
          </a:p>
        </p:txBody>
      </p:sp>
      <p:sp>
        <p:nvSpPr>
          <p:cNvPr id="31"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32"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r>
              <a:rPr lang="en-US" dirty="0">
                <a:solidFill>
                  <a:prstClr val="white"/>
                </a:solidFill>
              </a:rPr>
              <a:t>Microsoft Confidential</a:t>
            </a:r>
          </a:p>
        </p:txBody>
      </p:sp>
      <p:pic>
        <p:nvPicPr>
          <p:cNvPr id="11"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335046248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2.3 Title Only">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406400" y="228600"/>
            <a:ext cx="11379200" cy="914400"/>
          </a:xfrm>
        </p:spPr>
        <p:txBody>
          <a:bodyPr anchor="b" anchorCtr="0">
            <a:normAutofit/>
          </a:bodyPr>
          <a:lstStyle>
            <a:lvl1pPr>
              <a:defRPr sz="3200">
                <a:solidFill>
                  <a:schemeClr val="tx2"/>
                </a:solidFill>
              </a:defRPr>
            </a:lvl1pPr>
          </a:lstStyle>
          <a:p>
            <a:r>
              <a:rPr lang="en-US"/>
              <a:t>Click to edit Master title style</a:t>
            </a:r>
            <a:endParaRPr lang="en-US" dirty="0"/>
          </a:p>
        </p:txBody>
      </p:sp>
      <p:sp>
        <p:nvSpPr>
          <p:cNvPr id="22" name="Footer Placeholder 4"/>
          <p:cNvSpPr>
            <a:spLocks noGrp="1"/>
          </p:cNvSpPr>
          <p:nvPr>
            <p:ph type="ftr" sz="quarter" idx="11"/>
          </p:nvPr>
        </p:nvSpPr>
        <p:spPr>
          <a:xfrm>
            <a:off x="3535680" y="6476304"/>
            <a:ext cx="4876800" cy="365125"/>
          </a:xfrm>
          <a:prstGeom prst="rect">
            <a:avLst/>
          </a:prstGeom>
        </p:spPr>
        <p:txBody>
          <a:bodyPr anchor="ctr" anchorCtr="0"/>
          <a:lstStyle>
            <a:lvl1pPr>
              <a:defRPr>
                <a:solidFill>
                  <a:schemeClr val="bg1"/>
                </a:solidFill>
              </a:defRPr>
            </a:lvl1pPr>
          </a:lstStyle>
          <a:p>
            <a:r>
              <a:rPr lang="en-US" dirty="0">
                <a:solidFill>
                  <a:prstClr val="white"/>
                </a:solidFill>
              </a:rPr>
              <a:t>Microsoft Confidential</a:t>
            </a:r>
          </a:p>
        </p:txBody>
      </p:sp>
      <p:sp>
        <p:nvSpPr>
          <p:cNvPr id="23"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endParaRPr lang="en-US" dirty="0">
              <a:solidFill>
                <a:prstClr val="white"/>
              </a:solidFill>
            </a:endParaRPr>
          </a:p>
        </p:txBody>
      </p:sp>
      <p:sp>
        <p:nvSpPr>
          <p:cNvPr id="24"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pic>
        <p:nvPicPr>
          <p:cNvPr id="9"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1777328385"/>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4 Title_Subtitle Only">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406400" y="228599"/>
            <a:ext cx="11379200" cy="533400"/>
          </a:xfrm>
        </p:spPr>
        <p:txBody>
          <a:bodyPr/>
          <a:lstStyle>
            <a:lvl1pPr>
              <a:defRPr>
                <a:solidFill>
                  <a:schemeClr val="tx2"/>
                </a:solidFill>
              </a:defRPr>
            </a:lvl1pPr>
          </a:lstStyle>
          <a:p>
            <a:r>
              <a:rPr lang="en-US"/>
              <a:t>Click to edit Master title style</a:t>
            </a:r>
            <a:endParaRPr lang="en-US" dirty="0"/>
          </a:p>
        </p:txBody>
      </p:sp>
      <p:sp>
        <p:nvSpPr>
          <p:cNvPr id="8" name="Text Placeholder 9"/>
          <p:cNvSpPr>
            <a:spLocks noGrp="1"/>
          </p:cNvSpPr>
          <p:nvPr>
            <p:ph type="body" sz="quarter" idx="14"/>
          </p:nvPr>
        </p:nvSpPr>
        <p:spPr>
          <a:xfrm>
            <a:off x="609600" y="788634"/>
            <a:ext cx="11176000" cy="506767"/>
          </a:xfrm>
        </p:spPr>
        <p:txBody>
          <a:bodyPr>
            <a:noAutofit/>
          </a:bodyPr>
          <a:lstStyle>
            <a:lvl1pPr>
              <a:buFont typeface="Arial" pitchFamily="34" charset="0"/>
              <a:buNone/>
              <a:defRPr sz="2600">
                <a:solidFill>
                  <a:schemeClr val="bg2"/>
                </a:solidFill>
                <a:latin typeface="+mj-lt"/>
              </a:defRPr>
            </a:lvl1pPr>
          </a:lstStyle>
          <a:p>
            <a:pPr lvl="0"/>
            <a:r>
              <a:rPr lang="en-US"/>
              <a:t>Click to edit Master text styles</a:t>
            </a:r>
          </a:p>
        </p:txBody>
      </p:sp>
      <p:sp>
        <p:nvSpPr>
          <p:cNvPr id="2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endParaRPr lang="en-US" dirty="0">
              <a:solidFill>
                <a:prstClr val="white"/>
              </a:solidFill>
            </a:endParaRPr>
          </a:p>
        </p:txBody>
      </p:sp>
      <p:sp>
        <p:nvSpPr>
          <p:cNvPr id="2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6"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r>
              <a:rPr lang="en-US" dirty="0">
                <a:solidFill>
                  <a:prstClr val="white"/>
                </a:solidFill>
              </a:rPr>
              <a:t>Microsoft Confidential</a:t>
            </a:r>
          </a:p>
        </p:txBody>
      </p:sp>
      <p:pic>
        <p:nvPicPr>
          <p:cNvPr id="10"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1108971171"/>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5 Topic Title_Caption_Pictur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406400" y="155450"/>
            <a:ext cx="4267200" cy="717551"/>
          </a:xfrm>
        </p:spPr>
        <p:txBody>
          <a:bodyPr anchor="b" anchorCtr="0">
            <a:normAutofit/>
          </a:bodyPr>
          <a:lstStyle>
            <a:lvl1pPr algn="l">
              <a:defRPr sz="1800" b="0">
                <a:solidFill>
                  <a:schemeClr val="tx2"/>
                </a:solidFill>
              </a:defRPr>
            </a:lvl1pPr>
          </a:lstStyle>
          <a:p>
            <a:r>
              <a:rPr lang="en-US"/>
              <a:t>Click to edit Master title style</a:t>
            </a:r>
            <a:endParaRPr lang="en-US" dirty="0"/>
          </a:p>
        </p:txBody>
      </p:sp>
      <p:sp>
        <p:nvSpPr>
          <p:cNvPr id="26"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7"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r>
              <a:rPr lang="en-US" dirty="0">
                <a:solidFill>
                  <a:prstClr val="white"/>
                </a:solidFill>
              </a:rPr>
              <a:t>Microsoft Confidential</a:t>
            </a:r>
          </a:p>
        </p:txBody>
      </p:sp>
      <p:sp>
        <p:nvSpPr>
          <p:cNvPr id="11" name="Picture Placeholder 14"/>
          <p:cNvSpPr>
            <a:spLocks noGrp="1"/>
          </p:cNvSpPr>
          <p:nvPr>
            <p:ph type="pic" sz="quarter" idx="17"/>
          </p:nvPr>
        </p:nvSpPr>
        <p:spPr>
          <a:xfrm>
            <a:off x="4767072" y="155448"/>
            <a:ext cx="6815328" cy="6126480"/>
          </a:xfrm>
        </p:spPr>
        <p:txBody>
          <a:bodyPr>
            <a:normAutofit/>
          </a:bodyPr>
          <a:lstStyle>
            <a:lvl1pPr>
              <a:buFont typeface="Arial" pitchFamily="34" charset="0"/>
              <a:buNone/>
              <a:defRPr sz="1600"/>
            </a:lvl1pPr>
          </a:lstStyle>
          <a:p>
            <a:r>
              <a:rPr lang="en-US" dirty="0"/>
              <a:t>Click icon to add picture</a:t>
            </a:r>
          </a:p>
        </p:txBody>
      </p:sp>
      <p:sp>
        <p:nvSpPr>
          <p:cNvPr id="13"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endParaRPr lang="en-US" dirty="0">
              <a:solidFill>
                <a:prstClr val="white"/>
              </a:solidFill>
            </a:endParaRPr>
          </a:p>
        </p:txBody>
      </p:sp>
      <p:sp>
        <p:nvSpPr>
          <p:cNvPr id="14" name="Subtitle 2"/>
          <p:cNvSpPr>
            <a:spLocks noGrp="1"/>
          </p:cNvSpPr>
          <p:nvPr>
            <p:ph type="subTitle" idx="1" hasCustomPrompt="1"/>
          </p:nvPr>
        </p:nvSpPr>
        <p:spPr>
          <a:xfrm>
            <a:off x="406400" y="979967"/>
            <a:ext cx="4267200" cy="5303520"/>
          </a:xfrm>
        </p:spPr>
        <p:txBody>
          <a:bodyPr/>
          <a:lstStyle>
            <a:lvl1pPr marL="236538" marR="0" indent="-225425" algn="l" defTabSz="914400" rtl="0" eaLnBrk="1" fontAlgn="auto" latinLnBrk="0" hangingPunct="1">
              <a:lnSpc>
                <a:spcPct val="100000"/>
              </a:lnSpc>
              <a:spcBef>
                <a:spcPct val="20000"/>
              </a:spcBef>
              <a:spcAft>
                <a:spcPts val="0"/>
              </a:spcAft>
              <a:buClrTx/>
              <a:buSzPct val="100000"/>
              <a:buFontTx/>
              <a:buBlip>
                <a:blip r:embed="rId4"/>
              </a:buBlip>
              <a:tabLst/>
              <a:defRPr sz="1600">
                <a:solidFill>
                  <a:schemeClr val="tx2"/>
                </a:solidFill>
                <a:latin typeface="+mj-lt"/>
              </a:defRPr>
            </a:lvl1pPr>
            <a:lvl2pPr marL="573088" marR="0" indent="-233363" algn="l" defTabSz="914400" rtl="0" eaLnBrk="1" fontAlgn="auto" latinLnBrk="0" hangingPunct="1">
              <a:lnSpc>
                <a:spcPct val="100000"/>
              </a:lnSpc>
              <a:spcBef>
                <a:spcPct val="20000"/>
              </a:spcBef>
              <a:spcAft>
                <a:spcPts val="0"/>
              </a:spcAft>
              <a:buClrTx/>
              <a:buSzPct val="110000"/>
              <a:buFontTx/>
              <a:buBlip>
                <a:blip r:embed="rId4"/>
              </a:buBlip>
              <a:tabLst/>
              <a:defRPr sz="1400">
                <a:solidFill>
                  <a:schemeClr val="tx1">
                    <a:lumMod val="75000"/>
                    <a:lumOff val="25000"/>
                  </a:schemeClr>
                </a:solidFill>
              </a:defRPr>
            </a:lvl2pPr>
            <a:lvl3pPr marL="919163" marR="0" indent="-228600" algn="l" defTabSz="914400" rtl="0" eaLnBrk="1" fontAlgn="auto" latinLnBrk="0" hangingPunct="1">
              <a:lnSpc>
                <a:spcPct val="100000"/>
              </a:lnSpc>
              <a:spcBef>
                <a:spcPct val="20000"/>
              </a:spcBef>
              <a:spcAft>
                <a:spcPts val="0"/>
              </a:spcAft>
              <a:buClrTx/>
              <a:buSzPct val="110000"/>
              <a:buFontTx/>
              <a:buBlip>
                <a:blip r:embed="rId4"/>
              </a:buBlip>
              <a:tabLst/>
              <a:defRPr sz="1200">
                <a:solidFill>
                  <a:schemeClr val="tx1">
                    <a:lumMod val="75000"/>
                    <a:lumOff val="25000"/>
                  </a:schemeClr>
                </a:solidFill>
              </a:defRPr>
            </a:lvl3pPr>
            <a:lvl4pPr marL="1249363" marR="0" indent="-228600" algn="l" defTabSz="914400" rtl="0" eaLnBrk="1" fontAlgn="auto" latinLnBrk="0" hangingPunct="1">
              <a:lnSpc>
                <a:spcPct val="100000"/>
              </a:lnSpc>
              <a:spcBef>
                <a:spcPct val="20000"/>
              </a:spcBef>
              <a:spcAft>
                <a:spcPts val="0"/>
              </a:spcAft>
              <a:buClrTx/>
              <a:buSzPct val="110000"/>
              <a:buFontTx/>
              <a:buBlip>
                <a:blip r:embed="rId4"/>
              </a:buBlip>
              <a:tabLst/>
              <a:defRPr sz="1100">
                <a:solidFill>
                  <a:schemeClr val="tx1">
                    <a:lumMod val="75000"/>
                    <a:lumOff val="25000"/>
                  </a:schemeClr>
                </a:solidFill>
              </a:defRPr>
            </a:lvl4pPr>
            <a:lvl5pPr marL="1600200" marR="0" indent="-228600" algn="l" defTabSz="914400" rtl="0" eaLnBrk="1" fontAlgn="auto" latinLnBrk="0" hangingPunct="1">
              <a:lnSpc>
                <a:spcPct val="100000"/>
              </a:lnSpc>
              <a:spcBef>
                <a:spcPct val="20000"/>
              </a:spcBef>
              <a:spcAft>
                <a:spcPts val="0"/>
              </a:spcAft>
              <a:buClrTx/>
              <a:buSzPct val="110000"/>
              <a:buFontTx/>
              <a:buBlip>
                <a:blip r:embed="rId4"/>
              </a:buBlip>
              <a:tabLst/>
              <a:defRPr sz="10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Placeholder 4" descr="MSFT_logo_rgb_C-Wht.pdf"/>
          <p:cNvPicPr>
            <a:picLocks noChangeAspect="1"/>
          </p:cNvPicPr>
          <p:nvPr userDrawn="1"/>
        </p:nvPicPr>
        <p:blipFill>
          <a:blip r:embed="rId5"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202990995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1752" y="367204"/>
            <a:ext cx="11274552" cy="558219"/>
          </a:xfrm>
        </p:spPr>
        <p:txBody>
          <a:bodyPr>
            <a:normAutofit/>
          </a:bodyPr>
          <a:lstStyle>
            <a:lvl1pPr>
              <a:defRPr sz="3200"/>
            </a:lvl1pPr>
          </a:lstStyle>
          <a:p>
            <a:r>
              <a:rPr lang="en-US" dirty="0"/>
              <a:t>Click to edit Master title style</a:t>
            </a:r>
          </a:p>
        </p:txBody>
      </p:sp>
      <p:sp>
        <p:nvSpPr>
          <p:cNvPr id="7" name="Text Placeholder 6"/>
          <p:cNvSpPr>
            <a:spLocks noGrp="1"/>
          </p:cNvSpPr>
          <p:nvPr>
            <p:ph type="body" sz="quarter" idx="13"/>
          </p:nvPr>
        </p:nvSpPr>
        <p:spPr>
          <a:xfrm>
            <a:off x="402336" y="1491346"/>
            <a:ext cx="11173968" cy="4607705"/>
          </a:xfrm>
        </p:spPr>
        <p:txBody>
          <a:bodyPr lIns="143992"/>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sz="1600"/>
            </a:lvl4pPr>
            <a:lvl5pPr>
              <a:lnSpc>
                <a:spcPct val="120000"/>
              </a:lnSpc>
              <a:spcBef>
                <a:spcPts val="0"/>
              </a:spcBef>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00" dirty="0">
                <a:latin typeface="Segoe UI" panose="020B0502040204020203" pitchFamily="34" charset="0"/>
                <a:cs typeface="Segoe UI" panose="020B0502040204020203" pitchFamily="34" charset="0"/>
              </a:rPr>
              <a:t>Microsoft Confidential</a:t>
            </a:r>
          </a:p>
        </p:txBody>
      </p:sp>
      <p:sp>
        <p:nvSpPr>
          <p:cNvPr id="14" name="Date Placeholder 13"/>
          <p:cNvSpPr>
            <a:spLocks noGrp="1"/>
          </p:cNvSpPr>
          <p:nvPr>
            <p:ph type="dt" sz="half" idx="14"/>
          </p:nvPr>
        </p:nvSpPr>
        <p:spPr>
          <a:xfrm>
            <a:off x="838200" y="6356352"/>
            <a:ext cx="2743200" cy="365125"/>
          </a:xfrm>
          <a:prstGeom prst="rect">
            <a:avLst/>
          </a:prstGeom>
        </p:spPr>
        <p:txBody>
          <a:bodyPr/>
          <a:lstStyle/>
          <a:p>
            <a:pPr defTabSz="914400" eaLnBrk="1" fontAlgn="auto" hangingPunct="1">
              <a:spcBef>
                <a:spcPts val="0"/>
              </a:spcBef>
              <a:spcAft>
                <a:spcPts val="0"/>
              </a:spcAft>
              <a:defRPr/>
            </a:pPr>
            <a:fld id="{C38662A8-215F-48B6-BCB2-3B7A098251B5}" type="datetime1">
              <a:rPr lang="en-US" sz="1800" kern="0" smtClean="0">
                <a:solidFill>
                  <a:sysClr val="windowText" lastClr="000000"/>
                </a:solidFill>
              </a:rPr>
              <a:pPr defTabSz="914400" eaLnBrk="1" fontAlgn="auto" hangingPunct="1">
                <a:spcBef>
                  <a:spcPts val="0"/>
                </a:spcBef>
                <a:spcAft>
                  <a:spcPts val="0"/>
                </a:spcAft>
                <a:defRPr/>
              </a:pPr>
              <a:t>5/12/2020</a:t>
            </a:fld>
            <a:endParaRPr lang="en-US" sz="1800" kern="0" dirty="0">
              <a:solidFill>
                <a:sysClr val="windowText" lastClr="000000"/>
              </a:solidFill>
            </a:endParaRPr>
          </a:p>
        </p:txBody>
      </p:sp>
      <p:sp>
        <p:nvSpPr>
          <p:cNvPr id="16" name="Slide Number Placeholder 15"/>
          <p:cNvSpPr>
            <a:spLocks noGrp="1"/>
          </p:cNvSpPr>
          <p:nvPr>
            <p:ph type="sldNum" sz="quarter" idx="16"/>
          </p:nvPr>
        </p:nvSpPr>
        <p:spPr>
          <a:xfrm>
            <a:off x="8851392" y="6356352"/>
            <a:ext cx="2743200" cy="365125"/>
          </a:xfrm>
        </p:spPr>
        <p:txBody>
          <a:bodyPr/>
          <a:lstStyle>
            <a:lvl1pPr>
              <a:defRPr>
                <a:latin typeface="Segoe UI" panose="020B0502040204020203" pitchFamily="34" charset="0"/>
                <a:cs typeface="Segoe UI" panose="020B0502040204020203" pitchFamily="34" charset="0"/>
              </a:defRPr>
            </a:lvl1p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a:t>
            </a:fld>
            <a:endParaRPr lang="en-US" sz="1800" kern="0" dirty="0">
              <a:solidFill>
                <a:sysClr val="windowText" lastClr="000000"/>
              </a:solidFill>
            </a:endParaRPr>
          </a:p>
        </p:txBody>
      </p:sp>
      <p:sp>
        <p:nvSpPr>
          <p:cNvPr id="18" name="Text Placeholder 17"/>
          <p:cNvSpPr>
            <a:spLocks noGrp="1"/>
          </p:cNvSpPr>
          <p:nvPr>
            <p:ph type="body" sz="quarter" idx="17"/>
          </p:nvPr>
        </p:nvSpPr>
        <p:spPr>
          <a:xfrm>
            <a:off x="304800" y="936002"/>
            <a:ext cx="11266488" cy="488951"/>
          </a:xfrm>
        </p:spPr>
        <p:txBody>
          <a:bodyPr lIns="179992">
            <a:normAutofit/>
          </a:bodyPr>
          <a:lstStyle>
            <a:lvl1pPr marL="0" indent="0">
              <a:buNone/>
              <a:defRPr sz="2700">
                <a:latin typeface="Segoe UI Light" panose="020B05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26382477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2.6 Picture_Caption_Tex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609600" y="4953001"/>
            <a:ext cx="11074400" cy="566739"/>
          </a:xfrm>
        </p:spPr>
        <p:txBody>
          <a:bodyPr anchor="b">
            <a:normAutofit/>
          </a:bodyPr>
          <a:lstStyle>
            <a:lvl1pPr algn="l">
              <a:defRPr sz="1600" b="0">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304800" y="155448"/>
            <a:ext cx="11582400" cy="4721352"/>
          </a:xfr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12800" y="5529467"/>
            <a:ext cx="10871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endParaRPr lang="en-US" dirty="0">
              <a:solidFill>
                <a:prstClr val="white"/>
              </a:solidFill>
            </a:endParaRPr>
          </a:p>
        </p:txBody>
      </p:sp>
      <p:sp>
        <p:nvSpPr>
          <p:cNvPr id="26"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7"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r>
              <a:rPr lang="en-US" dirty="0">
                <a:solidFill>
                  <a:prstClr val="white"/>
                </a:solidFill>
              </a:rPr>
              <a:t>Microsoft Confidential</a:t>
            </a:r>
          </a:p>
        </p:txBody>
      </p:sp>
      <p:pic>
        <p:nvPicPr>
          <p:cNvPr id="11"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1180289"/>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2.7 Blank">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3"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4"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r>
              <a:rPr lang="en-US" dirty="0">
                <a:solidFill>
                  <a:prstClr val="white"/>
                </a:solidFill>
              </a:rPr>
              <a:t>Microsoft Confidential</a:t>
            </a:r>
          </a:p>
        </p:txBody>
      </p:sp>
      <p:sp>
        <p:nvSpPr>
          <p:cNvPr id="8"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endParaRPr lang="en-US" dirty="0">
              <a:solidFill>
                <a:prstClr val="white"/>
              </a:solidFill>
            </a:endParaRPr>
          </a:p>
        </p:txBody>
      </p:sp>
      <p:pic>
        <p:nvPicPr>
          <p:cNvPr id="10"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429041682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3.1 Action Plan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r>
              <a:rPr lang="en-US" dirty="0">
                <a:solidFill>
                  <a:prstClr val="black"/>
                </a:solidFill>
              </a:rPr>
              <a:t>Microsoft Confidential</a:t>
            </a:r>
          </a:p>
        </p:txBody>
      </p:sp>
      <p:sp>
        <p:nvSpPr>
          <p:cNvPr id="1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tx1"/>
                </a:solidFill>
              </a:defRPr>
            </a:lvl1pPr>
          </a:lstStyle>
          <a:p>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pic>
        <p:nvPicPr>
          <p:cNvPr id="17"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43362947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3.2 Demo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r>
              <a:rPr lang="en-US" dirty="0">
                <a:solidFill>
                  <a:prstClr val="black"/>
                </a:solidFill>
              </a:rPr>
              <a:t>Microsoft Confidential</a:t>
            </a:r>
          </a:p>
        </p:txBody>
      </p:sp>
      <p:sp>
        <p:nvSpPr>
          <p:cNvPr id="1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tx1"/>
                </a:solidFill>
              </a:defRPr>
            </a:lvl1pPr>
          </a:lstStyle>
          <a:p>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pic>
        <p:nvPicPr>
          <p:cNvPr id="16"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294548332"/>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3.3 Activity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r>
              <a:rPr lang="en-US" dirty="0">
                <a:solidFill>
                  <a:prstClr val="black"/>
                </a:solidFill>
              </a:rPr>
              <a:t>Microsoft Confidential</a:t>
            </a:r>
          </a:p>
        </p:txBody>
      </p:sp>
      <p:sp>
        <p:nvSpPr>
          <p:cNvPr id="1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tx1"/>
                </a:solidFill>
              </a:defRPr>
            </a:lvl1pPr>
          </a:lstStyle>
          <a:p>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
        <p:nvSpPr>
          <p:cNvPr id="11" name="TextBox 10"/>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srgbClr val="385593"/>
                </a:solidFill>
              </a:rPr>
              <a:t>Activity</a:t>
            </a:r>
          </a:p>
        </p:txBody>
      </p:sp>
      <p:pic>
        <p:nvPicPr>
          <p:cNvPr id="16"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92283378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3.4 Discussion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r>
              <a:rPr lang="en-US" dirty="0">
                <a:solidFill>
                  <a:prstClr val="black"/>
                </a:solidFill>
              </a:rPr>
              <a:t>Microsoft Confidential</a:t>
            </a:r>
          </a:p>
        </p:txBody>
      </p:sp>
      <p:sp>
        <p:nvSpPr>
          <p:cNvPr id="1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tx1"/>
                </a:solidFill>
              </a:defRPr>
            </a:lvl1pPr>
          </a:lstStyle>
          <a:p>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
        <p:nvSpPr>
          <p:cNvPr id="11" name="TextBox 10"/>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srgbClr val="385593"/>
                </a:solidFill>
              </a:rPr>
              <a:t>Discussion</a:t>
            </a:r>
          </a:p>
        </p:txBody>
      </p:sp>
      <p:pic>
        <p:nvPicPr>
          <p:cNvPr id="16"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1462154813"/>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3.5 Lab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r>
              <a:rPr lang="en-US" dirty="0">
                <a:solidFill>
                  <a:prstClr val="black"/>
                </a:solidFill>
              </a:rPr>
              <a:t>Microsoft Confidential</a:t>
            </a:r>
          </a:p>
        </p:txBody>
      </p:sp>
      <p:sp>
        <p:nvSpPr>
          <p:cNvPr id="1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tx1"/>
                </a:solidFill>
              </a:defRPr>
            </a:lvl1pPr>
          </a:lstStyle>
          <a:p>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
        <p:nvSpPr>
          <p:cNvPr id="11" name="TextBox 10"/>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srgbClr val="385593"/>
                </a:solidFill>
              </a:rPr>
              <a:t>Lab</a:t>
            </a:r>
          </a:p>
        </p:txBody>
      </p:sp>
      <p:pic>
        <p:nvPicPr>
          <p:cNvPr id="16"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3059542517"/>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3.6 Multimedia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r>
              <a:rPr lang="en-US" dirty="0">
                <a:solidFill>
                  <a:prstClr val="black"/>
                </a:solidFill>
              </a:rPr>
              <a:t>Microsoft Confidential</a:t>
            </a:r>
          </a:p>
        </p:txBody>
      </p:sp>
      <p:sp>
        <p:nvSpPr>
          <p:cNvPr id="1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tx1"/>
                </a:solidFill>
              </a:defRPr>
            </a:lvl1pPr>
          </a:lstStyle>
          <a:p>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
        <p:nvSpPr>
          <p:cNvPr id="11" name="TextBox 10"/>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srgbClr val="385593"/>
                </a:solidFill>
              </a:rPr>
              <a:t>Multimedia</a:t>
            </a:r>
          </a:p>
        </p:txBody>
      </p:sp>
      <p:pic>
        <p:nvPicPr>
          <p:cNvPr id="17"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1828447599"/>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 MS-Closing Pic1">
    <p:bg>
      <p:bgPr>
        <a:solidFill>
          <a:schemeClr val="bg1"/>
        </a:solidFill>
        <a:effectLst/>
      </p:bgPr>
    </p:bg>
    <p:spTree>
      <p:nvGrpSpPr>
        <p:cNvPr id="1" name=""/>
        <p:cNvGrpSpPr/>
        <p:nvPr/>
      </p:nvGrpSpPr>
      <p:grpSpPr>
        <a:xfrm>
          <a:off x="0" y="0"/>
          <a:ext cx="0" cy="0"/>
          <a:chOff x="0" y="0"/>
          <a:chExt cx="0" cy="0"/>
        </a:xfrm>
      </p:grpSpPr>
      <p:sp>
        <p:nvSpPr>
          <p:cNvPr id="11" name="Footer Placeholder 4"/>
          <p:cNvSpPr>
            <a:spLocks noGrp="1"/>
          </p:cNvSpPr>
          <p:nvPr>
            <p:ph type="ftr" sz="quarter" idx="11"/>
          </p:nvPr>
        </p:nvSpPr>
        <p:spPr>
          <a:xfrm>
            <a:off x="4165600" y="6474431"/>
            <a:ext cx="4876800" cy="365125"/>
          </a:xfrm>
          <a:prstGeom prst="rect">
            <a:avLst/>
          </a:prstGeom>
        </p:spPr>
        <p:txBody>
          <a:bodyPr anchor="ctr" anchorCtr="0"/>
          <a:lstStyle>
            <a:lvl1pPr>
              <a:defRPr>
                <a:solidFill>
                  <a:schemeClr val="tx1"/>
                </a:solidFill>
              </a:defRPr>
            </a:lvl1pPr>
          </a:lstStyle>
          <a:p>
            <a:r>
              <a:rPr lang="en-US" dirty="0">
                <a:solidFill>
                  <a:prstClr val="black"/>
                </a:solidFill>
              </a:rPr>
              <a:t>Microsoft Confidential</a:t>
            </a:r>
          </a:p>
        </p:txBody>
      </p:sp>
      <p:pic>
        <p:nvPicPr>
          <p:cNvPr id="6" name="Picture 5"/>
          <p:cNvPicPr>
            <a:picLocks noChangeAspect="1"/>
          </p:cNvPicPr>
          <p:nvPr userDrawn="1"/>
        </p:nvPicPr>
        <p:blipFill>
          <a:blip r:embed="rId2"/>
          <a:stretch>
            <a:fillRect/>
          </a:stretch>
        </p:blipFill>
        <p:spPr>
          <a:xfrm>
            <a:off x="3657600" y="2971801"/>
            <a:ext cx="4755176" cy="842963"/>
          </a:xfrm>
          <a:prstGeom prst="rect">
            <a:avLst/>
          </a:prstGeom>
        </p:spPr>
      </p:pic>
    </p:spTree>
    <p:extLst>
      <p:ext uri="{BB962C8B-B14F-4D97-AF65-F5344CB8AC3E}">
        <p14:creationId xmlns:p14="http://schemas.microsoft.com/office/powerpoint/2010/main" val="32281457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5 Legal">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406400" y="228600"/>
            <a:ext cx="11375136" cy="411480"/>
          </a:xfrm>
        </p:spPr>
        <p:txBody>
          <a:bodyPr>
            <a:noAutofit/>
          </a:bodyPr>
          <a:lstStyle>
            <a:lvl1pPr>
              <a:defRPr sz="2400">
                <a:solidFill>
                  <a:schemeClr val="tx2"/>
                </a:solidFill>
              </a:defRPr>
            </a:lvl1pPr>
          </a:lstStyle>
          <a:p>
            <a:r>
              <a:rPr lang="en-US"/>
              <a:t>Click to edit Master title style</a:t>
            </a:r>
            <a:endParaRPr lang="en-US" dirty="0"/>
          </a:p>
        </p:txBody>
      </p:sp>
      <p:sp>
        <p:nvSpPr>
          <p:cNvPr id="20" name="Text Placeholder 19"/>
          <p:cNvSpPr>
            <a:spLocks noGrp="1"/>
          </p:cNvSpPr>
          <p:nvPr>
            <p:ph type="body" sz="quarter" idx="13"/>
          </p:nvPr>
        </p:nvSpPr>
        <p:spPr>
          <a:xfrm>
            <a:off x="406400" y="914400"/>
            <a:ext cx="11375136" cy="2286000"/>
          </a:xfrm>
        </p:spPr>
        <p:txBody>
          <a:bodyPr>
            <a:normAutofit/>
          </a:bodyPr>
          <a:lstStyle>
            <a:lvl1pPr marL="112713" indent="6350">
              <a:spcAft>
                <a:spcPts val="300"/>
              </a:spcAft>
              <a:buFont typeface="Arial" pitchFamily="34" charset="0"/>
              <a:buNone/>
              <a:defRPr sz="1050"/>
            </a:lvl1pPr>
            <a:lvl2pPr marL="112713" indent="6350">
              <a:buFont typeface="Arial" pitchFamily="34" charset="0"/>
              <a:buNone/>
              <a:defRPr/>
            </a:lvl2pPr>
            <a:lvl3pPr marL="112713" indent="6350">
              <a:buFont typeface="Arial" pitchFamily="34" charset="0"/>
              <a:buNone/>
              <a:defRPr/>
            </a:lvl3pPr>
            <a:lvl4pPr marL="112713" indent="6350">
              <a:buFont typeface="Arial" pitchFamily="34" charset="0"/>
              <a:buNone/>
              <a:defRPr/>
            </a:lvl4pPr>
            <a:lvl5pPr marL="112713" indent="6350">
              <a:buFont typeface="Arial" pitchFamily="34" charset="0"/>
              <a:buNone/>
              <a:defRPr/>
            </a:lvl5pPr>
          </a:lstStyle>
          <a:p>
            <a:pPr lvl="0"/>
            <a:r>
              <a:rPr lang="en-US"/>
              <a:t>Click to edit Master text styles</a:t>
            </a:r>
          </a:p>
        </p:txBody>
      </p:sp>
      <p:sp>
        <p:nvSpPr>
          <p:cNvPr id="24" name="Text Placeholder 19"/>
          <p:cNvSpPr>
            <a:spLocks noGrp="1"/>
          </p:cNvSpPr>
          <p:nvPr>
            <p:ph type="body" sz="quarter" idx="14"/>
          </p:nvPr>
        </p:nvSpPr>
        <p:spPr>
          <a:xfrm>
            <a:off x="406400" y="3962400"/>
            <a:ext cx="11375136" cy="2286000"/>
          </a:xfrm>
        </p:spPr>
        <p:txBody>
          <a:bodyPr>
            <a:normAutofit/>
          </a:bodyPr>
          <a:lstStyle>
            <a:lvl1pPr marL="112713" indent="6350">
              <a:spcAft>
                <a:spcPts val="300"/>
              </a:spcAft>
              <a:buFont typeface="Arial" pitchFamily="34" charset="0"/>
              <a:buNone/>
              <a:defRPr sz="1050"/>
            </a:lvl1pPr>
            <a:lvl2pPr marL="112713" indent="6350">
              <a:buFont typeface="Arial" pitchFamily="34" charset="0"/>
              <a:buNone/>
              <a:defRPr/>
            </a:lvl2pPr>
            <a:lvl3pPr marL="112713" indent="6350">
              <a:buFont typeface="Arial" pitchFamily="34" charset="0"/>
              <a:buNone/>
              <a:defRPr/>
            </a:lvl3pPr>
            <a:lvl4pPr marL="112713" indent="6350">
              <a:buFont typeface="Arial" pitchFamily="34" charset="0"/>
              <a:buNone/>
              <a:defRPr/>
            </a:lvl4pPr>
            <a:lvl5pPr marL="112713" indent="6350">
              <a:buFont typeface="Arial" pitchFamily="34" charset="0"/>
              <a:buNone/>
              <a:defRPr/>
            </a:lvl5pPr>
          </a:lstStyle>
          <a:p>
            <a:pPr lvl="0"/>
            <a:r>
              <a:rPr lang="en-US"/>
              <a:t>Click to edit Master text styles</a:t>
            </a:r>
          </a:p>
        </p:txBody>
      </p:sp>
      <p:sp>
        <p:nvSpPr>
          <p:cNvPr id="26" name="Text Placeholder 25"/>
          <p:cNvSpPr>
            <a:spLocks noGrp="1"/>
          </p:cNvSpPr>
          <p:nvPr>
            <p:ph type="body" sz="quarter" idx="15"/>
          </p:nvPr>
        </p:nvSpPr>
        <p:spPr>
          <a:xfrm>
            <a:off x="406400" y="3276600"/>
            <a:ext cx="11375136" cy="411480"/>
          </a:xfrm>
        </p:spPr>
        <p:txBody>
          <a:bodyPr>
            <a:noAutofit/>
          </a:bodyPr>
          <a:lstStyle>
            <a:lvl1pPr>
              <a:buFont typeface="Arial" pitchFamily="34" charset="0"/>
              <a:buNone/>
              <a:defRPr sz="2400">
                <a:solidFill>
                  <a:schemeClr val="tx2"/>
                </a:solidFill>
                <a:latin typeface="+mj-lt"/>
              </a:defRPr>
            </a:lvl1pPr>
            <a:lvl2pPr>
              <a:buFont typeface="Arial" pitchFamily="34" charset="0"/>
              <a:buNone/>
              <a:defRPr sz="2200"/>
            </a:lvl2pPr>
            <a:lvl3pPr>
              <a:buFont typeface="Arial" pitchFamily="34" charset="0"/>
              <a:buNone/>
              <a:defRPr sz="2200"/>
            </a:lvl3pPr>
            <a:lvl4pPr>
              <a:buFont typeface="Arial" pitchFamily="34" charset="0"/>
              <a:buNone/>
              <a:defRPr sz="2200"/>
            </a:lvl4pPr>
            <a:lvl5pPr>
              <a:buFont typeface="Arial" pitchFamily="34" charset="0"/>
              <a:buNone/>
              <a:defRPr sz="2200"/>
            </a:lvl5pPr>
          </a:lstStyle>
          <a:p>
            <a:pPr lvl="0"/>
            <a:r>
              <a:rPr lang="en-US"/>
              <a:t>Click to edit Master text styles</a:t>
            </a:r>
          </a:p>
        </p:txBody>
      </p:sp>
      <p:sp>
        <p:nvSpPr>
          <p:cNvPr id="30" name="Text Placeholder 29"/>
          <p:cNvSpPr>
            <a:spLocks noGrp="1"/>
          </p:cNvSpPr>
          <p:nvPr>
            <p:ph type="body" sz="quarter" idx="17"/>
          </p:nvPr>
        </p:nvSpPr>
        <p:spPr>
          <a:xfrm>
            <a:off x="406400" y="3725672"/>
            <a:ext cx="7315200" cy="228600"/>
          </a:xfrm>
        </p:spPr>
        <p:txBody>
          <a:bodyPr lIns="182880" tIns="0" rIns="182880" bIns="0" anchor="ctr" anchorCtr="0">
            <a:noAutofit/>
          </a:bodyPr>
          <a:lstStyle>
            <a:lvl1pPr marL="0" indent="0">
              <a:spcBef>
                <a:spcPts val="0"/>
              </a:spcBef>
              <a:buFont typeface="Arial" pitchFamily="34" charset="0"/>
              <a:buNone/>
              <a:defRPr sz="1050" b="0">
                <a:solidFill>
                  <a:schemeClr val="bg2"/>
                </a:solidFill>
              </a:defRPr>
            </a:lvl1pPr>
            <a:lvl2pPr marL="112713" indent="6350">
              <a:buFont typeface="Arial" pitchFamily="34" charset="0"/>
              <a:buNone/>
              <a:defRPr sz="1050"/>
            </a:lvl2pPr>
            <a:lvl3pPr marL="112713" indent="6350">
              <a:buFont typeface="Arial" pitchFamily="34" charset="0"/>
              <a:buNone/>
              <a:defRPr sz="1050"/>
            </a:lvl3pPr>
            <a:lvl4pPr marL="112713" indent="6350">
              <a:buFont typeface="Arial" pitchFamily="34" charset="0"/>
              <a:buNone/>
              <a:defRPr sz="1050"/>
            </a:lvl4pPr>
            <a:lvl5pPr marL="112713" indent="6350">
              <a:buFont typeface="Arial" pitchFamily="34" charset="0"/>
              <a:buNone/>
              <a:defRPr sz="1050"/>
            </a:lvl5pPr>
          </a:lstStyle>
          <a:p>
            <a:pPr lvl="0"/>
            <a:r>
              <a:rPr lang="en-US"/>
              <a:t>Click to edit Master text styles</a:t>
            </a:r>
          </a:p>
        </p:txBody>
      </p:sp>
      <p:sp>
        <p:nvSpPr>
          <p:cNvPr id="14" name="Footer Placeholder 13"/>
          <p:cNvSpPr>
            <a:spLocks noGrp="1"/>
          </p:cNvSpPr>
          <p:nvPr>
            <p:ph type="ftr" sz="quarter" idx="20"/>
          </p:nvPr>
        </p:nvSpPr>
        <p:spPr>
          <a:xfrm>
            <a:off x="406400" y="675640"/>
            <a:ext cx="7315200" cy="228600"/>
          </a:xfrm>
        </p:spPr>
        <p:txBody>
          <a:bodyPr lIns="182880" tIns="0" rIns="182880" bIns="0"/>
          <a:lstStyle>
            <a:lvl1pPr algn="l">
              <a:defRPr sz="1050" b="0">
                <a:solidFill>
                  <a:schemeClr val="bg2"/>
                </a:solidFill>
              </a:defRPr>
            </a:lvl1pPr>
          </a:lstStyle>
          <a:p>
            <a:r>
              <a:rPr lang="en-US" dirty="0">
                <a:solidFill>
                  <a:srgbClr val="277EB5"/>
                </a:solidFill>
              </a:rPr>
              <a:t>Microsoft Confidential</a:t>
            </a:r>
          </a:p>
        </p:txBody>
      </p:sp>
      <p:pic>
        <p:nvPicPr>
          <p:cNvPr id="13"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112971808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36">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3600" y="635508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0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lvl1pPr>
              <a:defRPr sz="1000">
                <a:solidFill>
                  <a:srgbClr val="898989"/>
                </a:solidFill>
                <a:latin typeface="Segoe UI" panose="020B0502040204020203" pitchFamily="34" charset="0"/>
                <a:cs typeface="Segoe UI" panose="020B0502040204020203" pitchFamily="34" charset="0"/>
              </a:defRPr>
            </a:lvl1pPr>
          </a:lstStyle>
          <a:p>
            <a:pPr defTabSz="914400" eaLnBrk="1" fontAlgn="auto" hangingPunct="1">
              <a:spcBef>
                <a:spcPts val="0"/>
              </a:spcBef>
              <a:spcAft>
                <a:spcPts val="0"/>
              </a:spcAft>
            </a:pPr>
            <a:fld id="{AFFF257A-30C5-4AFB-911B-BE4CEEA1EA82}" type="slidenum">
              <a:rPr lang="en-US" kern="0" smtClean="0"/>
              <a:pPr defTabSz="914400" eaLnBrk="1" fontAlgn="auto" hangingPunct="1">
                <a:spcBef>
                  <a:spcPts val="0"/>
                </a:spcBef>
                <a:spcAft>
                  <a:spcPts val="0"/>
                </a:spcAft>
              </a:pPr>
              <a:t>‹#›</a:t>
            </a:fld>
            <a:endParaRPr lang="en-US" sz="1800" kern="0" dirty="0"/>
          </a:p>
        </p:txBody>
      </p:sp>
    </p:spTree>
    <p:extLst>
      <p:ext uri="{BB962C8B-B14F-4D97-AF65-F5344CB8AC3E}">
        <p14:creationId xmlns:p14="http://schemas.microsoft.com/office/powerpoint/2010/main" val="10139318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p:txBody>
      </p:sp>
      <p:sp>
        <p:nvSpPr>
          <p:cNvPr id="5" name="Footer Placeholder 4"/>
          <p:cNvSpPr>
            <a:spLocks noGrp="1"/>
          </p:cNvSpPr>
          <p:nvPr>
            <p:ph type="ftr" sz="quarter" idx="11"/>
          </p:nvPr>
        </p:nvSpPr>
        <p:spPr>
          <a:xfrm>
            <a:off x="4165600" y="6416676"/>
            <a:ext cx="3860800" cy="365125"/>
          </a:xfrm>
          <a:prstGeom prst="rect">
            <a:avLst/>
          </a:prstGeom>
        </p:spPr>
        <p:txBody>
          <a:bodyPr/>
          <a:lstStyle>
            <a:lvl1pPr algn="ctr">
              <a:defRPr sz="1200">
                <a:solidFill>
                  <a:srgbClr val="525353"/>
                </a:solidFill>
              </a:defRPr>
            </a:lvl1pPr>
          </a:lstStyle>
          <a:p>
            <a:endParaRPr lang="en-US" dirty="0"/>
          </a:p>
        </p:txBody>
      </p:sp>
      <p:sp>
        <p:nvSpPr>
          <p:cNvPr id="6" name="Slide Number Placeholder 5"/>
          <p:cNvSpPr>
            <a:spLocks noGrp="1"/>
          </p:cNvSpPr>
          <p:nvPr>
            <p:ph type="sldNum" sz="quarter" idx="12"/>
          </p:nvPr>
        </p:nvSpPr>
        <p:spPr>
          <a:xfrm>
            <a:off x="8737600" y="6416676"/>
            <a:ext cx="2844800" cy="365125"/>
          </a:xfrm>
          <a:prstGeom prst="rect">
            <a:avLst/>
          </a:prstGeom>
        </p:spPr>
        <p:txBody>
          <a:bodyPr/>
          <a:lstStyle>
            <a:lvl1pPr algn="r">
              <a:defRPr sz="1200">
                <a:solidFill>
                  <a:srgbClr val="525353"/>
                </a:solidFill>
              </a:defRPr>
            </a:lvl1pPr>
          </a:lstStyle>
          <a:p>
            <a:fld id="{64E1046F-EA70-4B42-8C4B-0948B0F9237A}" type="slidenum">
              <a:rPr lang="en-US" smtClean="0"/>
              <a:pPr/>
              <a:t>‹#›</a:t>
            </a:fld>
            <a:endParaRPr lang="en-US" dirty="0"/>
          </a:p>
        </p:txBody>
      </p:sp>
      <p:sp>
        <p:nvSpPr>
          <p:cNvPr id="8" name="Text Placeholder 7"/>
          <p:cNvSpPr>
            <a:spLocks noGrp="1"/>
          </p:cNvSpPr>
          <p:nvPr>
            <p:ph type="body" sz="quarter" idx="13"/>
          </p:nvPr>
        </p:nvSpPr>
        <p:spPr>
          <a:xfrm>
            <a:off x="1309280" y="1641840"/>
            <a:ext cx="10374720" cy="4530360"/>
          </a:xfrm>
        </p:spPr>
        <p:txBody>
          <a:bodyPr/>
          <a:lstStyle>
            <a:lvl1pPr marL="285750" indent="-285750">
              <a:spcAft>
                <a:spcPts val="0"/>
              </a:spcAft>
              <a:buSzPct val="100000"/>
              <a:buFontTx/>
              <a:buBlip>
                <a:blip r:embed="rId2"/>
              </a:buBlip>
              <a:defRPr sz="1800">
                <a:solidFill>
                  <a:srgbClr val="525353"/>
                </a:solidFill>
                <a:effectLst/>
              </a:defRPr>
            </a:lvl1pPr>
            <a:lvl2pPr marL="569913" indent="-284163">
              <a:buFont typeface="Lucida Grande"/>
              <a:buChar char="-"/>
              <a:defRPr sz="1600">
                <a:solidFill>
                  <a:srgbClr val="525353"/>
                </a:solidFill>
              </a:defRPr>
            </a:lvl2pPr>
            <a:lvl3pPr marL="855663" indent="-285750">
              <a:defRPr sz="1600">
                <a:solidFill>
                  <a:srgbClr val="525353"/>
                </a:solidFill>
              </a:defRPr>
            </a:lvl3pPr>
            <a:lvl4pPr marL="1139825" indent="-284163">
              <a:defRPr sz="1600">
                <a:solidFill>
                  <a:srgbClr val="525353"/>
                </a:solidFill>
              </a:defRPr>
            </a:lvl4pPr>
          </a:lstStyle>
          <a:p>
            <a:pPr lvl="0"/>
            <a:r>
              <a:rPr lang="en-US" dirty="0"/>
              <a:t>Click to edit Master text styles</a:t>
            </a:r>
          </a:p>
          <a:p>
            <a:pPr lvl="1"/>
            <a:r>
              <a:rPr lang="en-US" dirty="0"/>
              <a:t>Second level</a:t>
            </a:r>
          </a:p>
          <a:p>
            <a:pPr lvl="2"/>
            <a:r>
              <a:rPr lang="en-US" dirty="0"/>
              <a:t>Third level</a:t>
            </a:r>
          </a:p>
          <a:p>
            <a:pPr lvl="3"/>
            <a:r>
              <a:rPr lang="en-US" sz="1600" dirty="0">
                <a:solidFill>
                  <a:srgbClr val="525353"/>
                </a:solidFill>
              </a:rPr>
              <a:t>Fourth level</a:t>
            </a:r>
            <a:endParaRPr lang="en-US" dirty="0"/>
          </a:p>
        </p:txBody>
      </p:sp>
    </p:spTree>
    <p:extLst>
      <p:ext uri="{BB962C8B-B14F-4D97-AF65-F5344CB8AC3E}">
        <p14:creationId xmlns:p14="http://schemas.microsoft.com/office/powerpoint/2010/main" val="4495453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0 Deck Intro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1520" y="2194560"/>
            <a:ext cx="10850880" cy="1005840"/>
          </a:xfrm>
        </p:spPr>
        <p:txBody>
          <a:bodyPr anchor="b" anchorCtr="0">
            <a:no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Course Title</a:t>
            </a:r>
          </a:p>
        </p:txBody>
      </p:sp>
      <p:sp>
        <p:nvSpPr>
          <p:cNvPr id="3" name="Subtitle 2"/>
          <p:cNvSpPr>
            <a:spLocks noGrp="1"/>
          </p:cNvSpPr>
          <p:nvPr>
            <p:ph type="subTitle" idx="1" hasCustomPrompt="1"/>
          </p:nvPr>
        </p:nvSpPr>
        <p:spPr>
          <a:xfrm>
            <a:off x="853440" y="3291840"/>
            <a:ext cx="10728960" cy="1005840"/>
          </a:xfrm>
        </p:spPr>
        <p:txBody>
          <a:bodyPr>
            <a:noAutofit/>
          </a:bodyPr>
          <a:lstStyle>
            <a:lvl1pPr marL="0" marR="0" indent="0" algn="l" defTabSz="914400" rtl="0" eaLnBrk="1" fontAlgn="auto" latinLnBrk="0" hangingPunct="1">
              <a:lnSpc>
                <a:spcPct val="100000"/>
              </a:lnSpc>
              <a:spcBef>
                <a:spcPct val="20000"/>
              </a:spcBef>
              <a:spcAft>
                <a:spcPts val="0"/>
              </a:spcAft>
              <a:buClrTx/>
              <a:buSzPct val="100000"/>
              <a:buFont typeface="Arial" pitchFamily="34" charset="0"/>
              <a:buNone/>
              <a:tabLst/>
              <a:defRPr sz="2400">
                <a:solidFill>
                  <a:schemeClr val="tx2"/>
                </a:solidFill>
                <a:latin typeface="+mj-lt"/>
              </a:defRPr>
            </a:lvl1pPr>
            <a:lvl2pPr marL="4572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800">
                <a:solidFill>
                  <a:schemeClr val="tx1">
                    <a:lumMod val="75000"/>
                    <a:lumOff val="25000"/>
                  </a:schemeClr>
                </a:solidFill>
              </a:defRPr>
            </a:lvl2pPr>
            <a:lvl3pPr marL="9144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600">
                <a:solidFill>
                  <a:schemeClr val="tx1">
                    <a:lumMod val="75000"/>
                    <a:lumOff val="25000"/>
                  </a:schemeClr>
                </a:solidFill>
              </a:defRPr>
            </a:lvl3pPr>
            <a:lvl4pPr marL="13716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400">
                <a:solidFill>
                  <a:schemeClr val="tx1">
                    <a:lumMod val="75000"/>
                    <a:lumOff val="25000"/>
                  </a:schemeClr>
                </a:solidFill>
              </a:defRPr>
            </a:lvl4pPr>
            <a:lvl5pPr marL="18288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Module Title</a:t>
            </a:r>
          </a:p>
        </p:txBody>
      </p:sp>
      <p:sp>
        <p:nvSpPr>
          <p:cNvPr id="21" name="Footer Placeholder 4"/>
          <p:cNvSpPr>
            <a:spLocks noGrp="1"/>
          </p:cNvSpPr>
          <p:nvPr>
            <p:ph type="ftr" sz="quarter" idx="11"/>
          </p:nvPr>
        </p:nvSpPr>
        <p:spPr>
          <a:xfrm>
            <a:off x="3535680" y="6474431"/>
            <a:ext cx="4876800" cy="365125"/>
          </a:xfrm>
          <a:prstGeom prst="rect">
            <a:avLst/>
          </a:prstGeom>
        </p:spPr>
        <p:txBody>
          <a:bodyPr anchor="ctr" anchorCtr="0"/>
          <a:lstStyle>
            <a:lvl1pPr>
              <a:defRPr>
                <a:solidFill>
                  <a:schemeClr val="tx1"/>
                </a:solidFill>
              </a:defRPr>
            </a:lvl1pPr>
          </a:lstStyle>
          <a:p>
            <a:r>
              <a:rPr lang="en-US" dirty="0">
                <a:solidFill>
                  <a:prstClr val="black"/>
                </a:solidFill>
                <a:latin typeface="Segoe" pitchFamily="34" charset="0"/>
              </a:rPr>
              <a:t>Microsoft</a:t>
            </a:r>
            <a:r>
              <a:rPr lang="en-US" dirty="0">
                <a:solidFill>
                  <a:prstClr val="black"/>
                </a:solidFill>
              </a:rPr>
              <a:t> Confidential</a:t>
            </a:r>
          </a:p>
        </p:txBody>
      </p:sp>
      <p:sp>
        <p:nvSpPr>
          <p:cNvPr id="24" name="Content Placeholder 22"/>
          <p:cNvSpPr>
            <a:spLocks noGrp="1"/>
          </p:cNvSpPr>
          <p:nvPr>
            <p:ph sz="quarter" idx="18" hasCustomPrompt="1"/>
          </p:nvPr>
        </p:nvSpPr>
        <p:spPr>
          <a:xfrm>
            <a:off x="0" y="5796017"/>
            <a:ext cx="3556000" cy="301752"/>
          </a:xfrm>
        </p:spPr>
        <p:txBody>
          <a:bodyPr>
            <a:normAutofit/>
          </a:bodyPr>
          <a:lstStyle>
            <a:lvl1pPr>
              <a:buFont typeface="Arial" pitchFamily="34" charset="0"/>
              <a:buNone/>
              <a:defRPr sz="1200">
                <a:solidFill>
                  <a:schemeClr val="tx1">
                    <a:lumMod val="65000"/>
                    <a:lumOff val="35000"/>
                  </a:schemeClr>
                </a:solidFill>
              </a:defRPr>
            </a:lvl1pPr>
          </a:lstStyle>
          <a:p>
            <a:pPr lvl="0"/>
            <a:r>
              <a:rPr lang="en-US" dirty="0"/>
              <a:t>Click to enter Presenter Title</a:t>
            </a:r>
          </a:p>
        </p:txBody>
      </p:sp>
      <p:sp>
        <p:nvSpPr>
          <p:cNvPr id="25" name="Content Placeholder 22"/>
          <p:cNvSpPr>
            <a:spLocks noGrp="1"/>
          </p:cNvSpPr>
          <p:nvPr>
            <p:ph sz="quarter" idx="19" hasCustomPrompt="1"/>
          </p:nvPr>
        </p:nvSpPr>
        <p:spPr>
          <a:xfrm>
            <a:off x="0" y="6117267"/>
            <a:ext cx="3556000" cy="304800"/>
          </a:xfrm>
        </p:spPr>
        <p:txBody>
          <a:bodyPr>
            <a:normAutofit/>
          </a:bodyPr>
          <a:lstStyle>
            <a:lvl1pPr>
              <a:buFont typeface="Arial" pitchFamily="34" charset="0"/>
              <a:buNone/>
              <a:defRPr sz="1200">
                <a:solidFill>
                  <a:schemeClr val="tx1">
                    <a:lumMod val="65000"/>
                    <a:lumOff val="35000"/>
                  </a:schemeClr>
                </a:solidFill>
              </a:defRPr>
            </a:lvl1pPr>
          </a:lstStyle>
          <a:p>
            <a:pPr lvl="0"/>
            <a:r>
              <a:rPr lang="en-US" dirty="0"/>
              <a:t>Click to enter Presenter Company</a:t>
            </a:r>
          </a:p>
        </p:txBody>
      </p:sp>
      <p:sp>
        <p:nvSpPr>
          <p:cNvPr id="11" name="Content Placeholder 22"/>
          <p:cNvSpPr>
            <a:spLocks noGrp="1"/>
          </p:cNvSpPr>
          <p:nvPr>
            <p:ph sz="quarter" idx="20" hasCustomPrompt="1"/>
          </p:nvPr>
        </p:nvSpPr>
        <p:spPr>
          <a:xfrm>
            <a:off x="0" y="5468183"/>
            <a:ext cx="3556000" cy="301752"/>
          </a:xfrm>
        </p:spPr>
        <p:txBody>
          <a:bodyPr>
            <a:normAutofit/>
          </a:bodyPr>
          <a:lstStyle>
            <a:lvl1pPr>
              <a:buFont typeface="Arial" pitchFamily="34" charset="0"/>
              <a:buNone/>
              <a:defRPr sz="1200">
                <a:solidFill>
                  <a:schemeClr val="tx1">
                    <a:lumMod val="65000"/>
                    <a:lumOff val="35000"/>
                  </a:schemeClr>
                </a:solidFill>
              </a:defRPr>
            </a:lvl1pPr>
          </a:lstStyle>
          <a:p>
            <a:pPr lvl="0"/>
            <a:r>
              <a:rPr lang="en-US" dirty="0"/>
              <a:t>Click to enter Presenter Name</a:t>
            </a:r>
          </a:p>
        </p:txBody>
      </p:sp>
    </p:spTree>
    <p:extLst>
      <p:ext uri="{BB962C8B-B14F-4D97-AF65-F5344CB8AC3E}">
        <p14:creationId xmlns:p14="http://schemas.microsoft.com/office/powerpoint/2010/main" val="4055227622"/>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1 Section Intro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1520" y="2194560"/>
            <a:ext cx="10850880" cy="1005840"/>
          </a:xfrm>
        </p:spPr>
        <p:txBody>
          <a:bodyPr anchor="b" anchorCtr="0">
            <a:no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Section title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Section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r>
              <a:rPr lang="en-US" dirty="0">
                <a:solidFill>
                  <a:prstClr val="black"/>
                </a:solidFill>
              </a:rPr>
              <a:t>Microsoft Confidential</a:t>
            </a: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pic>
        <p:nvPicPr>
          <p:cNvPr id="9"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230980814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1 Topic Title_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hasCustomPrompt="1"/>
          </p:nvPr>
        </p:nvSpPr>
        <p:spPr>
          <a:xfrm>
            <a:off x="406400" y="222410"/>
            <a:ext cx="11379200" cy="920591"/>
          </a:xfrm>
        </p:spPr>
        <p:txBody>
          <a:bodyPr anchor="b" anchorCtr="0">
            <a:noAutofit/>
          </a:bodyPr>
          <a:lstStyle>
            <a:lvl1pPr>
              <a:defRPr sz="3200">
                <a:solidFill>
                  <a:schemeClr val="tx2"/>
                </a:solidFill>
              </a:defRPr>
            </a:lvl1pPr>
          </a:lstStyle>
          <a:p>
            <a:r>
              <a:rPr lang="en-US" dirty="0"/>
              <a:t>Click to edit Topic title</a:t>
            </a:r>
          </a:p>
        </p:txBody>
      </p:sp>
      <p:sp>
        <p:nvSpPr>
          <p:cNvPr id="3" name="Content Placeholder 2"/>
          <p:cNvSpPr>
            <a:spLocks noGrp="1"/>
          </p:cNvSpPr>
          <p:nvPr>
            <p:ph idx="1" hasCustomPrompt="1"/>
          </p:nvPr>
        </p:nvSpPr>
        <p:spPr>
          <a:xfrm>
            <a:off x="406400" y="1188720"/>
            <a:ext cx="11379200" cy="5166360"/>
          </a:xfrm>
        </p:spPr>
        <p:txBody>
          <a:bodyPr/>
          <a:lstStyle>
            <a:lvl1pPr>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Topic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r>
              <a:rPr lang="en-US" dirty="0">
                <a:solidFill>
                  <a:prstClr val="white"/>
                </a:solidFill>
              </a:rPr>
              <a:t>Microsoft Confidential</a:t>
            </a:r>
          </a:p>
        </p:txBody>
      </p:sp>
      <p:sp>
        <p:nvSpPr>
          <p:cNvPr id="20"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pic>
        <p:nvPicPr>
          <p:cNvPr id="12"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4277649884"/>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2 Topic Title_Subtitle_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8" name="Text Placeholder 7"/>
          <p:cNvSpPr>
            <a:spLocks noGrp="1"/>
          </p:cNvSpPr>
          <p:nvPr>
            <p:ph type="body" sz="quarter" idx="13" hasCustomPrompt="1"/>
          </p:nvPr>
        </p:nvSpPr>
        <p:spPr>
          <a:xfrm>
            <a:off x="406400" y="1650993"/>
            <a:ext cx="11354229" cy="4768389"/>
          </a:xfrm>
        </p:spPr>
        <p:txBody>
          <a:bodyPr/>
          <a:lstStyle>
            <a:lvl1pPr>
              <a:buSzPct val="100000"/>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Topic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09600" y="1171600"/>
            <a:ext cx="11176000" cy="457200"/>
          </a:xfrm>
        </p:spPr>
        <p:txBody>
          <a:bodyPr>
            <a:noAutofit/>
          </a:bodyPr>
          <a:lstStyle>
            <a:lvl1pPr>
              <a:buFont typeface="Arial" pitchFamily="34" charset="0"/>
              <a:buNone/>
              <a:defRPr sz="2400" baseline="0">
                <a:solidFill>
                  <a:schemeClr val="bg2"/>
                </a:solidFill>
                <a:latin typeface="+mj-lt"/>
              </a:defRPr>
            </a:lvl1pPr>
          </a:lstStyle>
          <a:p>
            <a:pPr lvl="0"/>
            <a:r>
              <a:rPr lang="en-US" dirty="0"/>
              <a:t>Click to edit Topic Subtitle</a:t>
            </a:r>
          </a:p>
        </p:txBody>
      </p:sp>
      <p:sp>
        <p:nvSpPr>
          <p:cNvPr id="31"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32"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r>
              <a:rPr lang="en-US" dirty="0">
                <a:solidFill>
                  <a:prstClr val="white"/>
                </a:solidFill>
              </a:rPr>
              <a:t>Microsoft Confidential</a:t>
            </a:r>
          </a:p>
        </p:txBody>
      </p:sp>
      <p:pic>
        <p:nvPicPr>
          <p:cNvPr id="11"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
        <p:nvSpPr>
          <p:cNvPr id="15" name="Title 1"/>
          <p:cNvSpPr>
            <a:spLocks noGrp="1"/>
          </p:cNvSpPr>
          <p:nvPr>
            <p:ph type="title" hasCustomPrompt="1"/>
          </p:nvPr>
        </p:nvSpPr>
        <p:spPr>
          <a:xfrm>
            <a:off x="406400" y="222410"/>
            <a:ext cx="11379200" cy="920591"/>
          </a:xfrm>
        </p:spPr>
        <p:txBody>
          <a:bodyPr anchor="b" anchorCtr="0">
            <a:noAutofit/>
          </a:bodyPr>
          <a:lstStyle>
            <a:lvl1pPr>
              <a:defRPr sz="3200">
                <a:solidFill>
                  <a:schemeClr val="tx2"/>
                </a:solidFill>
              </a:defRPr>
            </a:lvl1pPr>
          </a:lstStyle>
          <a:p>
            <a:r>
              <a:rPr lang="en-US" dirty="0"/>
              <a:t>Click to edit Topic title</a:t>
            </a:r>
          </a:p>
        </p:txBody>
      </p:sp>
    </p:spTree>
    <p:extLst>
      <p:ext uri="{BB962C8B-B14F-4D97-AF65-F5344CB8AC3E}">
        <p14:creationId xmlns:p14="http://schemas.microsoft.com/office/powerpoint/2010/main" val="391591871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2.3 Title Only">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406400" y="228600"/>
            <a:ext cx="11379200" cy="914400"/>
          </a:xfrm>
        </p:spPr>
        <p:txBody>
          <a:bodyPr anchor="b" anchorCtr="0">
            <a:noAutofit/>
          </a:bodyPr>
          <a:lstStyle>
            <a:lvl1pPr>
              <a:defRPr sz="3200">
                <a:solidFill>
                  <a:schemeClr val="tx2"/>
                </a:solidFill>
              </a:defRPr>
            </a:lvl1pPr>
          </a:lstStyle>
          <a:p>
            <a:r>
              <a:rPr lang="en-US" dirty="0"/>
              <a:t>Click to edit Master title style</a:t>
            </a:r>
          </a:p>
        </p:txBody>
      </p:sp>
      <p:sp>
        <p:nvSpPr>
          <p:cNvPr id="22" name="Footer Placeholder 4"/>
          <p:cNvSpPr>
            <a:spLocks noGrp="1"/>
          </p:cNvSpPr>
          <p:nvPr>
            <p:ph type="ftr" sz="quarter" idx="11"/>
          </p:nvPr>
        </p:nvSpPr>
        <p:spPr>
          <a:xfrm>
            <a:off x="3535680" y="6476304"/>
            <a:ext cx="4876800" cy="365125"/>
          </a:xfrm>
          <a:prstGeom prst="rect">
            <a:avLst/>
          </a:prstGeom>
        </p:spPr>
        <p:txBody>
          <a:bodyPr anchor="ctr" anchorCtr="0"/>
          <a:lstStyle>
            <a:lvl1pPr>
              <a:defRPr>
                <a:solidFill>
                  <a:schemeClr val="bg1"/>
                </a:solidFill>
              </a:defRPr>
            </a:lvl1pPr>
          </a:lstStyle>
          <a:p>
            <a:r>
              <a:rPr lang="en-US" dirty="0">
                <a:solidFill>
                  <a:prstClr val="white"/>
                </a:solidFill>
              </a:rPr>
              <a:t>Microsoft Confidential</a:t>
            </a:r>
          </a:p>
        </p:txBody>
      </p:sp>
      <p:sp>
        <p:nvSpPr>
          <p:cNvPr id="24"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pic>
        <p:nvPicPr>
          <p:cNvPr id="9"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1763674093"/>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4 Title_Subtitle Only">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8" name="Text Placeholder 9"/>
          <p:cNvSpPr>
            <a:spLocks noGrp="1"/>
          </p:cNvSpPr>
          <p:nvPr>
            <p:ph type="body" sz="quarter" idx="14"/>
          </p:nvPr>
        </p:nvSpPr>
        <p:spPr>
          <a:xfrm>
            <a:off x="609600" y="1135286"/>
            <a:ext cx="11176000" cy="506767"/>
          </a:xfrm>
        </p:spPr>
        <p:txBody>
          <a:bodyPr>
            <a:noAutofit/>
          </a:bodyPr>
          <a:lstStyle>
            <a:lvl1pPr>
              <a:buFont typeface="Arial" pitchFamily="34" charset="0"/>
              <a:buNone/>
              <a:defRPr sz="2600">
                <a:solidFill>
                  <a:schemeClr val="bg2"/>
                </a:solidFill>
                <a:latin typeface="+mj-lt"/>
              </a:defRPr>
            </a:lvl1pPr>
          </a:lstStyle>
          <a:p>
            <a:pPr lvl="0"/>
            <a:r>
              <a:rPr lang="en-US" dirty="0"/>
              <a:t>Click to edit Master text styles</a:t>
            </a:r>
          </a:p>
        </p:txBody>
      </p:sp>
      <p:sp>
        <p:nvSpPr>
          <p:cNvPr id="2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6"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r>
              <a:rPr lang="en-US" dirty="0">
                <a:solidFill>
                  <a:prstClr val="white"/>
                </a:solidFill>
              </a:rPr>
              <a:t>Microsoft Confidential</a:t>
            </a:r>
          </a:p>
        </p:txBody>
      </p:sp>
      <p:pic>
        <p:nvPicPr>
          <p:cNvPr id="10"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
        <p:nvSpPr>
          <p:cNvPr id="12" name="Title 1"/>
          <p:cNvSpPr>
            <a:spLocks noGrp="1"/>
          </p:cNvSpPr>
          <p:nvPr>
            <p:ph type="title" hasCustomPrompt="1"/>
          </p:nvPr>
        </p:nvSpPr>
        <p:spPr>
          <a:xfrm>
            <a:off x="406400" y="222410"/>
            <a:ext cx="11379200" cy="920591"/>
          </a:xfrm>
        </p:spPr>
        <p:txBody>
          <a:bodyPr anchor="b" anchorCtr="0">
            <a:noAutofit/>
          </a:bodyPr>
          <a:lstStyle>
            <a:lvl1pPr>
              <a:defRPr sz="3200">
                <a:solidFill>
                  <a:schemeClr val="tx2"/>
                </a:solidFill>
              </a:defRPr>
            </a:lvl1pPr>
          </a:lstStyle>
          <a:p>
            <a:r>
              <a:rPr lang="en-US" dirty="0"/>
              <a:t>Click to edit Topic title</a:t>
            </a:r>
          </a:p>
        </p:txBody>
      </p:sp>
    </p:spTree>
    <p:extLst>
      <p:ext uri="{BB962C8B-B14F-4D97-AF65-F5344CB8AC3E}">
        <p14:creationId xmlns:p14="http://schemas.microsoft.com/office/powerpoint/2010/main" val="51260752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5 Topic Title_Caption_Pictur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406400" y="155450"/>
            <a:ext cx="4267200" cy="717551"/>
          </a:xfrm>
        </p:spPr>
        <p:txBody>
          <a:bodyPr anchor="b" anchorCtr="0">
            <a:noAutofit/>
          </a:bodyPr>
          <a:lstStyle>
            <a:lvl1pPr algn="l">
              <a:defRPr sz="1800" b="0">
                <a:solidFill>
                  <a:schemeClr val="tx2"/>
                </a:solidFill>
              </a:defRPr>
            </a:lvl1pPr>
          </a:lstStyle>
          <a:p>
            <a:r>
              <a:rPr lang="en-US" dirty="0"/>
              <a:t>Click to edit Master title style</a:t>
            </a:r>
          </a:p>
        </p:txBody>
      </p:sp>
      <p:sp>
        <p:nvSpPr>
          <p:cNvPr id="26"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7"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r>
              <a:rPr lang="en-US" dirty="0">
                <a:solidFill>
                  <a:prstClr val="white"/>
                </a:solidFill>
              </a:rPr>
              <a:t>Microsoft Confidential</a:t>
            </a:r>
          </a:p>
        </p:txBody>
      </p:sp>
      <p:sp>
        <p:nvSpPr>
          <p:cNvPr id="11" name="Picture Placeholder 14"/>
          <p:cNvSpPr>
            <a:spLocks noGrp="1"/>
          </p:cNvSpPr>
          <p:nvPr>
            <p:ph type="pic" sz="quarter" idx="17"/>
          </p:nvPr>
        </p:nvSpPr>
        <p:spPr>
          <a:xfrm>
            <a:off x="4767072" y="155448"/>
            <a:ext cx="6815328" cy="6126480"/>
          </a:xfrm>
        </p:spPr>
        <p:txBody>
          <a:bodyPr>
            <a:noAutofit/>
          </a:bodyPr>
          <a:lstStyle>
            <a:lvl1pPr>
              <a:buFont typeface="Arial" pitchFamily="34" charset="0"/>
              <a:buNone/>
              <a:defRPr sz="1600"/>
            </a:lvl1pPr>
          </a:lstStyle>
          <a:p>
            <a:r>
              <a:rPr lang="en-US" dirty="0"/>
              <a:t>Click icon to add picture</a:t>
            </a:r>
          </a:p>
        </p:txBody>
      </p:sp>
      <p:sp>
        <p:nvSpPr>
          <p:cNvPr id="14" name="Subtitle 2"/>
          <p:cNvSpPr>
            <a:spLocks noGrp="1"/>
          </p:cNvSpPr>
          <p:nvPr>
            <p:ph type="subTitle" idx="1" hasCustomPrompt="1"/>
          </p:nvPr>
        </p:nvSpPr>
        <p:spPr>
          <a:xfrm>
            <a:off x="406400" y="979967"/>
            <a:ext cx="4267200" cy="5303520"/>
          </a:xfrm>
        </p:spPr>
        <p:txBody>
          <a:bodyPr/>
          <a:lstStyle>
            <a:lvl1pPr marL="236538" marR="0" indent="-225425" algn="l" defTabSz="914400" rtl="0" eaLnBrk="1" fontAlgn="auto" latinLnBrk="0" hangingPunct="1">
              <a:lnSpc>
                <a:spcPct val="100000"/>
              </a:lnSpc>
              <a:spcBef>
                <a:spcPct val="20000"/>
              </a:spcBef>
              <a:spcAft>
                <a:spcPts val="0"/>
              </a:spcAft>
              <a:buClrTx/>
              <a:buSzPct val="100000"/>
              <a:buFontTx/>
              <a:buBlip>
                <a:blip r:embed="rId4"/>
              </a:buBlip>
              <a:tabLst/>
              <a:defRPr sz="1600">
                <a:solidFill>
                  <a:schemeClr val="tx2"/>
                </a:solidFill>
                <a:latin typeface="+mj-lt"/>
              </a:defRPr>
            </a:lvl1pPr>
            <a:lvl2pPr marL="573088" marR="0" indent="-233363" algn="l" defTabSz="914400" rtl="0" eaLnBrk="1" fontAlgn="auto" latinLnBrk="0" hangingPunct="1">
              <a:lnSpc>
                <a:spcPct val="100000"/>
              </a:lnSpc>
              <a:spcBef>
                <a:spcPct val="20000"/>
              </a:spcBef>
              <a:spcAft>
                <a:spcPts val="0"/>
              </a:spcAft>
              <a:buClrTx/>
              <a:buSzPct val="110000"/>
              <a:buFontTx/>
              <a:buBlip>
                <a:blip r:embed="rId4"/>
              </a:buBlip>
              <a:tabLst/>
              <a:defRPr sz="1400">
                <a:solidFill>
                  <a:schemeClr val="tx1">
                    <a:lumMod val="75000"/>
                    <a:lumOff val="25000"/>
                  </a:schemeClr>
                </a:solidFill>
              </a:defRPr>
            </a:lvl2pPr>
            <a:lvl3pPr marL="919163" marR="0" indent="-228600" algn="l" defTabSz="914400" rtl="0" eaLnBrk="1" fontAlgn="auto" latinLnBrk="0" hangingPunct="1">
              <a:lnSpc>
                <a:spcPct val="100000"/>
              </a:lnSpc>
              <a:spcBef>
                <a:spcPct val="20000"/>
              </a:spcBef>
              <a:spcAft>
                <a:spcPts val="0"/>
              </a:spcAft>
              <a:buClrTx/>
              <a:buSzPct val="110000"/>
              <a:buFontTx/>
              <a:buBlip>
                <a:blip r:embed="rId4"/>
              </a:buBlip>
              <a:tabLst/>
              <a:defRPr sz="1200">
                <a:solidFill>
                  <a:schemeClr val="tx1">
                    <a:lumMod val="75000"/>
                    <a:lumOff val="25000"/>
                  </a:schemeClr>
                </a:solidFill>
              </a:defRPr>
            </a:lvl3pPr>
            <a:lvl4pPr marL="1249363" marR="0" indent="-228600" algn="l" defTabSz="914400" rtl="0" eaLnBrk="1" fontAlgn="auto" latinLnBrk="0" hangingPunct="1">
              <a:lnSpc>
                <a:spcPct val="100000"/>
              </a:lnSpc>
              <a:spcBef>
                <a:spcPct val="20000"/>
              </a:spcBef>
              <a:spcAft>
                <a:spcPts val="0"/>
              </a:spcAft>
              <a:buClrTx/>
              <a:buSzPct val="110000"/>
              <a:buFontTx/>
              <a:buBlip>
                <a:blip r:embed="rId4"/>
              </a:buBlip>
              <a:tabLst/>
              <a:defRPr sz="1100">
                <a:solidFill>
                  <a:schemeClr val="tx1">
                    <a:lumMod val="75000"/>
                    <a:lumOff val="25000"/>
                  </a:schemeClr>
                </a:solidFill>
              </a:defRPr>
            </a:lvl4pPr>
            <a:lvl5pPr marL="1600200" marR="0" indent="-228600" algn="l" defTabSz="914400" rtl="0" eaLnBrk="1" fontAlgn="auto" latinLnBrk="0" hangingPunct="1">
              <a:lnSpc>
                <a:spcPct val="100000"/>
              </a:lnSpc>
              <a:spcBef>
                <a:spcPct val="20000"/>
              </a:spcBef>
              <a:spcAft>
                <a:spcPts val="0"/>
              </a:spcAft>
              <a:buClrTx/>
              <a:buSzPct val="110000"/>
              <a:buFontTx/>
              <a:buBlip>
                <a:blip r:embed="rId4"/>
              </a:buBlip>
              <a:tabLst/>
              <a:defRPr sz="10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Placeholder 4" descr="MSFT_logo_rgb_C-Wht.pdf"/>
          <p:cNvPicPr>
            <a:picLocks noChangeAspect="1"/>
          </p:cNvPicPr>
          <p:nvPr userDrawn="1"/>
        </p:nvPicPr>
        <p:blipFill>
          <a:blip r:embed="rId5"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577097875"/>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2.6 Picture_Caption_Tex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609600" y="4953001"/>
            <a:ext cx="11074400" cy="566739"/>
          </a:xfrm>
        </p:spPr>
        <p:txBody>
          <a:bodyPr anchor="b">
            <a:normAutofit/>
          </a:bodyPr>
          <a:lstStyle>
            <a:lvl1pPr algn="l">
              <a:defRPr sz="1600" b="0">
                <a:solidFill>
                  <a:schemeClr val="tx2"/>
                </a:solidFill>
              </a:defRPr>
            </a:lvl1pPr>
          </a:lstStyle>
          <a:p>
            <a:r>
              <a:rPr lang="en-US" dirty="0"/>
              <a:t>Click to edit Master title style</a:t>
            </a:r>
          </a:p>
        </p:txBody>
      </p:sp>
      <p:sp>
        <p:nvSpPr>
          <p:cNvPr id="3" name="Picture Placeholder 2"/>
          <p:cNvSpPr>
            <a:spLocks noGrp="1"/>
          </p:cNvSpPr>
          <p:nvPr>
            <p:ph type="pic" idx="1"/>
          </p:nvPr>
        </p:nvSpPr>
        <p:spPr>
          <a:xfrm>
            <a:off x="304800" y="155448"/>
            <a:ext cx="11582400" cy="4721352"/>
          </a:xfr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12800" y="5529467"/>
            <a:ext cx="10871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6"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7"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r>
              <a:rPr lang="en-US" dirty="0">
                <a:solidFill>
                  <a:prstClr val="white"/>
                </a:solidFill>
              </a:rPr>
              <a:t>Microsoft Confidential</a:t>
            </a:r>
          </a:p>
        </p:txBody>
      </p:sp>
      <p:pic>
        <p:nvPicPr>
          <p:cNvPr id="11"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1476863550"/>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2.7 Blank">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3"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4"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r>
              <a:rPr lang="en-US" dirty="0">
                <a:solidFill>
                  <a:prstClr val="white"/>
                </a:solidFill>
              </a:rPr>
              <a:t>Microsoft Confidential</a:t>
            </a:r>
          </a:p>
        </p:txBody>
      </p:sp>
      <p:pic>
        <p:nvPicPr>
          <p:cNvPr id="10"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214797520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rIns="91436"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36" tIns="91436">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Module Overview</a:t>
            </a:r>
          </a:p>
        </p:txBody>
      </p:sp>
    </p:spTree>
    <p:extLst>
      <p:ext uri="{BB962C8B-B14F-4D97-AF65-F5344CB8AC3E}">
        <p14:creationId xmlns:p14="http://schemas.microsoft.com/office/powerpoint/2010/main" val="25072354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3.1 Action Plan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Master title style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r>
              <a:rPr lang="en-US" dirty="0">
                <a:solidFill>
                  <a:prstClr val="black"/>
                </a:solidFill>
              </a:rPr>
              <a:t>Microsoft Confidential</a:t>
            </a: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pic>
        <p:nvPicPr>
          <p:cNvPr id="17"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
        <p:nvSpPr>
          <p:cNvPr id="7" name="TextBox 6"/>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srgbClr val="385593"/>
                </a:solidFill>
              </a:rPr>
              <a:t>Action Plan</a:t>
            </a:r>
          </a:p>
        </p:txBody>
      </p:sp>
    </p:spTree>
    <p:extLst>
      <p:ext uri="{BB962C8B-B14F-4D97-AF65-F5344CB8AC3E}">
        <p14:creationId xmlns:p14="http://schemas.microsoft.com/office/powerpoint/2010/main" val="276921179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3.2 Demo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Master title style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r>
              <a:rPr lang="en-US" dirty="0">
                <a:solidFill>
                  <a:prstClr val="black"/>
                </a:solidFill>
              </a:rPr>
              <a:t>Microsoft Confidential</a:t>
            </a: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pic>
        <p:nvPicPr>
          <p:cNvPr id="16"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
        <p:nvSpPr>
          <p:cNvPr id="7" name="TextBox 6"/>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srgbClr val="385593"/>
                </a:solidFill>
              </a:rPr>
              <a:t>Demonstration</a:t>
            </a:r>
          </a:p>
        </p:txBody>
      </p:sp>
    </p:spTree>
    <p:extLst>
      <p:ext uri="{BB962C8B-B14F-4D97-AF65-F5344CB8AC3E}">
        <p14:creationId xmlns:p14="http://schemas.microsoft.com/office/powerpoint/2010/main" val="462256706"/>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3.3 Activity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Master title style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r>
              <a:rPr lang="en-US" dirty="0">
                <a:solidFill>
                  <a:prstClr val="black"/>
                </a:solidFill>
              </a:rPr>
              <a:t>Microsoft Confidential</a:t>
            </a: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
        <p:nvSpPr>
          <p:cNvPr id="11" name="TextBox 10"/>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srgbClr val="385593"/>
                </a:solidFill>
              </a:rPr>
              <a:t>Activity</a:t>
            </a:r>
          </a:p>
        </p:txBody>
      </p:sp>
      <p:pic>
        <p:nvPicPr>
          <p:cNvPr id="16"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3409629157"/>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3.4 Discussion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Master title style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r>
              <a:rPr lang="en-US" dirty="0">
                <a:solidFill>
                  <a:prstClr val="black"/>
                </a:solidFill>
              </a:rPr>
              <a:t>Microsoft Confidential</a:t>
            </a: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
        <p:nvSpPr>
          <p:cNvPr id="11" name="TextBox 10"/>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srgbClr val="385593"/>
                </a:solidFill>
              </a:rPr>
              <a:t>Discussion</a:t>
            </a:r>
          </a:p>
        </p:txBody>
      </p:sp>
      <p:pic>
        <p:nvPicPr>
          <p:cNvPr id="16"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786138579"/>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3.5 Lab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Master title style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r>
              <a:rPr lang="en-US" dirty="0">
                <a:solidFill>
                  <a:prstClr val="black"/>
                </a:solidFill>
              </a:rPr>
              <a:t>Microsoft Confidential</a:t>
            </a: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
        <p:nvSpPr>
          <p:cNvPr id="11" name="TextBox 10"/>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srgbClr val="385593"/>
                </a:solidFill>
              </a:rPr>
              <a:t>Lab</a:t>
            </a:r>
          </a:p>
        </p:txBody>
      </p:sp>
      <p:pic>
        <p:nvPicPr>
          <p:cNvPr id="16"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2424310061"/>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3.6 Multimedia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Master title style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r>
              <a:rPr lang="en-US" dirty="0">
                <a:solidFill>
                  <a:prstClr val="black"/>
                </a:solidFill>
              </a:rPr>
              <a:t>Microsoft Confidential</a:t>
            </a: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
        <p:nvSpPr>
          <p:cNvPr id="11" name="TextBox 10"/>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srgbClr val="385593"/>
                </a:solidFill>
              </a:rPr>
              <a:t>Multimedia</a:t>
            </a:r>
          </a:p>
        </p:txBody>
      </p:sp>
      <p:pic>
        <p:nvPicPr>
          <p:cNvPr id="17"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3310479417"/>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4 MS-Closing Pic1">
    <p:bg>
      <p:bgPr>
        <a:solidFill>
          <a:schemeClr val="bg1"/>
        </a:solidFill>
        <a:effectLst/>
      </p:bgPr>
    </p:bg>
    <p:spTree>
      <p:nvGrpSpPr>
        <p:cNvPr id="1" name=""/>
        <p:cNvGrpSpPr/>
        <p:nvPr/>
      </p:nvGrpSpPr>
      <p:grpSpPr>
        <a:xfrm>
          <a:off x="0" y="0"/>
          <a:ext cx="0" cy="0"/>
          <a:chOff x="0" y="0"/>
          <a:chExt cx="0" cy="0"/>
        </a:xfrm>
      </p:grpSpPr>
      <p:sp>
        <p:nvSpPr>
          <p:cNvPr id="11" name="Footer Placeholder 4"/>
          <p:cNvSpPr>
            <a:spLocks noGrp="1"/>
          </p:cNvSpPr>
          <p:nvPr>
            <p:ph type="ftr" sz="quarter" idx="11"/>
          </p:nvPr>
        </p:nvSpPr>
        <p:spPr>
          <a:xfrm>
            <a:off x="4165600" y="6474431"/>
            <a:ext cx="4876800" cy="365125"/>
          </a:xfrm>
          <a:prstGeom prst="rect">
            <a:avLst/>
          </a:prstGeom>
        </p:spPr>
        <p:txBody>
          <a:bodyPr anchor="ctr" anchorCtr="0"/>
          <a:lstStyle>
            <a:lvl1pPr>
              <a:defRPr>
                <a:solidFill>
                  <a:schemeClr val="tx1"/>
                </a:solidFill>
              </a:defRPr>
            </a:lvl1pPr>
          </a:lstStyle>
          <a:p>
            <a:r>
              <a:rPr lang="en-US" dirty="0">
                <a:solidFill>
                  <a:prstClr val="black"/>
                </a:solidFill>
              </a:rPr>
              <a:t>Microsoft Confidential</a:t>
            </a:r>
          </a:p>
        </p:txBody>
      </p:sp>
      <p:pic>
        <p:nvPicPr>
          <p:cNvPr id="6" name="Picture 5"/>
          <p:cNvPicPr>
            <a:picLocks noChangeAspect="1"/>
          </p:cNvPicPr>
          <p:nvPr userDrawn="1"/>
        </p:nvPicPr>
        <p:blipFill>
          <a:blip r:embed="rId2"/>
          <a:stretch>
            <a:fillRect/>
          </a:stretch>
        </p:blipFill>
        <p:spPr>
          <a:xfrm>
            <a:off x="3657600" y="2971801"/>
            <a:ext cx="4755176" cy="842963"/>
          </a:xfrm>
          <a:prstGeom prst="rect">
            <a:avLst/>
          </a:prstGeom>
        </p:spPr>
      </p:pic>
    </p:spTree>
    <p:extLst>
      <p:ext uri="{BB962C8B-B14F-4D97-AF65-F5344CB8AC3E}">
        <p14:creationId xmlns:p14="http://schemas.microsoft.com/office/powerpoint/2010/main" val="1366561586"/>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5 Legal">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406400" y="228600"/>
            <a:ext cx="11375136" cy="411480"/>
          </a:xfrm>
        </p:spPr>
        <p:txBody>
          <a:bodyPr>
            <a:noAutofit/>
          </a:bodyPr>
          <a:lstStyle>
            <a:lvl1pPr>
              <a:defRPr sz="2400">
                <a:solidFill>
                  <a:schemeClr val="tx2"/>
                </a:solidFill>
              </a:defRPr>
            </a:lvl1pPr>
          </a:lstStyle>
          <a:p>
            <a:r>
              <a:rPr lang="en-US" dirty="0"/>
              <a:t>Click to edit Master title style</a:t>
            </a:r>
          </a:p>
        </p:txBody>
      </p:sp>
      <p:sp>
        <p:nvSpPr>
          <p:cNvPr id="20" name="Text Placeholder 19"/>
          <p:cNvSpPr>
            <a:spLocks noGrp="1"/>
          </p:cNvSpPr>
          <p:nvPr>
            <p:ph type="body" sz="quarter" idx="13"/>
          </p:nvPr>
        </p:nvSpPr>
        <p:spPr>
          <a:xfrm>
            <a:off x="406400" y="914400"/>
            <a:ext cx="11375136" cy="2286000"/>
          </a:xfrm>
        </p:spPr>
        <p:txBody>
          <a:bodyPr>
            <a:noAutofit/>
          </a:bodyPr>
          <a:lstStyle>
            <a:lvl1pPr marL="112713" indent="6350">
              <a:spcAft>
                <a:spcPts val="300"/>
              </a:spcAft>
              <a:buFont typeface="Arial" pitchFamily="34" charset="0"/>
              <a:buNone/>
              <a:defRPr sz="1050"/>
            </a:lvl1pPr>
            <a:lvl2pPr marL="112713" indent="6350">
              <a:buFont typeface="Arial" pitchFamily="34" charset="0"/>
              <a:buNone/>
              <a:defRPr/>
            </a:lvl2pPr>
            <a:lvl3pPr marL="112713" indent="6350">
              <a:buFont typeface="Arial" pitchFamily="34" charset="0"/>
              <a:buNone/>
              <a:defRPr/>
            </a:lvl3pPr>
            <a:lvl4pPr marL="112713" indent="6350">
              <a:buFont typeface="Arial" pitchFamily="34" charset="0"/>
              <a:buNone/>
              <a:defRPr/>
            </a:lvl4pPr>
            <a:lvl5pPr marL="112713" indent="6350">
              <a:buFont typeface="Arial" pitchFamily="34" charset="0"/>
              <a:buNone/>
              <a:defRPr/>
            </a:lvl5pPr>
          </a:lstStyle>
          <a:p>
            <a:pPr lvl="0"/>
            <a:r>
              <a:rPr lang="en-US" dirty="0"/>
              <a:t>Click to edit Master text styles</a:t>
            </a:r>
          </a:p>
        </p:txBody>
      </p:sp>
      <p:sp>
        <p:nvSpPr>
          <p:cNvPr id="24" name="Text Placeholder 19"/>
          <p:cNvSpPr>
            <a:spLocks noGrp="1"/>
          </p:cNvSpPr>
          <p:nvPr>
            <p:ph type="body" sz="quarter" idx="14"/>
          </p:nvPr>
        </p:nvSpPr>
        <p:spPr>
          <a:xfrm>
            <a:off x="406400" y="3962400"/>
            <a:ext cx="11375136" cy="2286000"/>
          </a:xfrm>
        </p:spPr>
        <p:txBody>
          <a:bodyPr>
            <a:noAutofit/>
          </a:bodyPr>
          <a:lstStyle>
            <a:lvl1pPr marL="112713" indent="6350">
              <a:spcAft>
                <a:spcPts val="300"/>
              </a:spcAft>
              <a:buFont typeface="Arial" pitchFamily="34" charset="0"/>
              <a:buNone/>
              <a:defRPr sz="1050"/>
            </a:lvl1pPr>
            <a:lvl2pPr marL="112713" indent="6350">
              <a:buFont typeface="Arial" pitchFamily="34" charset="0"/>
              <a:buNone/>
              <a:defRPr/>
            </a:lvl2pPr>
            <a:lvl3pPr marL="112713" indent="6350">
              <a:buFont typeface="Arial" pitchFamily="34" charset="0"/>
              <a:buNone/>
              <a:defRPr/>
            </a:lvl3pPr>
            <a:lvl4pPr marL="112713" indent="6350">
              <a:buFont typeface="Arial" pitchFamily="34" charset="0"/>
              <a:buNone/>
              <a:defRPr/>
            </a:lvl4pPr>
            <a:lvl5pPr marL="112713" indent="6350">
              <a:buFont typeface="Arial" pitchFamily="34" charset="0"/>
              <a:buNone/>
              <a:defRPr/>
            </a:lvl5pPr>
          </a:lstStyle>
          <a:p>
            <a:pPr lvl="0"/>
            <a:r>
              <a:rPr lang="en-US"/>
              <a:t>Click to edit Master text styles</a:t>
            </a:r>
          </a:p>
        </p:txBody>
      </p:sp>
      <p:sp>
        <p:nvSpPr>
          <p:cNvPr id="26" name="Text Placeholder 25"/>
          <p:cNvSpPr>
            <a:spLocks noGrp="1"/>
          </p:cNvSpPr>
          <p:nvPr>
            <p:ph type="body" sz="quarter" idx="15"/>
          </p:nvPr>
        </p:nvSpPr>
        <p:spPr>
          <a:xfrm>
            <a:off x="406400" y="3276600"/>
            <a:ext cx="11375136" cy="411480"/>
          </a:xfrm>
        </p:spPr>
        <p:txBody>
          <a:bodyPr>
            <a:noAutofit/>
          </a:bodyPr>
          <a:lstStyle>
            <a:lvl1pPr>
              <a:buFont typeface="Arial" pitchFamily="34" charset="0"/>
              <a:buNone/>
              <a:defRPr sz="2400">
                <a:solidFill>
                  <a:schemeClr val="tx2"/>
                </a:solidFill>
                <a:latin typeface="+mj-lt"/>
              </a:defRPr>
            </a:lvl1pPr>
            <a:lvl2pPr>
              <a:buFont typeface="Arial" pitchFamily="34" charset="0"/>
              <a:buNone/>
              <a:defRPr sz="2200"/>
            </a:lvl2pPr>
            <a:lvl3pPr>
              <a:buFont typeface="Arial" pitchFamily="34" charset="0"/>
              <a:buNone/>
              <a:defRPr sz="2200"/>
            </a:lvl3pPr>
            <a:lvl4pPr>
              <a:buFont typeface="Arial" pitchFamily="34" charset="0"/>
              <a:buNone/>
              <a:defRPr sz="2200"/>
            </a:lvl4pPr>
            <a:lvl5pPr>
              <a:buFont typeface="Arial" pitchFamily="34" charset="0"/>
              <a:buNone/>
              <a:defRPr sz="2200"/>
            </a:lvl5pPr>
          </a:lstStyle>
          <a:p>
            <a:pPr lvl="0"/>
            <a:r>
              <a:rPr lang="en-US" dirty="0"/>
              <a:t>Click to edit Master text styles</a:t>
            </a:r>
          </a:p>
        </p:txBody>
      </p:sp>
      <p:sp>
        <p:nvSpPr>
          <p:cNvPr id="30" name="Text Placeholder 29"/>
          <p:cNvSpPr>
            <a:spLocks noGrp="1"/>
          </p:cNvSpPr>
          <p:nvPr>
            <p:ph type="body" sz="quarter" idx="17"/>
          </p:nvPr>
        </p:nvSpPr>
        <p:spPr>
          <a:xfrm>
            <a:off x="406400" y="3725672"/>
            <a:ext cx="7315200" cy="228600"/>
          </a:xfrm>
        </p:spPr>
        <p:txBody>
          <a:bodyPr lIns="182880" tIns="0" rIns="182880" bIns="0" anchor="ctr" anchorCtr="0">
            <a:noAutofit/>
          </a:bodyPr>
          <a:lstStyle>
            <a:lvl1pPr marL="0" indent="0">
              <a:spcBef>
                <a:spcPts val="0"/>
              </a:spcBef>
              <a:buFont typeface="Arial" pitchFamily="34" charset="0"/>
              <a:buNone/>
              <a:defRPr sz="1050" b="0">
                <a:solidFill>
                  <a:schemeClr val="bg2"/>
                </a:solidFill>
              </a:defRPr>
            </a:lvl1pPr>
            <a:lvl2pPr marL="112713" indent="6350">
              <a:buFont typeface="Arial" pitchFamily="34" charset="0"/>
              <a:buNone/>
              <a:defRPr sz="1050"/>
            </a:lvl2pPr>
            <a:lvl3pPr marL="112713" indent="6350">
              <a:buFont typeface="Arial" pitchFamily="34" charset="0"/>
              <a:buNone/>
              <a:defRPr sz="1050"/>
            </a:lvl3pPr>
            <a:lvl4pPr marL="112713" indent="6350">
              <a:buFont typeface="Arial" pitchFamily="34" charset="0"/>
              <a:buNone/>
              <a:defRPr sz="1050"/>
            </a:lvl4pPr>
            <a:lvl5pPr marL="112713" indent="6350">
              <a:buFont typeface="Arial" pitchFamily="34" charset="0"/>
              <a:buNone/>
              <a:defRPr sz="1050"/>
            </a:lvl5pPr>
          </a:lstStyle>
          <a:p>
            <a:pPr lvl="0"/>
            <a:r>
              <a:rPr lang="en-US" dirty="0"/>
              <a:t>Click to edit Master text styles</a:t>
            </a:r>
          </a:p>
        </p:txBody>
      </p:sp>
      <p:sp>
        <p:nvSpPr>
          <p:cNvPr id="14" name="Footer Placeholder 13"/>
          <p:cNvSpPr>
            <a:spLocks noGrp="1"/>
          </p:cNvSpPr>
          <p:nvPr>
            <p:ph type="ftr" sz="quarter" idx="20"/>
          </p:nvPr>
        </p:nvSpPr>
        <p:spPr>
          <a:xfrm>
            <a:off x="406400" y="675640"/>
            <a:ext cx="7315200" cy="228600"/>
          </a:xfrm>
        </p:spPr>
        <p:txBody>
          <a:bodyPr lIns="182880" tIns="0" rIns="182880" bIns="0"/>
          <a:lstStyle>
            <a:lvl1pPr algn="l">
              <a:defRPr sz="1050" b="0">
                <a:solidFill>
                  <a:schemeClr val="bg2"/>
                </a:solidFill>
              </a:defRPr>
            </a:lvl1pPr>
          </a:lstStyle>
          <a:p>
            <a:r>
              <a:rPr lang="en-US" dirty="0">
                <a:solidFill>
                  <a:srgbClr val="277EB5"/>
                </a:solidFill>
              </a:rPr>
              <a:t>Microsoft Confidential</a:t>
            </a:r>
          </a:p>
        </p:txBody>
      </p:sp>
      <p:pic>
        <p:nvPicPr>
          <p:cNvPr id="13"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3052024445"/>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Notes_Continued">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hasCustomPrompt="1"/>
          </p:nvPr>
        </p:nvSpPr>
        <p:spPr>
          <a:xfrm>
            <a:off x="406400" y="228600"/>
            <a:ext cx="11379200" cy="914400"/>
          </a:xfrm>
        </p:spPr>
        <p:txBody>
          <a:bodyPr anchor="b" anchorCtr="0">
            <a:noAutofit/>
          </a:bodyPr>
          <a:lstStyle>
            <a:lvl1pPr>
              <a:defRPr sz="3200">
                <a:solidFill>
                  <a:schemeClr val="tx2"/>
                </a:solidFill>
              </a:defRPr>
            </a:lvl1pPr>
          </a:lstStyle>
          <a:p>
            <a:r>
              <a:rPr lang="en-US" dirty="0"/>
              <a:t>Notes Continued</a:t>
            </a:r>
          </a:p>
        </p:txBody>
      </p:sp>
      <p:sp>
        <p:nvSpPr>
          <p:cNvPr id="22" name="Footer Placeholder 4"/>
          <p:cNvSpPr>
            <a:spLocks noGrp="1"/>
          </p:cNvSpPr>
          <p:nvPr>
            <p:ph type="ftr" sz="quarter" idx="11"/>
          </p:nvPr>
        </p:nvSpPr>
        <p:spPr>
          <a:xfrm>
            <a:off x="3535680" y="6476304"/>
            <a:ext cx="4876800" cy="365125"/>
          </a:xfrm>
          <a:prstGeom prst="rect">
            <a:avLst/>
          </a:prstGeom>
        </p:spPr>
        <p:txBody>
          <a:bodyPr anchor="ctr" anchorCtr="0"/>
          <a:lstStyle>
            <a:lvl1pPr>
              <a:defRPr>
                <a:solidFill>
                  <a:schemeClr val="bg1"/>
                </a:solidFill>
              </a:defRPr>
            </a:lvl1pPr>
          </a:lstStyle>
          <a:p>
            <a:r>
              <a:rPr lang="en-US" dirty="0">
                <a:solidFill>
                  <a:prstClr val="white"/>
                </a:solidFill>
              </a:rPr>
              <a:t>Microsoft Confidential</a:t>
            </a:r>
          </a:p>
        </p:txBody>
      </p:sp>
      <p:sp>
        <p:nvSpPr>
          <p:cNvPr id="24"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pic>
        <p:nvPicPr>
          <p:cNvPr id="9"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4198220252"/>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a:defRPr/>
            </a:pPr>
            <a:endParaRPr lang="en-US" dirty="0">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1768265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15319474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defRPr/>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defRPr/>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defRPr/>
            </a:pPr>
            <a:r>
              <a:rPr lang="en-US" sz="1333" dirty="0">
                <a:solidFill>
                  <a:srgbClr val="000000">
                    <a:alpha val="87000"/>
                  </a:srgbClr>
                </a:solidFill>
              </a:rPr>
              <a:t>For more information, see Use of Microsoft Copyrighted Content at</a:t>
            </a:r>
          </a:p>
          <a:p>
            <a:pPr marL="0" marR="0" lvl="0" indent="0" algn="ctr" defTabSz="609585" rtl="0" eaLnBrk="1" fontAlgn="auto" latinLnBrk="0" hangingPunct="1">
              <a:lnSpc>
                <a:spcPct val="90000"/>
              </a:lnSpc>
              <a:spcBef>
                <a:spcPts val="0"/>
              </a:spcBef>
              <a:spcAft>
                <a:spcPts val="800"/>
              </a:spcAft>
              <a:buClrTx/>
              <a:buSzTx/>
              <a:buFontTx/>
              <a:buNone/>
              <a:tabLst/>
              <a:defRPr/>
            </a:pPr>
            <a:r>
              <a:rPr lang="en-GB" sz="1400" dirty="0">
                <a:solidFill>
                  <a:srgbClr val="000000">
                    <a:alpha val="87000"/>
                  </a:srgbClr>
                </a:solidFill>
                <a:latin typeface="Segoe UI" panose="020B0502040204020203" pitchFamily="34" charset="0"/>
                <a:cs typeface="Segoe UI" panose="020B0502040204020203" pitchFamily="34" charset="0"/>
                <a:hlinkClick r:id="rId2"/>
              </a:rPr>
              <a:t>http://www.microsoft.com/en-us/legal/intellectualproperty/permissions/default.aspx</a:t>
            </a:r>
            <a:endParaRPr lang="en-US" sz="1400" kern="0" dirty="0">
              <a:solidFill>
                <a:srgbClr val="000000">
                  <a:alpha val="87000"/>
                </a:srgbClr>
              </a:solidFill>
              <a:latin typeface="Segoe UI" panose="020B0502040204020203" pitchFamily="34" charset="0"/>
              <a:cs typeface="Segoe UI" panose="020B0502040204020203" pitchFamily="34" charset="0"/>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defRPr/>
            </a:pPr>
            <a:r>
              <a:rPr lang="en-US" sz="1467" b="1" dirty="0">
                <a:solidFill>
                  <a:srgbClr val="000000"/>
                </a:solidFill>
              </a:rPr>
              <a:t>Conditions and Terms of Use</a:t>
            </a:r>
            <a:endParaRPr lang="en-US" sz="1467" dirty="0">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defRPr/>
            </a:pPr>
            <a:r>
              <a:rPr lang="en-US" sz="1467" b="1" dirty="0">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defRPr/>
            </a:pPr>
            <a:r>
              <a:rPr lang="en-US" sz="1067" dirty="0">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defRPr/>
            </a:pPr>
            <a:r>
              <a:rPr lang="en-US" sz="1067" dirty="0">
                <a:solidFill>
                  <a:srgbClr val="277EB5"/>
                </a:solidFill>
              </a:rPr>
              <a:t>© 2020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defRPr/>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defRPr/>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defRPr/>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defRPr/>
            </a:pPr>
            <a:endParaRPr lang="en-US" sz="1333" dirty="0">
              <a:solidFill>
                <a:srgbClr val="000000">
                  <a:alpha val="87000"/>
                </a:srgbClr>
              </a:solidFill>
            </a:endParaRPr>
          </a:p>
        </p:txBody>
      </p:sp>
    </p:spTree>
    <p:extLst>
      <p:ext uri="{BB962C8B-B14F-4D97-AF65-F5344CB8AC3E}">
        <p14:creationId xmlns:p14="http://schemas.microsoft.com/office/powerpoint/2010/main" val="36802407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pPr defTabSz="914400" eaLnBrk="1" fontAlgn="auto" hangingPunct="1">
              <a:spcBef>
                <a:spcPts val="0"/>
              </a:spcBef>
              <a:spcAft>
                <a:spcPts val="0"/>
              </a:spcAft>
              <a:defRPr/>
            </a:pPr>
            <a:fld id="{8116F597-F14F-4590-B4BB-707A3AFD4787}" type="datetime1">
              <a:rPr lang="en-US" smtClean="0">
                <a:solidFill>
                  <a:prstClr val="black">
                    <a:tint val="75000"/>
                  </a:prstClr>
                </a:solidFill>
                <a:latin typeface="Calibri" panose="020F0502020204030204"/>
              </a:rPr>
              <a:pPr defTabSz="914400" eaLnBrk="1" fontAlgn="auto" hangingPunct="1">
                <a:spcBef>
                  <a:spcPts val="0"/>
                </a:spcBef>
                <a:spcAft>
                  <a:spcPts val="0"/>
                </a:spcAft>
                <a:defRPr/>
              </a:pPr>
              <a:t>5/12/2020</a:t>
            </a:fld>
            <a:endParaRPr lang="en-US" dirty="0">
              <a:solidFill>
                <a:prstClr val="black">
                  <a:tint val="75000"/>
                </a:prstClr>
              </a:solidFill>
              <a:latin typeface="Calibri" panose="020F0502020204030204"/>
            </a:endParaRPr>
          </a:p>
        </p:txBody>
      </p:sp>
      <p:sp>
        <p:nvSpPr>
          <p:cNvPr id="5" name="Slide Number Placeholder 4"/>
          <p:cNvSpPr>
            <a:spLocks noGrp="1"/>
          </p:cNvSpPr>
          <p:nvPr>
            <p:ph type="sldNum" sz="quarter" idx="12"/>
          </p:nvPr>
        </p:nvSpPr>
        <p:spPr>
          <a:xfrm>
            <a:off x="8850630" y="6356350"/>
            <a:ext cx="2743200" cy="365125"/>
          </a:xfrm>
        </p:spPr>
        <p:txBody>
          <a:bodyPr/>
          <a:lstStyle/>
          <a:p>
            <a:pPr defTabSz="914400" eaLnBrk="1" fontAlgn="auto" hangingPunct="1">
              <a:spcBef>
                <a:spcPts val="0"/>
              </a:spcBef>
              <a:spcAft>
                <a:spcPts val="0"/>
              </a:spcAft>
              <a:defRPr/>
            </a:pPr>
            <a:fld id="{AFFF257A-30C5-4AFB-911B-BE4CEEA1EA82}" type="slidenum">
              <a:rPr lang="en-US" smtClean="0">
                <a:solidFill>
                  <a:prstClr val="black">
                    <a:tint val="75000"/>
                  </a:prstClr>
                </a:solidFill>
                <a:latin typeface="Calibri" panose="020F0502020204030204"/>
              </a:rPr>
              <a:pPr defTabSz="914400" eaLnBrk="1" fontAlgn="auto" hangingPunct="1">
                <a:spcBef>
                  <a:spcPts val="0"/>
                </a:spcBef>
                <a:spcAft>
                  <a:spcPts val="0"/>
                </a:spcAft>
                <a:defRPr/>
              </a:pPr>
              <a:t>‹#›</a:t>
            </a:fld>
            <a:endParaRPr lang="en-US" dirty="0">
              <a:solidFill>
                <a:prstClr val="black">
                  <a:tint val="75000"/>
                </a:prstClr>
              </a:solidFill>
              <a:latin typeface="Calibri" panose="020F0502020204030204"/>
            </a:endParaRPr>
          </a:p>
        </p:txBody>
      </p:sp>
      <p:sp>
        <p:nvSpPr>
          <p:cNvPr id="7" name="Text Placeholder 6"/>
          <p:cNvSpPr>
            <a:spLocks noGrp="1"/>
          </p:cNvSpPr>
          <p:nvPr>
            <p:ph type="body" sz="quarter" idx="13"/>
          </p:nvPr>
        </p:nvSpPr>
        <p:spPr>
          <a:xfrm>
            <a:off x="402336" y="1143000"/>
            <a:ext cx="11173968" cy="4956048"/>
          </a:xfrm>
        </p:spPr>
        <p:txBody>
          <a:bodyPr>
            <a:normAutofit/>
          </a:bodyPr>
          <a:lstStyle>
            <a:lvl1pPr>
              <a:defRPr sz="2000"/>
            </a:lvl1pPr>
            <a:lvl2pPr>
              <a:buSzPct val="90000"/>
              <a:defRPr sz="18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3453923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0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pPr defTabSz="914400" eaLnBrk="1" fontAlgn="auto" hangingPunct="1">
              <a:spcBef>
                <a:spcPts val="0"/>
              </a:spcBef>
              <a:spcAft>
                <a:spcPts val="0"/>
              </a:spcAft>
              <a:defRPr/>
            </a:pPr>
            <a:fld id="{AFFF257A-30C5-4AFB-911B-BE4CEEA1EA82}" type="slidenum">
              <a:rPr lang="en-US" smtClean="0">
                <a:solidFill>
                  <a:prstClr val="black">
                    <a:tint val="75000"/>
                  </a:prstClr>
                </a:solidFill>
                <a:latin typeface="Calibri" panose="020F0502020204030204"/>
              </a:rPr>
              <a:pPr defTabSz="914400" eaLnBrk="1" fontAlgn="auto" hangingPunct="1">
                <a:spcBef>
                  <a:spcPts val="0"/>
                </a:spcBef>
                <a:spcAft>
                  <a:spcPts val="0"/>
                </a:spcAft>
                <a:defRPr/>
              </a:pPr>
              <a:t>‹#›</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39516657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00" dirty="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19825554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9972587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0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pPr defTabSz="914400" eaLnBrk="1" fontAlgn="auto" hangingPunct="1">
              <a:spcBef>
                <a:spcPts val="0"/>
              </a:spcBef>
              <a:spcAft>
                <a:spcPts val="0"/>
              </a:spcAft>
              <a:defRPr/>
            </a:pPr>
            <a:fld id="{AFFF257A-30C5-4AFB-911B-BE4CEEA1EA82}" type="slidenum">
              <a:rPr lang="en-US" smtClean="0">
                <a:solidFill>
                  <a:prstClr val="black">
                    <a:tint val="75000"/>
                  </a:prstClr>
                </a:solidFill>
                <a:latin typeface="Calibri" panose="020F0502020204030204"/>
              </a:rPr>
              <a:pPr defTabSz="914400" eaLnBrk="1" fontAlgn="auto" hangingPunct="1">
                <a:spcBef>
                  <a:spcPts val="0"/>
                </a:spcBef>
                <a:spcAft>
                  <a:spcPts val="0"/>
                </a:spcAft>
                <a:defRPr/>
              </a:pPr>
              <a:t>‹#›</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9872142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a:defRPr/>
            </a:pPr>
            <a:endParaRPr lang="en-US" dirty="0">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26865859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a:defRPr/>
            </a:pPr>
            <a:endParaRPr lang="en-US" dirty="0">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42595745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a:defRPr/>
            </a:pPr>
            <a:endParaRPr lang="en-US" dirty="0">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1574543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50193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36">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35508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0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lvl1pPr>
              <a:defRPr sz="1000">
                <a:solidFill>
                  <a:srgbClr val="898989"/>
                </a:solidFill>
                <a:latin typeface="Segoe UI" panose="020B0502040204020203" pitchFamily="34" charset="0"/>
                <a:cs typeface="Segoe UI" panose="020B0502040204020203" pitchFamily="34" charset="0"/>
              </a:defRPr>
            </a:lvl1pPr>
          </a:lstStyle>
          <a:p>
            <a:pPr defTabSz="914400" eaLnBrk="1" fontAlgn="auto" hangingPunct="1">
              <a:spcBef>
                <a:spcPts val="0"/>
              </a:spcBef>
              <a:spcAft>
                <a:spcPts val="0"/>
              </a:spcAft>
            </a:pPr>
            <a:fld id="{AFFF257A-30C5-4AFB-911B-BE4CEEA1EA82}" type="slidenum">
              <a:rPr lang="en-US" kern="0" smtClean="0"/>
              <a:pPr defTabSz="914400" eaLnBrk="1" fontAlgn="auto" hangingPunct="1">
                <a:spcBef>
                  <a:spcPts val="0"/>
                </a:spcBef>
                <a:spcAft>
                  <a:spcPts val="0"/>
                </a:spcAft>
              </a:pPr>
              <a:t>‹#›</a:t>
            </a:fld>
            <a:endParaRPr lang="en-US" sz="1800" kern="0" dirty="0"/>
          </a:p>
        </p:txBody>
      </p:sp>
    </p:spTree>
    <p:extLst>
      <p:ext uri="{BB962C8B-B14F-4D97-AF65-F5344CB8AC3E}">
        <p14:creationId xmlns:p14="http://schemas.microsoft.com/office/powerpoint/2010/main" val="6382473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3538369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defTabSz="914400" eaLnBrk="1" fontAlgn="auto" hangingPunct="1">
              <a:spcBef>
                <a:spcPts val="0"/>
              </a:spcBef>
              <a:spcAft>
                <a:spcPts val="0"/>
              </a:spcAft>
              <a:defRPr/>
            </a:pPr>
            <a:fld id="{308AC059-451B-485B-90DE-C382FB5E9554}" type="datetime1">
              <a:rPr lang="en-US" smtClean="0"/>
              <a:pPr defTabSz="914400" eaLnBrk="1" fontAlgn="auto" hangingPunct="1">
                <a:spcBef>
                  <a:spcPts val="0"/>
                </a:spcBef>
                <a:spcAft>
                  <a:spcPts val="0"/>
                </a:spcAft>
                <a:defRPr/>
              </a:pPr>
              <a:t>5/12/2020</a:t>
            </a:fld>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00" dirty="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pPr defTabSz="914400" eaLnBrk="1" fontAlgn="auto" hangingPunct="1">
              <a:spcBef>
                <a:spcPts val="0"/>
              </a:spcBef>
              <a:spcAft>
                <a:spcPts val="0"/>
              </a:spcAft>
              <a:defRPr/>
            </a:pPr>
            <a:fld id="{AFFF257A-30C5-4AFB-911B-BE4CEEA1EA82}" type="slidenum">
              <a:rPr lang="en-US" smtClean="0">
                <a:solidFill>
                  <a:prstClr val="black">
                    <a:tint val="75000"/>
                  </a:prstClr>
                </a:solidFill>
                <a:latin typeface="Calibri" panose="020F0502020204030204"/>
              </a:rPr>
              <a:pPr defTabSz="914400" eaLnBrk="1" fontAlgn="auto" hangingPunct="1">
                <a:spcBef>
                  <a:spcPts val="0"/>
                </a:spcBef>
                <a:spcAft>
                  <a:spcPts val="0"/>
                </a:spcAft>
                <a:defRPr/>
              </a:pPr>
              <a:t>‹#›</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215907248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defTabSz="914400" eaLnBrk="1" fontAlgn="auto" hangingPunct="1">
              <a:spcBef>
                <a:spcPts val="0"/>
              </a:spcBef>
              <a:spcAft>
                <a:spcPts val="0"/>
              </a:spcAft>
              <a:defRPr/>
            </a:pPr>
            <a:fld id="{59719A99-E623-4601-B985-F26945D273CF}" type="datetime1">
              <a:rPr lang="en-US" smtClean="0"/>
              <a:pPr defTabSz="914400" eaLnBrk="1" fontAlgn="auto" hangingPunct="1">
                <a:spcBef>
                  <a:spcPts val="0"/>
                </a:spcBef>
                <a:spcAft>
                  <a:spcPts val="0"/>
                </a:spcAft>
                <a:defRPr/>
              </a:pPr>
              <a:t>5/12/2020</a:t>
            </a:fld>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00" dirty="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pPr defTabSz="914400" eaLnBrk="1" fontAlgn="auto" hangingPunct="1">
              <a:spcBef>
                <a:spcPts val="0"/>
              </a:spcBef>
              <a:spcAft>
                <a:spcPts val="0"/>
              </a:spcAft>
              <a:defRPr/>
            </a:pPr>
            <a:fld id="{AFFF257A-30C5-4AFB-911B-BE4CEEA1EA82}" type="slidenum">
              <a:rPr lang="en-US" smtClean="0">
                <a:solidFill>
                  <a:prstClr val="black">
                    <a:tint val="75000"/>
                  </a:prstClr>
                </a:solidFill>
                <a:latin typeface="Calibri" panose="020F0502020204030204"/>
              </a:rPr>
              <a:pPr defTabSz="914400" eaLnBrk="1" fontAlgn="auto" hangingPunct="1">
                <a:spcBef>
                  <a:spcPts val="0"/>
                </a:spcBef>
                <a:spcAft>
                  <a:spcPts val="0"/>
                </a:spcAft>
                <a:defRPr/>
              </a:pPr>
              <a:t>‹#›</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7472907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00" dirty="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pPr defTabSz="914400" eaLnBrk="1" fontAlgn="auto" hangingPunct="1">
              <a:spcBef>
                <a:spcPts val="0"/>
              </a:spcBef>
              <a:spcAft>
                <a:spcPts val="0"/>
              </a:spcAft>
              <a:defRPr/>
            </a:pPr>
            <a:fld id="{AFFF257A-30C5-4AFB-911B-BE4CEEA1EA82}" type="slidenum">
              <a:rPr lang="en-US" smtClean="0">
                <a:solidFill>
                  <a:prstClr val="black">
                    <a:tint val="75000"/>
                  </a:prstClr>
                </a:solidFill>
                <a:latin typeface="Calibri" panose="020F0502020204030204"/>
              </a:rPr>
              <a:pPr defTabSz="914400" eaLnBrk="1" fontAlgn="auto" hangingPunct="1">
                <a:spcBef>
                  <a:spcPts val="0"/>
                </a:spcBef>
                <a:spcAft>
                  <a:spcPts val="0"/>
                </a:spcAft>
                <a:defRPr/>
              </a:pPr>
              <a:t>‹#›</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15911400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defTabSz="914400" eaLnBrk="1" fontAlgn="auto" hangingPunct="1">
              <a:spcBef>
                <a:spcPts val="0"/>
              </a:spcBef>
              <a:spcAft>
                <a:spcPts val="0"/>
              </a:spcAft>
              <a:defRPr/>
            </a:pPr>
            <a:fld id="{E53059BD-1BEF-4308-896C-BFD109018373}" type="datetime1">
              <a:rPr lang="en-US" smtClean="0"/>
              <a:pPr defTabSz="914400" eaLnBrk="1" fontAlgn="auto" hangingPunct="1">
                <a:spcBef>
                  <a:spcPts val="0"/>
                </a:spcBef>
                <a:spcAft>
                  <a:spcPts val="0"/>
                </a:spcAft>
                <a:defRPr/>
              </a:pPr>
              <a:t>5/12/2020</a:t>
            </a:fld>
            <a:endParaRPr lang="en-US" dirty="0"/>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0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pPr defTabSz="914400" eaLnBrk="1" fontAlgn="auto" hangingPunct="1">
              <a:spcBef>
                <a:spcPts val="0"/>
              </a:spcBef>
              <a:spcAft>
                <a:spcPts val="0"/>
              </a:spcAft>
              <a:defRPr/>
            </a:pPr>
            <a:fld id="{AFFF257A-30C5-4AFB-911B-BE4CEEA1EA82}" type="slidenum">
              <a:rPr lang="en-US" smtClean="0">
                <a:solidFill>
                  <a:prstClr val="black">
                    <a:tint val="75000"/>
                  </a:prstClr>
                </a:solidFill>
                <a:latin typeface="Calibri" panose="020F0502020204030204"/>
              </a:rPr>
              <a:pPr defTabSz="914400" eaLnBrk="1" fontAlgn="auto" hangingPunct="1">
                <a:spcBef>
                  <a:spcPts val="0"/>
                </a:spcBef>
                <a:spcAft>
                  <a:spcPts val="0"/>
                </a:spcAft>
                <a:defRPr/>
              </a:pPr>
              <a:t>‹#›</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27498181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defTabSz="914400" eaLnBrk="1" fontAlgn="auto" hangingPunct="1">
              <a:spcBef>
                <a:spcPts val="0"/>
              </a:spcBef>
              <a:spcAft>
                <a:spcPts val="0"/>
              </a:spcAft>
              <a:defRPr/>
            </a:pPr>
            <a:fld id="{97C2647B-2CB6-4DA8-99F1-BFA229753949}" type="datetime1">
              <a:rPr lang="en-US" smtClean="0"/>
              <a:pPr defTabSz="914400" eaLnBrk="1" fontAlgn="auto" hangingPunct="1">
                <a:spcBef>
                  <a:spcPts val="0"/>
                </a:spcBef>
                <a:spcAft>
                  <a:spcPts val="0"/>
                </a:spcAft>
                <a:defRPr/>
              </a:pPr>
              <a:t>5/12/2020</a:t>
            </a:fld>
            <a:endParaRPr lang="en-US" dirty="0"/>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0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pPr defTabSz="914400" eaLnBrk="1" fontAlgn="auto" hangingPunct="1">
              <a:spcBef>
                <a:spcPts val="0"/>
              </a:spcBef>
              <a:spcAft>
                <a:spcPts val="0"/>
              </a:spcAft>
              <a:defRPr/>
            </a:pPr>
            <a:fld id="{AFFF257A-30C5-4AFB-911B-BE4CEEA1EA82}" type="slidenum">
              <a:rPr lang="en-US" smtClean="0">
                <a:solidFill>
                  <a:prstClr val="black">
                    <a:tint val="75000"/>
                  </a:prstClr>
                </a:solidFill>
                <a:latin typeface="Calibri" panose="020F0502020204030204"/>
              </a:rPr>
              <a:pPr defTabSz="914400" eaLnBrk="1" fontAlgn="auto" hangingPunct="1">
                <a:spcBef>
                  <a:spcPts val="0"/>
                </a:spcBef>
                <a:spcAft>
                  <a:spcPts val="0"/>
                </a:spcAft>
                <a:defRPr/>
              </a:pPr>
              <a:t>‹#›</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50216284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defTabSz="914400" eaLnBrk="1" fontAlgn="auto" hangingPunct="1">
              <a:spcBef>
                <a:spcPts val="0"/>
              </a:spcBef>
              <a:spcAft>
                <a:spcPts val="0"/>
              </a:spcAft>
              <a:defRPr/>
            </a:pPr>
            <a:fld id="{4909424F-52EE-4881-87F3-71BBF1CDFBFA}" type="datetime1">
              <a:rPr lang="en-US" smtClean="0">
                <a:latin typeface="Calibri" panose="020F0502020204030204"/>
              </a:rPr>
              <a:pPr defTabSz="914400" eaLnBrk="1" fontAlgn="auto" hangingPunct="1">
                <a:spcBef>
                  <a:spcPts val="0"/>
                </a:spcBef>
                <a:spcAft>
                  <a:spcPts val="0"/>
                </a:spcAft>
                <a:defRPr/>
              </a:pPr>
              <a:t>5/12/2020</a:t>
            </a:fld>
            <a:endParaRPr lang="en-US" dirty="0">
              <a:latin typeface="Calibri" panose="020F0502020204030204"/>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defTabSz="914400" eaLnBrk="1" fontAlgn="auto" hangingPunct="1">
              <a:spcBef>
                <a:spcPts val="0"/>
              </a:spcBef>
              <a:spcAft>
                <a:spcPts val="0"/>
              </a:spcAft>
              <a:defRPr/>
            </a:pPr>
            <a:fld id="{74A398B2-5A34-1A4A-811E-F4027282568C}" type="slidenum">
              <a:rPr lang="en-US" smtClean="0">
                <a:latin typeface="Calibri" panose="020F0502020204030204"/>
              </a:rPr>
              <a:pPr defTabSz="914400" eaLnBrk="1" fontAlgn="auto" hangingPunct="1">
                <a:spcBef>
                  <a:spcPts val="0"/>
                </a:spcBef>
                <a:spcAft>
                  <a:spcPts val="0"/>
                </a:spcAft>
                <a:defRPr/>
              </a:pPr>
              <a:t>‹#›</a:t>
            </a:fld>
            <a:endParaRPr lang="en-US" dirty="0">
              <a:latin typeface="Calibri" panose="020F0502020204030204"/>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468327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defTabSz="914400" eaLnBrk="1" fontAlgn="auto" hangingPunct="1">
              <a:spcBef>
                <a:spcPts val="0"/>
              </a:spcBef>
              <a:spcAft>
                <a:spcPts val="0"/>
              </a:spcAft>
              <a:defRPr/>
            </a:pPr>
            <a:fld id="{53E79FF6-4089-4F9B-8E7B-21EA13AC4CB8}" type="datetime1">
              <a:rPr lang="en-US" smtClean="0">
                <a:latin typeface="Calibri" panose="020F0502020204030204"/>
              </a:rPr>
              <a:pPr defTabSz="914400" eaLnBrk="1" fontAlgn="auto" hangingPunct="1">
                <a:spcBef>
                  <a:spcPts val="0"/>
                </a:spcBef>
                <a:spcAft>
                  <a:spcPts val="0"/>
                </a:spcAft>
                <a:defRPr/>
              </a:pPr>
              <a:t>5/12/2020</a:t>
            </a:fld>
            <a:endParaRPr lang="en-US" dirty="0">
              <a:latin typeface="Calibri" panose="020F0502020204030204"/>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defTabSz="914400" eaLnBrk="1" fontAlgn="auto" hangingPunct="1">
              <a:spcBef>
                <a:spcPts val="0"/>
              </a:spcBef>
              <a:spcAft>
                <a:spcPts val="0"/>
              </a:spcAft>
              <a:defRPr/>
            </a:pPr>
            <a:fld id="{74A398B2-5A34-1A4A-811E-F4027282568C}" type="slidenum">
              <a:rPr lang="en-US" smtClean="0">
                <a:latin typeface="Calibri" panose="020F0502020204030204"/>
              </a:rPr>
              <a:pPr defTabSz="914400" eaLnBrk="1" fontAlgn="auto" hangingPunct="1">
                <a:spcBef>
                  <a:spcPts val="0"/>
                </a:spcBef>
                <a:spcAft>
                  <a:spcPts val="0"/>
                </a:spcAft>
                <a:defRPr/>
              </a:pPr>
              <a:t>‹#›</a:t>
            </a:fld>
            <a:endParaRPr lang="en-US" dirty="0">
              <a:latin typeface="Calibri" panose="020F0502020204030204"/>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6301020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defTabSz="914400" eaLnBrk="1" fontAlgn="auto" hangingPunct="1">
              <a:spcBef>
                <a:spcPts val="0"/>
              </a:spcBef>
              <a:spcAft>
                <a:spcPts val="0"/>
              </a:spcAft>
              <a:defRPr/>
            </a:pPr>
            <a:fld id="{42FC5A46-1B5E-4CD0-B5F3-53F130AAFD15}" type="datetime1">
              <a:rPr lang="en-US" smtClean="0"/>
              <a:pPr defTabSz="914400" eaLnBrk="1" fontAlgn="auto" hangingPunct="1">
                <a:spcBef>
                  <a:spcPts val="0"/>
                </a:spcBef>
                <a:spcAft>
                  <a:spcPts val="0"/>
                </a:spcAft>
                <a:defRPr/>
              </a:pPr>
              <a:t>5/12/2020</a:t>
            </a:fld>
            <a:endParaRPr lang="en-US" dirty="0"/>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0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pPr defTabSz="914400" eaLnBrk="1" fontAlgn="auto" hangingPunct="1">
              <a:spcBef>
                <a:spcPts val="0"/>
              </a:spcBef>
              <a:spcAft>
                <a:spcPts val="0"/>
              </a:spcAft>
              <a:defRPr/>
            </a:pPr>
            <a:fld id="{AFFF257A-30C5-4AFB-911B-BE4CEEA1EA82}" type="slidenum">
              <a:rPr lang="en-US" smtClean="0">
                <a:solidFill>
                  <a:prstClr val="black">
                    <a:tint val="75000"/>
                  </a:prstClr>
                </a:solidFill>
                <a:latin typeface="Calibri" panose="020F0502020204030204"/>
              </a:rPr>
              <a:pPr defTabSz="914400" eaLnBrk="1" fontAlgn="auto" hangingPunct="1">
                <a:spcBef>
                  <a:spcPts val="0"/>
                </a:spcBef>
                <a:spcAft>
                  <a:spcPts val="0"/>
                </a:spcAft>
                <a:defRPr/>
              </a:pPr>
              <a:t>‹#›</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18202059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a:defRPr/>
            </a:pPr>
            <a:endParaRPr lang="en-US" dirty="0">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821060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a:defRPr/>
            </a:pPr>
            <a:endParaRPr lang="en-US" sz="1900" kern="0" dirty="0">
              <a:solidFill>
                <a:sysClr val="windowText" lastClr="000000"/>
              </a:solidFill>
              <a:latin typeface="Segoe UI" panose="020B0502040204020203" pitchFamily="34" charset="0"/>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Demonstration: Title of Demo</a:t>
            </a:r>
          </a:p>
        </p:txBody>
      </p:sp>
    </p:spTree>
    <p:extLst>
      <p:ext uri="{BB962C8B-B14F-4D97-AF65-F5344CB8AC3E}">
        <p14:creationId xmlns:p14="http://schemas.microsoft.com/office/powerpoint/2010/main" val="39965709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a:defRPr/>
            </a:pPr>
            <a:endParaRPr lang="en-US" dirty="0">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1478379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defTabSz="914400" eaLnBrk="1" fontAlgn="auto" hangingPunct="1">
              <a:spcBef>
                <a:spcPts val="0"/>
              </a:spcBef>
              <a:spcAft>
                <a:spcPts val="0"/>
              </a:spcAft>
              <a:defRPr/>
            </a:pPr>
            <a:fld id="{E01060FE-E596-4D38-8C3D-586C38809B29}" type="datetime1">
              <a:rPr lang="en-US" smtClean="0">
                <a:solidFill>
                  <a:prstClr val="white"/>
                </a:solidFill>
              </a:rPr>
              <a:pPr defTabSz="914400" eaLnBrk="1" fontAlgn="auto" hangingPunct="1">
                <a:spcBef>
                  <a:spcPts val="0"/>
                </a:spcBef>
                <a:spcAft>
                  <a:spcPts val="0"/>
                </a:spcAft>
                <a:defRPr/>
              </a:pPr>
              <a:t>5/12/2020</a:t>
            </a:fld>
            <a:endParaRPr lang="en-US" dirty="0">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pPr defTabSz="914400" eaLnBrk="1" fontAlgn="auto" hangingPunct="1">
              <a:spcBef>
                <a:spcPts val="0"/>
              </a:spcBef>
              <a:spcAft>
                <a:spcPts val="0"/>
              </a:spcAft>
              <a:defRPr/>
            </a:pPr>
            <a:fld id="{AFFF257A-30C5-4AFB-911B-BE4CEEA1EA82}" type="slidenum">
              <a:rPr lang="en-US" smtClean="0">
                <a:solidFill>
                  <a:prstClr val="black">
                    <a:tint val="75000"/>
                  </a:prstClr>
                </a:solidFill>
                <a:latin typeface="Calibri" panose="020F0502020204030204"/>
              </a:rPr>
              <a:pPr defTabSz="914400" eaLnBrk="1" fontAlgn="auto" hangingPunct="1">
                <a:spcBef>
                  <a:spcPts val="0"/>
                </a:spcBef>
                <a:spcAft>
                  <a:spcPts val="0"/>
                </a:spcAft>
                <a:defRPr/>
              </a:pPr>
              <a:t>‹#›</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20004688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defTabSz="914400" eaLnBrk="1" fontAlgn="auto" hangingPunct="1">
              <a:spcBef>
                <a:spcPts val="0"/>
              </a:spcBef>
              <a:spcAft>
                <a:spcPts val="0"/>
              </a:spcAft>
              <a:defRPr/>
            </a:pPr>
            <a:fld id="{2139EBD2-04A7-4D17-9220-0A53AC5266C5}" type="datetime1">
              <a:rPr lang="en-US" smtClean="0">
                <a:solidFill>
                  <a:prstClr val="white"/>
                </a:solidFill>
              </a:rPr>
              <a:pPr defTabSz="914400" eaLnBrk="1" fontAlgn="auto" hangingPunct="1">
                <a:spcBef>
                  <a:spcPts val="0"/>
                </a:spcBef>
                <a:spcAft>
                  <a:spcPts val="0"/>
                </a:spcAft>
                <a:defRPr/>
              </a:pPr>
              <a:t>5/12/2020</a:t>
            </a:fld>
            <a:endParaRPr lang="en-US" dirty="0">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pPr defTabSz="914400" eaLnBrk="1" fontAlgn="auto" hangingPunct="1">
              <a:spcBef>
                <a:spcPts val="0"/>
              </a:spcBef>
              <a:spcAft>
                <a:spcPts val="0"/>
              </a:spcAft>
              <a:defRPr/>
            </a:pPr>
            <a:fld id="{AFFF257A-30C5-4AFB-911B-BE4CEEA1EA82}" type="slidenum">
              <a:rPr lang="en-US" smtClean="0">
                <a:solidFill>
                  <a:prstClr val="black">
                    <a:tint val="75000"/>
                  </a:prstClr>
                </a:solidFill>
                <a:latin typeface="Calibri" panose="020F0502020204030204"/>
              </a:rPr>
              <a:pPr defTabSz="914400" eaLnBrk="1" fontAlgn="auto" hangingPunct="1">
                <a:spcBef>
                  <a:spcPts val="0"/>
                </a:spcBef>
                <a:spcAft>
                  <a:spcPts val="0"/>
                </a:spcAft>
                <a:defRPr/>
              </a:pPr>
              <a:t>‹#›</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66212123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defRPr/>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4400327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defRPr/>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3119892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defRPr/>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6502889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defRPr/>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414256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28707751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a:lnSpc>
                <a:spcPct val="90000"/>
              </a:lnSpc>
              <a:spcAft>
                <a:spcPts val="800"/>
              </a:spcAft>
              <a:defRPr/>
            </a:pPr>
            <a:r>
              <a:rPr lang="en-US" sz="1333" dirty="0">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a:lnSpc>
                <a:spcPct val="90000"/>
              </a:lnSpc>
              <a:spcAft>
                <a:spcPts val="800"/>
              </a:spcAft>
              <a:defRPr/>
            </a:pPr>
            <a:r>
              <a:rPr lang="en-US" sz="1333" dirty="0">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lnSpc>
                <a:spcPct val="90000"/>
              </a:lnSpc>
              <a:spcAft>
                <a:spcPts val="800"/>
              </a:spcAft>
              <a:defRPr/>
            </a:pPr>
            <a:r>
              <a:rPr lang="en-US" sz="1333" dirty="0">
                <a:solidFill>
                  <a:srgbClr val="3F3F3F">
                    <a:alpha val="87000"/>
                  </a:srgbClr>
                </a:solidFill>
              </a:rPr>
              <a:t>For more information, see Use of Microsoft Copyrighted Content at</a:t>
            </a:r>
          </a:p>
          <a:p>
            <a:pPr marL="0" marR="0" lvl="0" indent="0" algn="ctr" defTabSz="914400" rtl="0" eaLnBrk="1" fontAlgn="auto" latinLnBrk="0" hangingPunct="1">
              <a:lnSpc>
                <a:spcPct val="90000"/>
              </a:lnSpc>
              <a:spcBef>
                <a:spcPts val="0"/>
              </a:spcBef>
              <a:spcAft>
                <a:spcPts val="800"/>
              </a:spcAft>
              <a:buClrTx/>
              <a:buSzTx/>
              <a:buFontTx/>
              <a:buNone/>
              <a:tabLst/>
              <a:defRPr/>
            </a:pPr>
            <a:r>
              <a:rPr lang="en-GB" sz="1400" dirty="0">
                <a:solidFill>
                  <a:srgbClr val="000000">
                    <a:alpha val="87000"/>
                  </a:srgbClr>
                </a:solidFill>
                <a:latin typeface="Segoe UI" panose="020B0502040204020203" pitchFamily="34" charset="0"/>
                <a:cs typeface="Segoe UI" panose="020B0502040204020203" pitchFamily="34" charset="0"/>
                <a:hlinkClick r:id="rId2"/>
              </a:rPr>
              <a:t>http://www.microsoft.com/en-us/legal/intellectualproperty/permissions/default.aspx</a:t>
            </a:r>
            <a:endParaRPr lang="en-US" sz="1400" kern="0" dirty="0">
              <a:solidFill>
                <a:srgbClr val="000000">
                  <a:alpha val="87000"/>
                </a:srgbClr>
              </a:solidFill>
              <a:latin typeface="Segoe UI" panose="020B0502040204020203" pitchFamily="34" charset="0"/>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a:defRPr/>
            </a:pPr>
            <a:r>
              <a:rPr lang="en-US" sz="1467" b="1" dirty="0">
                <a:solidFill>
                  <a:prstClr val="black"/>
                </a:solidFill>
              </a:rPr>
              <a:t>Conditions and Terms of Use</a:t>
            </a:r>
            <a:endParaRPr lang="en-US" sz="1467" dirty="0">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a:defRPr/>
            </a:pPr>
            <a:r>
              <a:rPr lang="en-US" sz="1467" b="1" dirty="0">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a:defRPr/>
            </a:pPr>
            <a:r>
              <a:rPr lang="en-US" sz="1067" dirty="0">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a:defRPr/>
            </a:pPr>
            <a:r>
              <a:rPr lang="en-US" sz="1067" dirty="0">
                <a:solidFill>
                  <a:srgbClr val="277EB5"/>
                </a:solidFill>
              </a:rPr>
              <a:t>© 2020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a:spcAft>
                <a:spcPts val="800"/>
              </a:spcAft>
              <a:defRPr/>
            </a:pPr>
            <a:r>
              <a:rPr lang="en-US" sz="1333" dirty="0">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a:spcAft>
                <a:spcPts val="800"/>
              </a:spcAft>
              <a:defRPr/>
            </a:pPr>
            <a:r>
              <a:rPr lang="en-US" sz="1333" dirty="0">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a:spcAft>
                <a:spcPts val="800"/>
              </a:spcAft>
              <a:defRPr/>
            </a:pPr>
            <a:r>
              <a:rPr lang="en-US" sz="1333" dirty="0">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a:spcAft>
                <a:spcPts val="800"/>
              </a:spcAft>
              <a:defRPr/>
            </a:pPr>
            <a:endParaRPr lang="en-US" sz="1333" dirty="0">
              <a:solidFill>
                <a:srgbClr val="3F3F3F">
                  <a:alpha val="87000"/>
                </a:srgbClr>
              </a:solidFill>
            </a:endParaRPr>
          </a:p>
        </p:txBody>
      </p:sp>
    </p:spTree>
    <p:extLst>
      <p:ext uri="{BB962C8B-B14F-4D97-AF65-F5344CB8AC3E}">
        <p14:creationId xmlns:p14="http://schemas.microsoft.com/office/powerpoint/2010/main" val="3209357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1256172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image" Target="../media/image2.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image" Target="../media/image2.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theme" Target="../theme/theme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theme" Target="../theme/theme4.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pPr>
              <a:defRPr/>
            </a:pPr>
            <a:r>
              <a:rPr lang="en-US" kern="0" dirty="0">
                <a:solidFill>
                  <a:prstClr val="black">
                    <a:tint val="75000"/>
                  </a:prstClr>
                </a:solidFill>
                <a:latin typeface="Segoe UI" panose="020B0502040204020203" pitchFamily="34" charset="0"/>
              </a:rPr>
              <a:t>Microsoft Confidential</a:t>
            </a: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pPr>
              <a:defRPr/>
            </a:pPr>
            <a:fld id="{AFFF257A-30C5-4AFB-911B-BE4CEEA1EA82}" type="slidenum">
              <a:rPr lang="en-US" kern="0" smtClean="0">
                <a:solidFill>
                  <a:prstClr val="black">
                    <a:tint val="75000"/>
                  </a:prstClr>
                </a:solidFill>
                <a:latin typeface="Segoe UI" panose="020B0502040204020203" pitchFamily="34" charset="0"/>
              </a:rPr>
              <a:pPr>
                <a:defRPr/>
              </a:pPr>
              <a:t>‹#›</a:t>
            </a:fld>
            <a:endParaRPr lang="en-US" kern="0" dirty="0">
              <a:solidFill>
                <a:prstClr val="black">
                  <a:tint val="75000"/>
                </a:prstClr>
              </a:solidFill>
              <a:latin typeface="Segoe UI" panose="020B0502040204020203" pitchFamily="34" charset="0"/>
            </a:endParaRPr>
          </a:p>
        </p:txBody>
      </p:sp>
    </p:spTree>
    <p:extLst>
      <p:ext uri="{BB962C8B-B14F-4D97-AF65-F5344CB8AC3E}">
        <p14:creationId xmlns:p14="http://schemas.microsoft.com/office/powerpoint/2010/main" val="2154652188"/>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 id="2147483962" r:id="rId18"/>
    <p:sldLayoutId id="2147483963" r:id="rId19"/>
    <p:sldLayoutId id="2147483964" r:id="rId20"/>
    <p:sldLayoutId id="2147483965" r:id="rId21"/>
    <p:sldLayoutId id="2147483966" r:id="rId22"/>
    <p:sldLayoutId id="2147483967" r:id="rId23"/>
    <p:sldLayoutId id="2147483968" r:id="rId24"/>
    <p:sldLayoutId id="2147483969" r:id="rId25"/>
    <p:sldLayoutId id="2147483970" r:id="rId26"/>
    <p:sldLayoutId id="2147483971" r:id="rId27"/>
    <p:sldLayoutId id="2147483972" r:id="rId28"/>
    <p:sldLayoutId id="2147483973" r:id="rId29"/>
    <p:sldLayoutId id="2147483974" r:id="rId30"/>
    <p:sldLayoutId id="2147483975" r:id="rId31"/>
    <p:sldLayoutId id="2147483976" r:id="rId32"/>
  </p:sldLayoutIdLst>
  <p:hf hdr="0" ftr="0" dt="0"/>
  <p:txStyles>
    <p:titleStyle>
      <a:lvl1pPr algn="l" defTabSz="914354"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589" indent="-228589" algn="l" defTabSz="914354"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766" indent="-228589" algn="l" defTabSz="914354"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2942" indent="-228589" algn="l" defTabSz="914354"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120" indent="-228589" algn="l" defTabSz="914354"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298" indent="-228589" algn="l" defTabSz="914354"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400" y="228600"/>
            <a:ext cx="11379200" cy="609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06400" y="884238"/>
            <a:ext cx="11277600" cy="5440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3"/>
          </p:nvPr>
        </p:nvSpPr>
        <p:spPr>
          <a:xfrm>
            <a:off x="3535680" y="6472557"/>
            <a:ext cx="4876800" cy="365125"/>
          </a:xfrm>
          <a:prstGeom prst="rect">
            <a:avLst/>
          </a:prstGeom>
        </p:spPr>
        <p:txBody>
          <a:bodyPr anchor="ctr" anchorCtr="0"/>
          <a:lstStyle>
            <a:lvl1pPr algn="ctr">
              <a:defRPr sz="900">
                <a:solidFill>
                  <a:schemeClr val="tx2"/>
                </a:solidFill>
                <a:latin typeface="+mj-lt"/>
              </a:defRPr>
            </a:lvl1pPr>
          </a:lstStyle>
          <a:p>
            <a:r>
              <a:rPr lang="en-US" dirty="0">
                <a:solidFill>
                  <a:srgbClr val="385593"/>
                </a:solidFill>
              </a:rPr>
              <a:t>Microsoft Confidential</a:t>
            </a:r>
          </a:p>
        </p:txBody>
      </p:sp>
      <p:sp>
        <p:nvSpPr>
          <p:cNvPr id="16" name="Date Placeholder 3"/>
          <p:cNvSpPr>
            <a:spLocks noGrp="1"/>
          </p:cNvSpPr>
          <p:nvPr>
            <p:ph type="dt" sz="half" idx="2"/>
          </p:nvPr>
        </p:nvSpPr>
        <p:spPr>
          <a:xfrm>
            <a:off x="1828800" y="6474431"/>
            <a:ext cx="1117600" cy="365125"/>
          </a:xfrm>
          <a:prstGeom prst="rect">
            <a:avLst/>
          </a:prstGeom>
        </p:spPr>
        <p:txBody>
          <a:bodyPr lIns="45720" anchor="ctr" anchorCtr="0"/>
          <a:lstStyle>
            <a:lvl1pPr algn="l">
              <a:defRPr sz="900">
                <a:solidFill>
                  <a:schemeClr val="tx2"/>
                </a:solidFill>
              </a:defRPr>
            </a:lvl1pPr>
          </a:lstStyle>
          <a:p>
            <a:endParaRPr lang="en-US" dirty="0">
              <a:solidFill>
                <a:srgbClr val="385593"/>
              </a:solidFill>
            </a:endParaRPr>
          </a:p>
        </p:txBody>
      </p:sp>
      <p:sp>
        <p:nvSpPr>
          <p:cNvPr id="17" name="Slide Number Placeholder 5"/>
          <p:cNvSpPr>
            <a:spLocks noGrp="1"/>
          </p:cNvSpPr>
          <p:nvPr>
            <p:ph type="sldNum" sz="quarter" idx="4"/>
          </p:nvPr>
        </p:nvSpPr>
        <p:spPr>
          <a:xfrm>
            <a:off x="0" y="6474431"/>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5759261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Lst>
  <p:transition/>
  <p:hf hdr="0" dt="0"/>
  <p:txStyles>
    <p:titleStyle>
      <a:lvl1pPr algn="l" defTabSz="914400" rtl="0" eaLnBrk="1" latinLnBrk="0" hangingPunct="1">
        <a:spcBef>
          <a:spcPct val="0"/>
        </a:spcBef>
        <a:buNone/>
        <a:defRPr sz="3200" kern="1200">
          <a:solidFill>
            <a:schemeClr val="tx2"/>
          </a:solidFill>
          <a:latin typeface="+mj-lt"/>
          <a:ea typeface="+mj-ea"/>
          <a:cs typeface="+mj-cs"/>
        </a:defRPr>
      </a:lvl1pPr>
    </p:titleStyle>
    <p:bodyStyle>
      <a:lvl1pPr marL="342900" indent="-342900" algn="l" defTabSz="914400" rtl="0" eaLnBrk="1" latinLnBrk="0" hangingPunct="1">
        <a:spcBef>
          <a:spcPct val="20000"/>
        </a:spcBef>
        <a:buSzPct val="100000"/>
        <a:buFontTx/>
        <a:buBlip>
          <a:blip r:embed="rId20"/>
        </a:buBlip>
        <a:defRPr sz="2400" kern="1200">
          <a:solidFill>
            <a:schemeClr val="tx1"/>
          </a:solidFill>
          <a:latin typeface="+mn-lt"/>
          <a:ea typeface="+mn-ea"/>
          <a:cs typeface="+mn-cs"/>
        </a:defRPr>
      </a:lvl1pPr>
      <a:lvl2pPr marL="742950" indent="-285750" algn="l" defTabSz="914400" rtl="0" eaLnBrk="1" latinLnBrk="0" hangingPunct="1">
        <a:spcBef>
          <a:spcPct val="20000"/>
        </a:spcBef>
        <a:buSzPct val="110000"/>
        <a:buFontTx/>
        <a:buBlip>
          <a:blip r:embed="rId20"/>
        </a:buBlip>
        <a:defRPr sz="2000" kern="1200">
          <a:solidFill>
            <a:schemeClr val="tx1"/>
          </a:solidFill>
          <a:latin typeface="+mn-lt"/>
          <a:ea typeface="+mn-ea"/>
          <a:cs typeface="+mn-cs"/>
        </a:defRPr>
      </a:lvl2pPr>
      <a:lvl3pPr marL="1143000" indent="-228600" algn="l" defTabSz="914400" rtl="0" eaLnBrk="1" latinLnBrk="0" hangingPunct="1">
        <a:spcBef>
          <a:spcPct val="20000"/>
        </a:spcBef>
        <a:buSzPct val="110000"/>
        <a:buFontTx/>
        <a:buBlip>
          <a:blip r:embed="rId20"/>
        </a:buBlip>
        <a:defRPr sz="1800" kern="1200">
          <a:solidFill>
            <a:schemeClr val="tx1"/>
          </a:solidFill>
          <a:latin typeface="+mn-lt"/>
          <a:ea typeface="+mn-ea"/>
          <a:cs typeface="+mn-cs"/>
        </a:defRPr>
      </a:lvl3pPr>
      <a:lvl4pPr marL="1600200" indent="-228600" algn="l" defTabSz="914400" rtl="0" eaLnBrk="1" latinLnBrk="0" hangingPunct="1">
        <a:spcBef>
          <a:spcPct val="20000"/>
        </a:spcBef>
        <a:buSzPct val="110000"/>
        <a:buFontTx/>
        <a:buBlip>
          <a:blip r:embed="rId20"/>
        </a:buBlip>
        <a:defRPr sz="1600" kern="1200">
          <a:solidFill>
            <a:schemeClr val="tx1"/>
          </a:solidFill>
          <a:latin typeface="+mn-lt"/>
          <a:ea typeface="+mn-ea"/>
          <a:cs typeface="+mn-cs"/>
        </a:defRPr>
      </a:lvl4pPr>
      <a:lvl5pPr marL="2057400" indent="-228600" algn="l" defTabSz="914400" rtl="0" eaLnBrk="1" latinLnBrk="0" hangingPunct="1">
        <a:spcBef>
          <a:spcPct val="20000"/>
        </a:spcBef>
        <a:buSzPct val="110000"/>
        <a:buFontTx/>
        <a:buBlip>
          <a:blip r:embed="rId20"/>
        </a:buBlip>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400" y="228600"/>
            <a:ext cx="11379200" cy="609600"/>
          </a:xfrm>
          <a:prstGeom prst="rect">
            <a:avLst/>
          </a:prstGeom>
        </p:spPr>
        <p:txBody>
          <a:bodyPr vert="horz" lIns="91440" tIns="45720" rIns="91440" bIns="45720" rtlCol="0" anchor="t" anchorCtr="0">
            <a:noAutofit/>
          </a:bodyPr>
          <a:lstStyle/>
          <a:p>
            <a:r>
              <a:rPr lang="en-US" dirty="0"/>
              <a:t>Click to edit Master title style</a:t>
            </a:r>
          </a:p>
        </p:txBody>
      </p:sp>
      <p:sp>
        <p:nvSpPr>
          <p:cNvPr id="3" name="Text Placeholder 2"/>
          <p:cNvSpPr>
            <a:spLocks noGrp="1"/>
          </p:cNvSpPr>
          <p:nvPr>
            <p:ph type="body" idx="1"/>
          </p:nvPr>
        </p:nvSpPr>
        <p:spPr>
          <a:xfrm>
            <a:off x="406400" y="884238"/>
            <a:ext cx="11277600" cy="54403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3"/>
          </p:nvPr>
        </p:nvSpPr>
        <p:spPr>
          <a:xfrm>
            <a:off x="3535680" y="6472557"/>
            <a:ext cx="4876800" cy="365125"/>
          </a:xfrm>
          <a:prstGeom prst="rect">
            <a:avLst/>
          </a:prstGeom>
        </p:spPr>
        <p:txBody>
          <a:bodyPr anchor="ctr" anchorCtr="0"/>
          <a:lstStyle>
            <a:lvl1pPr algn="ctr">
              <a:defRPr sz="900">
                <a:solidFill>
                  <a:schemeClr val="tx1"/>
                </a:solidFill>
                <a:latin typeface="+mj-lt"/>
              </a:defRPr>
            </a:lvl1pPr>
          </a:lstStyle>
          <a:p>
            <a:r>
              <a:rPr lang="en-US" dirty="0">
                <a:solidFill>
                  <a:prstClr val="black"/>
                </a:solidFill>
              </a:rPr>
              <a:t>Microsoft Confidential</a:t>
            </a:r>
          </a:p>
        </p:txBody>
      </p:sp>
      <p:sp>
        <p:nvSpPr>
          <p:cNvPr id="17" name="Slide Number Placeholder 5"/>
          <p:cNvSpPr>
            <a:spLocks noGrp="1"/>
          </p:cNvSpPr>
          <p:nvPr>
            <p:ph type="sldNum" sz="quarter" idx="4"/>
          </p:nvPr>
        </p:nvSpPr>
        <p:spPr>
          <a:xfrm>
            <a:off x="0" y="6474431"/>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20002786"/>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Lst>
  <p:transition/>
  <p:hf hdr="0" dt="0"/>
  <p:txStyles>
    <p:titleStyle>
      <a:lvl1pPr algn="l" defTabSz="914400" rtl="0" eaLnBrk="1" latinLnBrk="0" hangingPunct="1">
        <a:spcBef>
          <a:spcPct val="0"/>
        </a:spcBef>
        <a:buNone/>
        <a:defRPr sz="3200" kern="1200">
          <a:solidFill>
            <a:schemeClr val="tx2"/>
          </a:solidFill>
          <a:latin typeface="+mj-lt"/>
          <a:ea typeface="+mj-ea"/>
          <a:cs typeface="+mj-cs"/>
        </a:defRPr>
      </a:lvl1pPr>
    </p:titleStyle>
    <p:bodyStyle>
      <a:lvl1pPr marL="342900" indent="-342900" algn="l" defTabSz="914400" rtl="0" eaLnBrk="1" latinLnBrk="0" hangingPunct="1">
        <a:spcBef>
          <a:spcPct val="20000"/>
        </a:spcBef>
        <a:buSzPct val="100000"/>
        <a:buFontTx/>
        <a:buBlip>
          <a:blip r:embed="rId20"/>
        </a:buBlip>
        <a:defRPr sz="2400" kern="1200">
          <a:solidFill>
            <a:schemeClr val="tx1"/>
          </a:solidFill>
          <a:latin typeface="+mn-lt"/>
          <a:ea typeface="+mn-ea"/>
          <a:cs typeface="+mn-cs"/>
        </a:defRPr>
      </a:lvl1pPr>
      <a:lvl2pPr marL="742950" indent="-285750" algn="l" defTabSz="914400" rtl="0" eaLnBrk="1" latinLnBrk="0" hangingPunct="1">
        <a:spcBef>
          <a:spcPct val="20000"/>
        </a:spcBef>
        <a:buSzPct val="110000"/>
        <a:buFontTx/>
        <a:buBlip>
          <a:blip r:embed="rId20"/>
        </a:buBlip>
        <a:defRPr sz="2000" kern="1200">
          <a:solidFill>
            <a:schemeClr val="tx1"/>
          </a:solidFill>
          <a:latin typeface="+mn-lt"/>
          <a:ea typeface="+mn-ea"/>
          <a:cs typeface="+mn-cs"/>
        </a:defRPr>
      </a:lvl2pPr>
      <a:lvl3pPr marL="1143000" indent="-228600" algn="l" defTabSz="914400" rtl="0" eaLnBrk="1" latinLnBrk="0" hangingPunct="1">
        <a:spcBef>
          <a:spcPct val="20000"/>
        </a:spcBef>
        <a:buSzPct val="110000"/>
        <a:buFontTx/>
        <a:buBlip>
          <a:blip r:embed="rId20"/>
        </a:buBlip>
        <a:defRPr sz="1800" kern="1200">
          <a:solidFill>
            <a:schemeClr val="tx1"/>
          </a:solidFill>
          <a:latin typeface="+mn-lt"/>
          <a:ea typeface="+mn-ea"/>
          <a:cs typeface="+mn-cs"/>
        </a:defRPr>
      </a:lvl3pPr>
      <a:lvl4pPr marL="1600200" indent="-228600" algn="l" defTabSz="914400" rtl="0" eaLnBrk="1" latinLnBrk="0" hangingPunct="1">
        <a:spcBef>
          <a:spcPct val="20000"/>
        </a:spcBef>
        <a:buSzPct val="110000"/>
        <a:buFontTx/>
        <a:buBlip>
          <a:blip r:embed="rId20"/>
        </a:buBlip>
        <a:defRPr sz="1600" kern="1200">
          <a:solidFill>
            <a:schemeClr val="tx1"/>
          </a:solidFill>
          <a:latin typeface="+mn-lt"/>
          <a:ea typeface="+mn-ea"/>
          <a:cs typeface="+mn-cs"/>
        </a:defRPr>
      </a:lvl4pPr>
      <a:lvl5pPr marL="2057400" indent="-228600" algn="l" defTabSz="914400" rtl="0" eaLnBrk="1" latinLnBrk="0" hangingPunct="1">
        <a:spcBef>
          <a:spcPct val="20000"/>
        </a:spcBef>
        <a:buSzPct val="110000"/>
        <a:buFontTx/>
        <a:buBlip>
          <a:blip r:embed="rId20"/>
        </a:buBlip>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38662A8-215F-48B6-BCB2-3B7A098251B5}" type="datetime1">
              <a:rPr lang="en-US" smtClean="0">
                <a:solidFill>
                  <a:prstClr val="black">
                    <a:tint val="75000"/>
                  </a:prstClr>
                </a:solidFill>
              </a:rPr>
              <a:pPr>
                <a:defRPr/>
              </a:pPr>
              <a:t>5/12/2020</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dirty="0">
                <a:solidFill>
                  <a:prstClr val="black">
                    <a:tint val="75000"/>
                  </a:prstClr>
                </a:solidFill>
              </a:rPr>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FFF257A-30C5-4AFB-911B-BE4CEEA1EA82}"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123382487"/>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 id="2147483990" r:id="rId13"/>
    <p:sldLayoutId id="2147483991" r:id="rId14"/>
    <p:sldLayoutId id="2147483992" r:id="rId15"/>
    <p:sldLayoutId id="2147483993" r:id="rId16"/>
    <p:sldLayoutId id="2147483994" r:id="rId17"/>
    <p:sldLayoutId id="2147483995" r:id="rId18"/>
    <p:sldLayoutId id="2147483996" r:id="rId19"/>
    <p:sldLayoutId id="2147483997" r:id="rId20"/>
    <p:sldLayoutId id="2147483998" r:id="rId21"/>
    <p:sldLayoutId id="2147483999" r:id="rId22"/>
    <p:sldLayoutId id="2147484000" r:id="rId23"/>
    <p:sldLayoutId id="2147484001" r:id="rId24"/>
    <p:sldLayoutId id="2147484002" r:id="rId25"/>
    <p:sldLayoutId id="2147484003" r:id="rId26"/>
    <p:sldLayoutId id="2147484004" r:id="rId27"/>
    <p:sldLayoutId id="2147484005" r:id="rId28"/>
    <p:sldLayoutId id="2147484006" r:id="rId29"/>
    <p:sldLayoutId id="2147484007" r:id="rId30"/>
    <p:sldLayoutId id="2147484008" r:id="rId31"/>
  </p:sldLayoutIdLst>
  <p:hf hdr="0" ft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contoso.com/home/GetJsonInfo"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hyperlink" Target="http://contoso.com/home/GetContentResult"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contoso.com/Home/GetById/2?DogsOnly=true"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hyperlink" Target="https://contoso.com/Home/GetById/Five?DogsOnly=true"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hyperlink" Target="https://contoso.com/Home/GetById/Five?DogsOnly=1" TargetMode="External"/><Relationship Id="rId4" Type="http://schemas.openxmlformats.org/officeDocument/2006/relationships/hyperlink" Target="https://contoso.com/Home/GetById/Five?DogsLoney=true"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Text Placeholder 4"/>
          <p:cNvSpPr>
            <a:spLocks noGrp="1"/>
          </p:cNvSpPr>
          <p:nvPr>
            <p:ph type="body" sz="quarter" idx="13"/>
          </p:nvPr>
        </p:nvSpPr>
        <p:spPr/>
        <p:txBody>
          <a:bodyPr/>
          <a:lstStyle/>
          <a:p>
            <a:pPr lvl="0">
              <a:defRPr/>
            </a:pPr>
            <a:r>
              <a:rPr lang="en-US" altLang="en-US" dirty="0">
                <a:solidFill>
                  <a:sysClr val="window" lastClr="FFFFFF"/>
                </a:solidFill>
              </a:rPr>
              <a:t>.NET Core: Developing Cross-Platform Web Apps with ASP.NET Core – Workshop</a:t>
            </a:r>
            <a:r>
              <a:rPr lang="en-US" altLang="en-US" i="1" dirty="0">
                <a:solidFill>
                  <a:sysClr val="window" lastClr="FFFFFF"/>
                </a:solidFill>
              </a:rPr>
              <a:t>PLUS </a:t>
            </a:r>
          </a:p>
        </p:txBody>
      </p:sp>
      <p:sp>
        <p:nvSpPr>
          <p:cNvPr id="2" name="Slide Number Placeholder 1"/>
          <p:cNvSpPr>
            <a:spLocks noGrp="1"/>
          </p:cNvSpPr>
          <p:nvPr>
            <p:ph type="sldNum" sz="quarter" idx="4294967295"/>
          </p:nvPr>
        </p:nvSpPr>
        <p:spPr>
          <a:xfrm>
            <a:off x="9347200" y="6492875"/>
            <a:ext cx="2844800" cy="365125"/>
          </a:xfrm>
        </p:spPr>
        <p:txBody>
          <a:bodyPr/>
          <a:lstStyle/>
          <a:p>
            <a:pPr>
              <a:defRPr/>
            </a:pPr>
            <a:fld id="{A0AE9EC9-F182-4A35-8041-CBBE9CFA6E78}" type="slidenum">
              <a:rPr lang="en-US" smtClean="0"/>
              <a:pPr>
                <a:defRPr/>
              </a:pPr>
              <a:t>1</a:t>
            </a:fld>
            <a:endParaRPr lang="en-US" dirty="0"/>
          </a:p>
        </p:txBody>
      </p:sp>
      <p:sp>
        <p:nvSpPr>
          <p:cNvPr id="5" name="Content Placeholder 13"/>
          <p:cNvSpPr txBox="1">
            <a:spLocks/>
          </p:cNvSpPr>
          <p:nvPr/>
        </p:nvSpPr>
        <p:spPr>
          <a:xfrm>
            <a:off x="0" y="5486400"/>
            <a:ext cx="2667000" cy="301752"/>
          </a:xfrm>
          <a:prstGeom prst="rect">
            <a:avLst/>
          </a:prstGeom>
          <a:solidFill>
            <a:schemeClr val="tx1">
              <a:lumMod val="85000"/>
              <a:alpha val="88000"/>
            </a:schemeClr>
          </a:solidFill>
        </p:spPr>
        <p:txBody>
          <a:bodyPr anchor="ctr"/>
          <a:lst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defTabSz="914400" eaLnBrk="1" hangingPunct="1"/>
            <a:r>
              <a:rPr lang="en-US" kern="0" dirty="0"/>
              <a:t>&lt; Engineer Name &gt;</a:t>
            </a:r>
          </a:p>
        </p:txBody>
      </p:sp>
      <p:sp>
        <p:nvSpPr>
          <p:cNvPr id="8" name="Content Placeholder 13"/>
          <p:cNvSpPr txBox="1">
            <a:spLocks/>
          </p:cNvSpPr>
          <p:nvPr/>
        </p:nvSpPr>
        <p:spPr>
          <a:xfrm>
            <a:off x="0" y="5828884"/>
            <a:ext cx="2667000" cy="301752"/>
          </a:xfrm>
          <a:prstGeom prst="rect">
            <a:avLst/>
          </a:prstGeom>
          <a:solidFill>
            <a:schemeClr val="tx1">
              <a:lumMod val="85000"/>
              <a:alpha val="88000"/>
            </a:schemeClr>
          </a:solidFill>
        </p:spPr>
        <p:txBody>
          <a:bodyPr anchor="ctr"/>
          <a:lst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defTabSz="914400" eaLnBrk="1" hangingPunct="1"/>
            <a:r>
              <a:rPr lang="en-US" kern="0" dirty="0"/>
              <a:t>Premier Field Engineer</a:t>
            </a:r>
          </a:p>
        </p:txBody>
      </p:sp>
      <p:sp>
        <p:nvSpPr>
          <p:cNvPr id="6" name="Content Placeholder 13"/>
          <p:cNvSpPr txBox="1">
            <a:spLocks/>
          </p:cNvSpPr>
          <p:nvPr/>
        </p:nvSpPr>
        <p:spPr>
          <a:xfrm>
            <a:off x="11658600" y="5830408"/>
            <a:ext cx="533400" cy="301752"/>
          </a:xfrm>
          <a:prstGeom prst="rect">
            <a:avLst/>
          </a:prstGeom>
          <a:solidFill>
            <a:schemeClr val="tx1">
              <a:lumMod val="85000"/>
              <a:alpha val="88000"/>
            </a:schemeClr>
          </a:solidFill>
        </p:spPr>
        <p:txBody>
          <a:bodyPr anchor="ctr"/>
          <a:lst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r>
              <a:rPr lang="en-US" kern="0"/>
              <a:t>v3.1</a:t>
            </a:r>
            <a:endParaRPr lang="en-US" kern="0" dirty="0"/>
          </a:p>
        </p:txBody>
      </p:sp>
    </p:spTree>
    <p:extLst>
      <p:ext uri="{BB962C8B-B14F-4D97-AF65-F5344CB8AC3E}">
        <p14:creationId xmlns:p14="http://schemas.microsoft.com/office/powerpoint/2010/main" val="323507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dirty="0"/>
              <a:t>Module 3: Controllers</a:t>
            </a:r>
            <a:endParaRPr lang="en-US" altLang="en-US" dirty="0"/>
          </a:p>
        </p:txBody>
      </p:sp>
      <p:sp>
        <p:nvSpPr>
          <p:cNvPr id="33795" name="Text Placeholder 6"/>
          <p:cNvSpPr>
            <a:spLocks noGrp="1"/>
          </p:cNvSpPr>
          <p:nvPr>
            <p:ph type="body" sz="quarter" idx="12"/>
          </p:nvPr>
        </p:nvSpPr>
        <p:spPr/>
        <p:txBody>
          <a:bodyPr/>
          <a:lstStyle/>
          <a:p>
            <a:r>
              <a:rPr lang="en-US" altLang="en-US" dirty="0"/>
              <a:t>Section 2: Developing Controllers</a:t>
            </a:r>
          </a:p>
        </p:txBody>
      </p:sp>
      <p:sp>
        <p:nvSpPr>
          <p:cNvPr id="9" name="Text Placeholder 8"/>
          <p:cNvSpPr>
            <a:spLocks noGrp="1"/>
          </p:cNvSpPr>
          <p:nvPr>
            <p:ph type="body" sz="quarter" idx="14"/>
          </p:nvPr>
        </p:nvSpPr>
        <p:spPr/>
        <p:txBody>
          <a:bodyPr/>
          <a:lstStyle/>
          <a:p>
            <a:r>
              <a:rPr lang="en-US" dirty="0"/>
              <a:t>Lesson: Basics</a:t>
            </a:r>
          </a:p>
        </p:txBody>
      </p:sp>
    </p:spTree>
    <p:extLst>
      <p:ext uri="{BB962C8B-B14F-4D97-AF65-F5344CB8AC3E}">
        <p14:creationId xmlns:p14="http://schemas.microsoft.com/office/powerpoint/2010/main" val="1109891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72D90-70B7-4CF5-B4CE-23C52BBB56D6}"/>
              </a:ext>
            </a:extLst>
          </p:cNvPr>
          <p:cNvSpPr>
            <a:spLocks noGrp="1"/>
          </p:cNvSpPr>
          <p:nvPr>
            <p:ph type="title"/>
          </p:nvPr>
        </p:nvSpPr>
        <p:spPr>
          <a:xfrm>
            <a:off x="246888" y="246040"/>
            <a:ext cx="11274552" cy="685800"/>
          </a:xfrm>
        </p:spPr>
        <p:txBody>
          <a:bodyPr/>
          <a:lstStyle/>
          <a:p>
            <a:r>
              <a:rPr lang="en-US" dirty="0"/>
              <a:t>MVC request “Under the hood”</a:t>
            </a:r>
          </a:p>
        </p:txBody>
      </p:sp>
      <p:sp>
        <p:nvSpPr>
          <p:cNvPr id="3" name="Slide Number Placeholder 2">
            <a:extLst>
              <a:ext uri="{FF2B5EF4-FFF2-40B4-BE49-F238E27FC236}">
                <a16:creationId xmlns:a16="http://schemas.microsoft.com/office/drawing/2014/main" id="{71E31220-3927-4957-9571-4060C4EC86B8}"/>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11</a:t>
            </a:fld>
            <a:endParaRPr lang="en-US" sz="1800" kern="0" dirty="0">
              <a:solidFill>
                <a:sysClr val="windowText" lastClr="000000"/>
              </a:solidFill>
            </a:endParaRPr>
          </a:p>
        </p:txBody>
      </p:sp>
      <p:pic>
        <p:nvPicPr>
          <p:cNvPr id="5" name="Picture 4">
            <a:extLst>
              <a:ext uri="{FF2B5EF4-FFF2-40B4-BE49-F238E27FC236}">
                <a16:creationId xmlns:a16="http://schemas.microsoft.com/office/drawing/2014/main" id="{C47DC5AE-79F3-4DCA-8290-E17A9ECA07C7}"/>
              </a:ext>
            </a:extLst>
          </p:cNvPr>
          <p:cNvPicPr>
            <a:picLocks noChangeAspect="1"/>
          </p:cNvPicPr>
          <p:nvPr/>
        </p:nvPicPr>
        <p:blipFill>
          <a:blip r:embed="rId3"/>
          <a:stretch>
            <a:fillRect/>
          </a:stretch>
        </p:blipFill>
        <p:spPr>
          <a:xfrm>
            <a:off x="1028321" y="2844970"/>
            <a:ext cx="1515444" cy="1653963"/>
          </a:xfrm>
          <a:prstGeom prst="rect">
            <a:avLst/>
          </a:prstGeom>
        </p:spPr>
      </p:pic>
      <p:pic>
        <p:nvPicPr>
          <p:cNvPr id="6" name="Picture 5">
            <a:extLst>
              <a:ext uri="{FF2B5EF4-FFF2-40B4-BE49-F238E27FC236}">
                <a16:creationId xmlns:a16="http://schemas.microsoft.com/office/drawing/2014/main" id="{D5F7EF61-B8BC-4E86-A448-CE2DBC08E56B}"/>
              </a:ext>
            </a:extLst>
          </p:cNvPr>
          <p:cNvPicPr>
            <a:picLocks noChangeAspect="1"/>
          </p:cNvPicPr>
          <p:nvPr/>
        </p:nvPicPr>
        <p:blipFill>
          <a:blip r:embed="rId4"/>
          <a:stretch>
            <a:fillRect/>
          </a:stretch>
        </p:blipFill>
        <p:spPr>
          <a:xfrm>
            <a:off x="3670466" y="1299549"/>
            <a:ext cx="966716" cy="789485"/>
          </a:xfrm>
          <a:prstGeom prst="rect">
            <a:avLst/>
          </a:prstGeom>
        </p:spPr>
      </p:pic>
      <p:cxnSp>
        <p:nvCxnSpPr>
          <p:cNvPr id="8" name="Straight Arrow Connector 7">
            <a:extLst>
              <a:ext uri="{FF2B5EF4-FFF2-40B4-BE49-F238E27FC236}">
                <a16:creationId xmlns:a16="http://schemas.microsoft.com/office/drawing/2014/main" id="{1FEB2F6D-E885-4C7B-A13F-488AC992CF69}"/>
              </a:ext>
            </a:extLst>
          </p:cNvPr>
          <p:cNvCxnSpPr>
            <a:cxnSpLocks/>
          </p:cNvCxnSpPr>
          <p:nvPr/>
        </p:nvCxnSpPr>
        <p:spPr>
          <a:xfrm flipV="1">
            <a:off x="2180492" y="2089034"/>
            <a:ext cx="941832" cy="7863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12A49EF7-C9B1-4BF4-AE82-CFD0D2164B94}"/>
              </a:ext>
            </a:extLst>
          </p:cNvPr>
          <p:cNvCxnSpPr>
            <a:cxnSpLocks/>
          </p:cNvCxnSpPr>
          <p:nvPr/>
        </p:nvCxnSpPr>
        <p:spPr>
          <a:xfrm flipH="1">
            <a:off x="2440144" y="2286000"/>
            <a:ext cx="874185" cy="7223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A52FD4FC-0FF7-4BD5-B777-4CF12266F7A9}"/>
              </a:ext>
            </a:extLst>
          </p:cNvPr>
          <p:cNvSpPr txBox="1"/>
          <p:nvPr/>
        </p:nvSpPr>
        <p:spPr>
          <a:xfrm>
            <a:off x="1903357" y="2377155"/>
            <a:ext cx="1515444" cy="369332"/>
          </a:xfrm>
          <a:prstGeom prst="rect">
            <a:avLst/>
          </a:prstGeom>
          <a:solidFill>
            <a:schemeClr val="bg1"/>
          </a:solidFill>
        </p:spPr>
        <p:txBody>
          <a:bodyPr wrap="square" rtlCol="0">
            <a:spAutoFit/>
          </a:bodyPr>
          <a:lstStyle/>
          <a:p>
            <a:r>
              <a:rPr lang="en-US" dirty="0"/>
              <a:t>HTTP Request</a:t>
            </a:r>
          </a:p>
        </p:txBody>
      </p:sp>
      <p:pic>
        <p:nvPicPr>
          <p:cNvPr id="20" name="Picture 19">
            <a:extLst>
              <a:ext uri="{FF2B5EF4-FFF2-40B4-BE49-F238E27FC236}">
                <a16:creationId xmlns:a16="http://schemas.microsoft.com/office/drawing/2014/main" id="{0A9AF504-C800-4324-B664-10DD5A41D777}"/>
              </a:ext>
            </a:extLst>
          </p:cNvPr>
          <p:cNvPicPr>
            <a:picLocks noChangeAspect="1"/>
          </p:cNvPicPr>
          <p:nvPr/>
        </p:nvPicPr>
        <p:blipFill>
          <a:blip r:embed="rId5"/>
          <a:stretch>
            <a:fillRect/>
          </a:stretch>
        </p:blipFill>
        <p:spPr>
          <a:xfrm>
            <a:off x="4819840" y="3009158"/>
            <a:ext cx="1042416" cy="1042416"/>
          </a:xfrm>
          <a:prstGeom prst="rect">
            <a:avLst/>
          </a:prstGeom>
        </p:spPr>
      </p:pic>
      <p:sp>
        <p:nvSpPr>
          <p:cNvPr id="21" name="TextBox 20">
            <a:extLst>
              <a:ext uri="{FF2B5EF4-FFF2-40B4-BE49-F238E27FC236}">
                <a16:creationId xmlns:a16="http://schemas.microsoft.com/office/drawing/2014/main" id="{B5129079-F586-4CC4-AFCB-00D020AC7C92}"/>
              </a:ext>
            </a:extLst>
          </p:cNvPr>
          <p:cNvSpPr txBox="1"/>
          <p:nvPr/>
        </p:nvSpPr>
        <p:spPr>
          <a:xfrm>
            <a:off x="5057195" y="3364174"/>
            <a:ext cx="567706" cy="307777"/>
          </a:xfrm>
          <a:prstGeom prst="rect">
            <a:avLst/>
          </a:prstGeom>
          <a:solidFill>
            <a:schemeClr val="bg1"/>
          </a:solidFill>
        </p:spPr>
        <p:txBody>
          <a:bodyPr wrap="square" rtlCol="0">
            <a:spAutoFit/>
          </a:bodyPr>
          <a:lstStyle/>
          <a:p>
            <a:r>
              <a:rPr lang="en-US" sz="1400" dirty="0"/>
              <a:t>MVC</a:t>
            </a:r>
          </a:p>
        </p:txBody>
      </p:sp>
      <p:sp>
        <p:nvSpPr>
          <p:cNvPr id="22" name="Rectangle 21">
            <a:extLst>
              <a:ext uri="{FF2B5EF4-FFF2-40B4-BE49-F238E27FC236}">
                <a16:creationId xmlns:a16="http://schemas.microsoft.com/office/drawing/2014/main" id="{094FB60A-C050-4B12-BF7F-9F2D82F94D40}"/>
              </a:ext>
            </a:extLst>
          </p:cNvPr>
          <p:cNvSpPr/>
          <p:nvPr/>
        </p:nvSpPr>
        <p:spPr>
          <a:xfrm>
            <a:off x="9292357" y="1530857"/>
            <a:ext cx="1736597" cy="9300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Routing</a:t>
            </a:r>
          </a:p>
        </p:txBody>
      </p:sp>
      <p:sp>
        <p:nvSpPr>
          <p:cNvPr id="23" name="Rectangle 22">
            <a:extLst>
              <a:ext uri="{FF2B5EF4-FFF2-40B4-BE49-F238E27FC236}">
                <a16:creationId xmlns:a16="http://schemas.microsoft.com/office/drawing/2014/main" id="{BC2FD652-9EE7-45F7-B189-AFC0E47AF33A}"/>
              </a:ext>
            </a:extLst>
          </p:cNvPr>
          <p:cNvSpPr/>
          <p:nvPr/>
        </p:nvSpPr>
        <p:spPr>
          <a:xfrm>
            <a:off x="9292356" y="3108450"/>
            <a:ext cx="1736597" cy="9300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Controller</a:t>
            </a:r>
          </a:p>
        </p:txBody>
      </p:sp>
      <p:sp>
        <p:nvSpPr>
          <p:cNvPr id="24" name="Rectangle 23">
            <a:extLst>
              <a:ext uri="{FF2B5EF4-FFF2-40B4-BE49-F238E27FC236}">
                <a16:creationId xmlns:a16="http://schemas.microsoft.com/office/drawing/2014/main" id="{7F69BB51-3CBF-4ED9-880E-F7AD2645A0A3}"/>
              </a:ext>
            </a:extLst>
          </p:cNvPr>
          <p:cNvSpPr/>
          <p:nvPr/>
        </p:nvSpPr>
        <p:spPr>
          <a:xfrm>
            <a:off x="7333081" y="2281468"/>
            <a:ext cx="1736597" cy="9300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Controller</a:t>
            </a:r>
          </a:p>
          <a:p>
            <a:pPr algn="ctr"/>
            <a:r>
              <a:rPr lang="en-US" dirty="0"/>
              <a:t>Factory</a:t>
            </a:r>
          </a:p>
        </p:txBody>
      </p:sp>
      <p:sp>
        <p:nvSpPr>
          <p:cNvPr id="25" name="Rectangle 24">
            <a:extLst>
              <a:ext uri="{FF2B5EF4-FFF2-40B4-BE49-F238E27FC236}">
                <a16:creationId xmlns:a16="http://schemas.microsoft.com/office/drawing/2014/main" id="{3DD25167-ADCD-4CC1-958E-9AED3E490BEB}"/>
              </a:ext>
            </a:extLst>
          </p:cNvPr>
          <p:cNvSpPr/>
          <p:nvPr/>
        </p:nvSpPr>
        <p:spPr>
          <a:xfrm>
            <a:off x="7333081" y="3903375"/>
            <a:ext cx="1736597" cy="9300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Action </a:t>
            </a:r>
          </a:p>
          <a:p>
            <a:pPr algn="ctr"/>
            <a:r>
              <a:rPr lang="en-US" dirty="0"/>
              <a:t>Invoker</a:t>
            </a:r>
          </a:p>
        </p:txBody>
      </p:sp>
      <p:sp>
        <p:nvSpPr>
          <p:cNvPr id="26" name="Rectangle 25">
            <a:extLst>
              <a:ext uri="{FF2B5EF4-FFF2-40B4-BE49-F238E27FC236}">
                <a16:creationId xmlns:a16="http://schemas.microsoft.com/office/drawing/2014/main" id="{0A99CBE1-2BCD-47FF-A808-118BBB7A330A}"/>
              </a:ext>
            </a:extLst>
          </p:cNvPr>
          <p:cNvSpPr/>
          <p:nvPr/>
        </p:nvSpPr>
        <p:spPr>
          <a:xfrm>
            <a:off x="9292356" y="4577219"/>
            <a:ext cx="1736597" cy="9300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Action </a:t>
            </a:r>
          </a:p>
          <a:p>
            <a:pPr algn="ctr"/>
            <a:r>
              <a:rPr lang="en-US" dirty="0"/>
              <a:t>Method</a:t>
            </a:r>
          </a:p>
        </p:txBody>
      </p:sp>
      <p:sp>
        <p:nvSpPr>
          <p:cNvPr id="27" name="Arrow: Bent 26">
            <a:extLst>
              <a:ext uri="{FF2B5EF4-FFF2-40B4-BE49-F238E27FC236}">
                <a16:creationId xmlns:a16="http://schemas.microsoft.com/office/drawing/2014/main" id="{BAF03E1D-4011-426E-86B5-F21CA4760E97}"/>
              </a:ext>
            </a:extLst>
          </p:cNvPr>
          <p:cNvSpPr/>
          <p:nvPr/>
        </p:nvSpPr>
        <p:spPr>
          <a:xfrm rot="10800000">
            <a:off x="9073401" y="2467770"/>
            <a:ext cx="826943" cy="379544"/>
          </a:xfrm>
          <a:prstGeom prst="bentArrow">
            <a:avLst>
              <a:gd name="adj1" fmla="val 25000"/>
              <a:gd name="adj2" fmla="val 3014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8" name="Arrow: Bent 27">
            <a:extLst>
              <a:ext uri="{FF2B5EF4-FFF2-40B4-BE49-F238E27FC236}">
                <a16:creationId xmlns:a16="http://schemas.microsoft.com/office/drawing/2014/main" id="{DBFCBDCD-B372-4D43-A40E-3FA7E0B733E7}"/>
              </a:ext>
            </a:extLst>
          </p:cNvPr>
          <p:cNvSpPr/>
          <p:nvPr/>
        </p:nvSpPr>
        <p:spPr>
          <a:xfrm flipV="1">
            <a:off x="8465413" y="3226269"/>
            <a:ext cx="826943" cy="411163"/>
          </a:xfrm>
          <a:prstGeom prst="bentArrow">
            <a:avLst>
              <a:gd name="adj1" fmla="val 25000"/>
              <a:gd name="adj2" fmla="val 3014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9" name="Arrow: Bent 28">
            <a:extLst>
              <a:ext uri="{FF2B5EF4-FFF2-40B4-BE49-F238E27FC236}">
                <a16:creationId xmlns:a16="http://schemas.microsoft.com/office/drawing/2014/main" id="{04DE6A57-C55E-482D-833E-026AC2886A80}"/>
              </a:ext>
            </a:extLst>
          </p:cNvPr>
          <p:cNvSpPr/>
          <p:nvPr/>
        </p:nvSpPr>
        <p:spPr>
          <a:xfrm rot="10800000">
            <a:off x="9073401" y="4037898"/>
            <a:ext cx="826943" cy="379544"/>
          </a:xfrm>
          <a:prstGeom prst="bentArrow">
            <a:avLst>
              <a:gd name="adj1" fmla="val 25000"/>
              <a:gd name="adj2" fmla="val 3014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0" name="Arrow: Bent 29">
            <a:extLst>
              <a:ext uri="{FF2B5EF4-FFF2-40B4-BE49-F238E27FC236}">
                <a16:creationId xmlns:a16="http://schemas.microsoft.com/office/drawing/2014/main" id="{8DA30FBC-85ED-4F7C-BAD3-F6BAEAFFE1C6}"/>
              </a:ext>
            </a:extLst>
          </p:cNvPr>
          <p:cNvSpPr/>
          <p:nvPr/>
        </p:nvSpPr>
        <p:spPr>
          <a:xfrm flipV="1">
            <a:off x="8478453" y="4844530"/>
            <a:ext cx="826943" cy="411163"/>
          </a:xfrm>
          <a:prstGeom prst="bentArrow">
            <a:avLst>
              <a:gd name="adj1" fmla="val 25000"/>
              <a:gd name="adj2" fmla="val 3014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cxnSp>
        <p:nvCxnSpPr>
          <p:cNvPr id="31" name="Straight Arrow Connector 30">
            <a:extLst>
              <a:ext uri="{FF2B5EF4-FFF2-40B4-BE49-F238E27FC236}">
                <a16:creationId xmlns:a16="http://schemas.microsoft.com/office/drawing/2014/main" id="{ADC4F5E7-1CA9-4DEC-85A7-A7D0DC739267}"/>
              </a:ext>
            </a:extLst>
          </p:cNvPr>
          <p:cNvCxnSpPr>
            <a:cxnSpLocks/>
          </p:cNvCxnSpPr>
          <p:nvPr/>
        </p:nvCxnSpPr>
        <p:spPr>
          <a:xfrm>
            <a:off x="4500768" y="2286000"/>
            <a:ext cx="622229" cy="7183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D78313F4-0B8B-490B-8793-793D94472B07}"/>
              </a:ext>
            </a:extLst>
          </p:cNvPr>
          <p:cNvSpPr txBox="1"/>
          <p:nvPr/>
        </p:nvSpPr>
        <p:spPr>
          <a:xfrm>
            <a:off x="3745540" y="2392019"/>
            <a:ext cx="2901108" cy="369332"/>
          </a:xfrm>
          <a:prstGeom prst="rect">
            <a:avLst/>
          </a:prstGeom>
          <a:solidFill>
            <a:schemeClr val="bg1"/>
          </a:solidFill>
        </p:spPr>
        <p:txBody>
          <a:bodyPr wrap="square" rtlCol="0">
            <a:spAutoFit/>
          </a:bodyPr>
          <a:lstStyle/>
          <a:p>
            <a:r>
              <a:rPr lang="en-US" dirty="0"/>
              <a:t>Execute the request pipeline</a:t>
            </a:r>
          </a:p>
        </p:txBody>
      </p:sp>
    </p:spTree>
    <p:extLst>
      <p:ext uri="{BB962C8B-B14F-4D97-AF65-F5344CB8AC3E}">
        <p14:creationId xmlns:p14="http://schemas.microsoft.com/office/powerpoint/2010/main" val="3020215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6AECF-3CAE-44E9-9863-72AA5603DD70}"/>
              </a:ext>
            </a:extLst>
          </p:cNvPr>
          <p:cNvSpPr>
            <a:spLocks noGrp="1"/>
          </p:cNvSpPr>
          <p:nvPr>
            <p:ph type="title"/>
          </p:nvPr>
        </p:nvSpPr>
        <p:spPr/>
        <p:txBody>
          <a:bodyPr/>
          <a:lstStyle/>
          <a:p>
            <a:r>
              <a:rPr lang="en-US" dirty="0"/>
              <a:t>Actual MVC request captured in Visual Studio</a:t>
            </a:r>
          </a:p>
        </p:txBody>
      </p:sp>
      <p:sp>
        <p:nvSpPr>
          <p:cNvPr id="3" name="Slide Number Placeholder 2">
            <a:extLst>
              <a:ext uri="{FF2B5EF4-FFF2-40B4-BE49-F238E27FC236}">
                <a16:creationId xmlns:a16="http://schemas.microsoft.com/office/drawing/2014/main" id="{C4543944-738D-46C0-9E3C-AB7F585F10D1}"/>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pPr defTabSz="914400" eaLnBrk="1" fontAlgn="auto" hangingPunct="1">
                <a:spcBef>
                  <a:spcPts val="0"/>
                </a:spcBef>
                <a:spcAft>
                  <a:spcPts val="0"/>
                </a:spcAft>
              </a:pPr>
              <a:t>12</a:t>
            </a:fld>
            <a:endParaRPr lang="en-US" sz="1800" kern="0" dirty="0"/>
          </a:p>
        </p:txBody>
      </p:sp>
      <p:sp>
        <p:nvSpPr>
          <p:cNvPr id="4" name="Rectangle 3">
            <a:extLst>
              <a:ext uri="{FF2B5EF4-FFF2-40B4-BE49-F238E27FC236}">
                <a16:creationId xmlns:a16="http://schemas.microsoft.com/office/drawing/2014/main" id="{81587CD4-0553-4662-85B2-76D79F4A3B23}"/>
              </a:ext>
            </a:extLst>
          </p:cNvPr>
          <p:cNvSpPr/>
          <p:nvPr/>
        </p:nvSpPr>
        <p:spPr>
          <a:xfrm>
            <a:off x="-3650776" y="-33042522"/>
            <a:ext cx="19134161" cy="22252245"/>
          </a:xfrm>
          <a:prstGeom prst="rect">
            <a:avLst/>
          </a:prstGeom>
        </p:spPr>
        <p:txBody>
          <a:bodyPr wrap="square">
            <a:spAutoFit/>
          </a:bodyPr>
          <a:lstStyle/>
          <a:p>
            <a:r>
              <a:rPr lang="en-US" dirty="0"/>
              <a:t>&gt;	MyShuttle.Web.dll!MyShuttle.Web.Controllers.HomeController.Index() Line 24	C#</a:t>
            </a:r>
          </a:p>
          <a:p>
            <a:r>
              <a:rPr lang="en-US" dirty="0"/>
              <a:t> 	[Lightweight Function]	</a:t>
            </a:r>
          </a:p>
          <a:p>
            <a:r>
              <a:rPr lang="en-US" dirty="0"/>
              <a:t> 	Microsoft.AspNetCore.Mvc.Core.dll!Microsoft.AspNetCore.Mvc.Internal.ActionMethodExecutor.SyncActionResultExecutor.Execute(</a:t>
            </a:r>
            <a:r>
              <a:rPr lang="en-US" dirty="0" err="1"/>
              <a:t>Microsoft.AspNetCore.Mvc.Infrastructure.IActionResultTypeMapper</a:t>
            </a:r>
            <a:r>
              <a:rPr lang="en-US" dirty="0"/>
              <a:t> mapper, </a:t>
            </a:r>
            <a:r>
              <a:rPr lang="en-US" dirty="0" err="1"/>
              <a:t>Microsoft.Extensions.Internal.ObjectMethodExecutor</a:t>
            </a:r>
            <a:r>
              <a:rPr lang="en-US" dirty="0"/>
              <a:t> executor, object controller, object[] arguments)	Unknown</a:t>
            </a:r>
          </a:p>
          <a:p>
            <a:r>
              <a:rPr lang="en-US" dirty="0"/>
              <a:t> 	Microsoft.AspNetCore.Mvc.Core.dll!Microsoft.AspNetCore.Mvc.Internal.ControllerActionInvoker.InvokeActionMethodAsync()	Unknown</a:t>
            </a:r>
          </a:p>
          <a:p>
            <a:r>
              <a:rPr lang="en-US" dirty="0"/>
              <a:t> 	System.Private.CoreLib.dll!System.Runtime.CompilerServices.AsyncMethodBuilderCore.Start&lt;</a:t>
            </a:r>
            <a:r>
              <a:rPr lang="en-US" dirty="0" err="1"/>
              <a:t>Microsoft.AspNetCore.Mvc.Internal.ControllerActionInvoker</a:t>
            </a:r>
            <a:r>
              <a:rPr lang="en-US" dirty="0"/>
              <a:t>.&lt;</a:t>
            </a:r>
            <a:r>
              <a:rPr lang="en-US" dirty="0" err="1"/>
              <a:t>InvokeActionMethodAsync</a:t>
            </a:r>
            <a:r>
              <a:rPr lang="en-US" dirty="0"/>
              <a:t>&gt;d__12&gt;(ref </a:t>
            </a:r>
            <a:r>
              <a:rPr lang="en-US" dirty="0" err="1"/>
              <a:t>Microsoft.AspNetCore.Mvc.Internal.ControllerActionInvoker</a:t>
            </a:r>
            <a:r>
              <a:rPr lang="en-US" dirty="0"/>
              <a:t>.&lt;</a:t>
            </a:r>
            <a:r>
              <a:rPr lang="en-US" dirty="0" err="1"/>
              <a:t>InvokeActionMethodAsync</a:t>
            </a:r>
            <a:r>
              <a:rPr lang="en-US" dirty="0"/>
              <a:t>&gt;d__12 </a:t>
            </a:r>
            <a:r>
              <a:rPr lang="en-US" dirty="0" err="1"/>
              <a:t>stateMachine</a:t>
            </a:r>
            <a:r>
              <a:rPr lang="en-US" dirty="0"/>
              <a:t>)	Unknown</a:t>
            </a:r>
          </a:p>
          <a:p>
            <a:r>
              <a:rPr lang="en-US" dirty="0"/>
              <a:t> 	Microsoft.AspNetCore.Mvc.Core.dll!Microsoft.AspNetCore.Mvc.Internal.ControllerActionInvoker.InvokeActionMethodAsync()	Unknown</a:t>
            </a:r>
          </a:p>
          <a:p>
            <a:r>
              <a:rPr lang="en-US" dirty="0"/>
              <a:t> 	Microsoft.AspNetCore.Mvc.Core.dll!Microsoft.AspNetCore.Mvc.Internal.ControllerActionInvoker.Next(ref </a:t>
            </a:r>
            <a:r>
              <a:rPr lang="en-US" dirty="0" err="1"/>
              <a:t>Microsoft.AspNetCore.Mvc.Internal.ControllerActionInvoker.State</a:t>
            </a:r>
            <a:r>
              <a:rPr lang="en-US" dirty="0"/>
              <a:t> next, ref </a:t>
            </a:r>
            <a:r>
              <a:rPr lang="en-US" dirty="0" err="1"/>
              <a:t>Microsoft.AspNetCore.Mvc.Internal.ControllerActionInvoker.Scope</a:t>
            </a:r>
            <a:r>
              <a:rPr lang="en-US" dirty="0"/>
              <a:t> scope, ref object state, ref bool </a:t>
            </a:r>
            <a:r>
              <a:rPr lang="en-US" dirty="0" err="1"/>
              <a:t>isCompleted</a:t>
            </a:r>
            <a:r>
              <a:rPr lang="en-US" dirty="0"/>
              <a:t>)	Unknown</a:t>
            </a:r>
          </a:p>
          <a:p>
            <a:r>
              <a:rPr lang="en-US" dirty="0"/>
              <a:t> 	Microsoft.AspNetCore.Mvc.Core.dll!Microsoft.AspNetCore.Mvc.Internal.ControllerActionInvoker.InvokeNextActionFilterAsync()	Unknown</a:t>
            </a:r>
          </a:p>
          <a:p>
            <a:r>
              <a:rPr lang="en-US" dirty="0"/>
              <a:t> 	System.Private.CoreLib.dll!System.Runtime.CompilerServices.AsyncMethodBuilderCore.Start&lt;</a:t>
            </a:r>
            <a:r>
              <a:rPr lang="en-US" dirty="0" err="1"/>
              <a:t>Microsoft.AspNetCore.Mvc.Internal.ControllerActionInvoker</a:t>
            </a:r>
            <a:r>
              <a:rPr lang="en-US" dirty="0"/>
              <a:t>.&lt;</a:t>
            </a:r>
            <a:r>
              <a:rPr lang="en-US" dirty="0" err="1"/>
              <a:t>InvokeNextActionFilterAsync</a:t>
            </a:r>
            <a:r>
              <a:rPr lang="en-US" dirty="0"/>
              <a:t>&gt;d__10&gt;(ref </a:t>
            </a:r>
            <a:r>
              <a:rPr lang="en-US" dirty="0" err="1"/>
              <a:t>Microsoft.AspNetCore.Mvc.Internal.ControllerActionInvoker</a:t>
            </a:r>
            <a:r>
              <a:rPr lang="en-US" dirty="0"/>
              <a:t>.&lt;</a:t>
            </a:r>
            <a:r>
              <a:rPr lang="en-US" dirty="0" err="1"/>
              <a:t>InvokeNextActionFilterAsync</a:t>
            </a:r>
            <a:r>
              <a:rPr lang="en-US" dirty="0"/>
              <a:t>&gt;d__10 </a:t>
            </a:r>
            <a:r>
              <a:rPr lang="en-US" dirty="0" err="1"/>
              <a:t>stateMachine</a:t>
            </a:r>
            <a:r>
              <a:rPr lang="en-US" dirty="0"/>
              <a:t>)	Unknown</a:t>
            </a:r>
          </a:p>
          <a:p>
            <a:r>
              <a:rPr lang="en-US" dirty="0"/>
              <a:t> 	Microsoft.AspNetCore.Mvc.Core.dll!Microsoft.AspNetCore.Mvc.Internal.ControllerActionInvoker.InvokeNextActionFilterAsync()	Unknown</a:t>
            </a:r>
          </a:p>
          <a:p>
            <a:r>
              <a:rPr lang="en-US" dirty="0"/>
              <a:t> 	Microsoft.AspNetCore.Mvc.Core.dll!Microsoft.AspNetCore.Mvc.Internal.ControllerActionInvoker.Next(ref </a:t>
            </a:r>
            <a:r>
              <a:rPr lang="en-US" dirty="0" err="1"/>
              <a:t>Microsoft.AspNetCore.Mvc.Internal.ControllerActionInvoker.State</a:t>
            </a:r>
            <a:r>
              <a:rPr lang="en-US" dirty="0"/>
              <a:t> next, ref </a:t>
            </a:r>
            <a:r>
              <a:rPr lang="en-US" dirty="0" err="1"/>
              <a:t>Microsoft.AspNetCore.Mvc.Internal.ControllerActionInvoker.Scope</a:t>
            </a:r>
            <a:r>
              <a:rPr lang="en-US" dirty="0"/>
              <a:t> scope, ref object state, ref bool </a:t>
            </a:r>
            <a:r>
              <a:rPr lang="en-US" dirty="0" err="1"/>
              <a:t>isCompleted</a:t>
            </a:r>
            <a:r>
              <a:rPr lang="en-US" dirty="0"/>
              <a:t>)	Unknown</a:t>
            </a:r>
          </a:p>
          <a:p>
            <a:r>
              <a:rPr lang="en-US" dirty="0"/>
              <a:t> 	Microsoft.AspNetCore.Mvc.Core.dll!Microsoft.AspNetCore.Mvc.Internal.ControllerActionInvoker.InvokeNextActionFilterAsync()	Unknown</a:t>
            </a:r>
          </a:p>
          <a:p>
            <a:r>
              <a:rPr lang="en-US" dirty="0"/>
              <a:t> 	System.Private.CoreLib.dll!System.Runtime.CompilerServices.AsyncMethodBuilderCore.Start&lt;</a:t>
            </a:r>
            <a:r>
              <a:rPr lang="en-US" dirty="0" err="1"/>
              <a:t>Microsoft.AspNetCore.Mvc.Internal.ControllerActionInvoker</a:t>
            </a:r>
            <a:r>
              <a:rPr lang="en-US" dirty="0"/>
              <a:t>.&lt;</a:t>
            </a:r>
            <a:r>
              <a:rPr lang="en-US" dirty="0" err="1"/>
              <a:t>InvokeNextActionFilterAsync</a:t>
            </a:r>
            <a:r>
              <a:rPr lang="en-US" dirty="0"/>
              <a:t>&gt;d__10&gt;(ref </a:t>
            </a:r>
            <a:r>
              <a:rPr lang="en-US" dirty="0" err="1"/>
              <a:t>Microsoft.AspNetCore.Mvc.Internal.ControllerActionInvoker</a:t>
            </a:r>
            <a:r>
              <a:rPr lang="en-US" dirty="0"/>
              <a:t>.&lt;</a:t>
            </a:r>
            <a:r>
              <a:rPr lang="en-US" dirty="0" err="1"/>
              <a:t>InvokeNextActionFilterAsync</a:t>
            </a:r>
            <a:r>
              <a:rPr lang="en-US" dirty="0"/>
              <a:t>&gt;d__10 </a:t>
            </a:r>
            <a:r>
              <a:rPr lang="en-US" dirty="0" err="1"/>
              <a:t>stateMachine</a:t>
            </a:r>
            <a:r>
              <a:rPr lang="en-US" dirty="0"/>
              <a:t>)	Unknown</a:t>
            </a:r>
          </a:p>
          <a:p>
            <a:r>
              <a:rPr lang="en-US" dirty="0"/>
              <a:t> 	Microsoft.AspNetCore.Mvc.Core.dll!Microsoft.AspNetCore.Mvc.Internal.ControllerActionInvoker.InvokeNextActionFilterAsync()	Unknown</a:t>
            </a:r>
          </a:p>
          <a:p>
            <a:r>
              <a:rPr lang="en-US" dirty="0"/>
              <a:t> 	Microsoft.AspNetCore.Mvc.Core.dll!Microsoft.AspNetCore.Mvc.Internal.ControllerActionInvoker.InvokeNextActionFilterAwaitedAsync()	Unknown</a:t>
            </a:r>
          </a:p>
          <a:p>
            <a:r>
              <a:rPr lang="en-US" dirty="0"/>
              <a:t> 	System.Private.CoreLib.dll!System.Runtime.CompilerServices.AsyncMethodBuilderCore.Start&lt;</a:t>
            </a:r>
            <a:r>
              <a:rPr lang="en-US" dirty="0" err="1"/>
              <a:t>Microsoft.AspNetCore.Mvc.Internal.ControllerActionInvoker</a:t>
            </a:r>
            <a:r>
              <a:rPr lang="en-US" dirty="0"/>
              <a:t>.&lt;</a:t>
            </a:r>
            <a:r>
              <a:rPr lang="en-US" dirty="0" err="1"/>
              <a:t>InvokeNextActionFilterAwaitedAsync</a:t>
            </a:r>
            <a:r>
              <a:rPr lang="en-US" dirty="0"/>
              <a:t>&gt;d__11&gt;(ref </a:t>
            </a:r>
            <a:r>
              <a:rPr lang="en-US" dirty="0" err="1"/>
              <a:t>Microsoft.AspNetCore.Mvc.Internal.ControllerActionInvoker</a:t>
            </a:r>
            <a:r>
              <a:rPr lang="en-US" dirty="0"/>
              <a:t>.&lt;</a:t>
            </a:r>
            <a:r>
              <a:rPr lang="en-US" dirty="0" err="1"/>
              <a:t>InvokeNextActionFilterAwaitedAsync</a:t>
            </a:r>
            <a:r>
              <a:rPr lang="en-US" dirty="0"/>
              <a:t>&gt;d__11 </a:t>
            </a:r>
            <a:r>
              <a:rPr lang="en-US" dirty="0" err="1"/>
              <a:t>stateMachine</a:t>
            </a:r>
            <a:r>
              <a:rPr lang="en-US" dirty="0"/>
              <a:t>)	Unknown</a:t>
            </a:r>
          </a:p>
          <a:p>
            <a:r>
              <a:rPr lang="en-US" dirty="0"/>
              <a:t> 	Microsoft.AspNetCore.Mvc.Core.dll!Microsoft.AspNetCore.Mvc.Internal.ControllerActionInvoker.InvokeNextActionFilterAwaitedAsync()	Unknown</a:t>
            </a:r>
          </a:p>
          <a:p>
            <a:r>
              <a:rPr lang="en-US" dirty="0"/>
              <a:t> 	Microsoft.AspNetCore.Mvc.ViewFeatures.dll!Microsoft.AspNetCore.Mvc.Controller.OnActionExecutionAsync(</a:t>
            </a:r>
            <a:r>
              <a:rPr lang="en-US" dirty="0" err="1"/>
              <a:t>Microsoft.AspNetCore.Mvc.Filters.ActionExecutingContext</a:t>
            </a:r>
            <a:r>
              <a:rPr lang="en-US" dirty="0"/>
              <a:t> context, </a:t>
            </a:r>
            <a:r>
              <a:rPr lang="en-US" dirty="0" err="1"/>
              <a:t>Microsoft.AspNetCore.Mvc.Filters.ActionExecutionDelegate</a:t>
            </a:r>
            <a:r>
              <a:rPr lang="en-US" dirty="0"/>
              <a:t> next)	Unknown</a:t>
            </a:r>
          </a:p>
          <a:p>
            <a:r>
              <a:rPr lang="en-US" dirty="0"/>
              <a:t> 	System.Private.CoreLib.dll!System.Runtime.CompilerServices.AsyncMethodBuilderCore.Start&lt;</a:t>
            </a:r>
            <a:r>
              <a:rPr lang="en-US" dirty="0" err="1"/>
              <a:t>Microsoft.AspNetCore.Mvc.Controller</a:t>
            </a:r>
            <a:r>
              <a:rPr lang="en-US" dirty="0"/>
              <a:t>.&lt;</a:t>
            </a:r>
            <a:r>
              <a:rPr lang="en-US" dirty="0" err="1"/>
              <a:t>OnActionExecutionAsync</a:t>
            </a:r>
            <a:r>
              <a:rPr lang="en-US" dirty="0"/>
              <a:t>&gt;d__27&gt;(ref </a:t>
            </a:r>
            <a:r>
              <a:rPr lang="en-US" dirty="0" err="1"/>
              <a:t>Microsoft.AspNetCore.Mvc.Controller</a:t>
            </a:r>
            <a:r>
              <a:rPr lang="en-US" dirty="0"/>
              <a:t>.&lt;</a:t>
            </a:r>
            <a:r>
              <a:rPr lang="en-US" dirty="0" err="1"/>
              <a:t>OnActionExecutionAsync</a:t>
            </a:r>
            <a:r>
              <a:rPr lang="en-US" dirty="0"/>
              <a:t>&gt;d__27 </a:t>
            </a:r>
            <a:r>
              <a:rPr lang="en-US" dirty="0" err="1"/>
              <a:t>stateMachine</a:t>
            </a:r>
            <a:r>
              <a:rPr lang="en-US" dirty="0"/>
              <a:t>)	Unknown</a:t>
            </a:r>
          </a:p>
          <a:p>
            <a:r>
              <a:rPr lang="en-US" dirty="0"/>
              <a:t> 	Microsoft.AspNetCore.Mvc.ViewFeatures.dll!Microsoft.AspNetCore.Mvc.Controller.OnActionExecutionAsync(</a:t>
            </a:r>
            <a:r>
              <a:rPr lang="en-US" dirty="0" err="1"/>
              <a:t>Microsoft.AspNetCore.Mvc.Filters.ActionExecutingContext</a:t>
            </a:r>
            <a:r>
              <a:rPr lang="en-US" dirty="0"/>
              <a:t> context, </a:t>
            </a:r>
            <a:r>
              <a:rPr lang="en-US" dirty="0" err="1"/>
              <a:t>Microsoft.AspNetCore.Mvc.Filters.ActionExecutionDelegate</a:t>
            </a:r>
            <a:r>
              <a:rPr lang="en-US" dirty="0"/>
              <a:t> next)	Unknown</a:t>
            </a:r>
          </a:p>
          <a:p>
            <a:r>
              <a:rPr lang="en-US" dirty="0"/>
              <a:t> 	Microsoft.AspNetCore.Mvc.Core.dll!Microsoft.AspNetCore.Mvc.Internal.ControllerActionInvoker.Next(ref </a:t>
            </a:r>
            <a:r>
              <a:rPr lang="en-US" dirty="0" err="1"/>
              <a:t>Microsoft.AspNetCore.Mvc.Internal.ControllerActionInvoker.State</a:t>
            </a:r>
            <a:r>
              <a:rPr lang="en-US" dirty="0"/>
              <a:t> next, ref </a:t>
            </a:r>
            <a:r>
              <a:rPr lang="en-US" dirty="0" err="1"/>
              <a:t>Microsoft.AspNetCore.Mvc.Internal.ControllerActionInvoker.Scope</a:t>
            </a:r>
            <a:r>
              <a:rPr lang="en-US" dirty="0"/>
              <a:t> scope, ref object state, ref bool </a:t>
            </a:r>
            <a:r>
              <a:rPr lang="en-US" dirty="0" err="1"/>
              <a:t>isCompleted</a:t>
            </a:r>
            <a:r>
              <a:rPr lang="en-US" dirty="0"/>
              <a:t>)	Unknown</a:t>
            </a:r>
          </a:p>
          <a:p>
            <a:r>
              <a:rPr lang="en-US" dirty="0"/>
              <a:t> 	Microsoft.AspNetCore.Mvc.Core.dll!Microsoft.AspNetCore.Mvc.Internal.ControllerActionInvoker.InvokeInnerFilterAsync()	Unknown</a:t>
            </a:r>
          </a:p>
          <a:p>
            <a:r>
              <a:rPr lang="en-US" dirty="0"/>
              <a:t> 	System.Private.CoreLib.dll!System.Runtime.CompilerServices.AsyncMethodBuilderCore.Start&lt;</a:t>
            </a:r>
            <a:r>
              <a:rPr lang="en-US" dirty="0" err="1"/>
              <a:t>Microsoft.AspNetCore.Mvc.Internal.ControllerActionInvoker</a:t>
            </a:r>
            <a:r>
              <a:rPr lang="en-US" dirty="0"/>
              <a:t>.&lt;</a:t>
            </a:r>
            <a:r>
              <a:rPr lang="en-US" dirty="0" err="1"/>
              <a:t>InvokeInnerFilterAsync</a:t>
            </a:r>
            <a:r>
              <a:rPr lang="en-US" dirty="0"/>
              <a:t>&gt;d__13&gt;(ref </a:t>
            </a:r>
            <a:r>
              <a:rPr lang="en-US" dirty="0" err="1"/>
              <a:t>Microsoft.AspNetCore.Mvc.Internal.ControllerActionInvoker</a:t>
            </a:r>
            <a:r>
              <a:rPr lang="en-US" dirty="0"/>
              <a:t>.&lt;</a:t>
            </a:r>
            <a:r>
              <a:rPr lang="en-US" dirty="0" err="1"/>
              <a:t>InvokeInnerFilterAsync</a:t>
            </a:r>
            <a:r>
              <a:rPr lang="en-US" dirty="0"/>
              <a:t>&gt;d__13 </a:t>
            </a:r>
            <a:r>
              <a:rPr lang="en-US" dirty="0" err="1"/>
              <a:t>stateMachine</a:t>
            </a:r>
            <a:r>
              <a:rPr lang="en-US" dirty="0"/>
              <a:t>)	Unknown</a:t>
            </a:r>
          </a:p>
          <a:p>
            <a:r>
              <a:rPr lang="en-US" dirty="0"/>
              <a:t> 	Microsoft.AspNetCore.Mvc.Core.dll!Microsoft.AspNetCore.Mvc.Internal.ControllerActionInvoker.InvokeInnerFilterAsync()	Unknown</a:t>
            </a:r>
          </a:p>
          <a:p>
            <a:r>
              <a:rPr lang="en-US" dirty="0"/>
              <a:t> 	Microsoft.AspNetCore.Mvc.Core.dll!Microsoft.AspNetCore.Mvc.Internal.ResourceInvoker.Next(ref </a:t>
            </a:r>
            <a:r>
              <a:rPr lang="en-US" dirty="0" err="1"/>
              <a:t>Microsoft.AspNetCore.Mvc.Internal.ResourceInvoker.State</a:t>
            </a:r>
            <a:r>
              <a:rPr lang="en-US" dirty="0"/>
              <a:t> next, ref </a:t>
            </a:r>
            <a:r>
              <a:rPr lang="en-US" dirty="0" err="1"/>
              <a:t>Microsoft.AspNetCore.Mvc.Internal.ResourceInvoker.Scope</a:t>
            </a:r>
            <a:r>
              <a:rPr lang="en-US" dirty="0"/>
              <a:t> scope, ref object state, ref bool </a:t>
            </a:r>
            <a:r>
              <a:rPr lang="en-US" dirty="0" err="1"/>
              <a:t>isCompleted</a:t>
            </a:r>
            <a:r>
              <a:rPr lang="en-US" dirty="0"/>
              <a:t>)	Unknown</a:t>
            </a:r>
          </a:p>
          <a:p>
            <a:r>
              <a:rPr lang="en-US" dirty="0"/>
              <a:t> 	Microsoft.AspNetCore.Mvc.Core.dll!Microsoft.AspNetCore.Mvc.Internal.ResourceInvoker.InvokeNextResourceFilter()	Unknown</a:t>
            </a:r>
          </a:p>
          <a:p>
            <a:r>
              <a:rPr lang="en-US" dirty="0"/>
              <a:t> 	System.Private.CoreLib.dll!System.Runtime.CompilerServices.AsyncMethodBuilderCore.Start&lt;</a:t>
            </a:r>
            <a:r>
              <a:rPr lang="en-US" dirty="0" err="1"/>
              <a:t>Microsoft.AspNetCore.Mvc.Internal.ResourceInvoker</a:t>
            </a:r>
            <a:r>
              <a:rPr lang="en-US" dirty="0"/>
              <a:t>.&lt;</a:t>
            </a:r>
            <a:r>
              <a:rPr lang="en-US" dirty="0" err="1"/>
              <a:t>InvokeNextResourceFilter</a:t>
            </a:r>
            <a:r>
              <a:rPr lang="en-US" dirty="0"/>
              <a:t>&gt;d__23&gt;(ref </a:t>
            </a:r>
            <a:r>
              <a:rPr lang="en-US" dirty="0" err="1"/>
              <a:t>Microsoft.AspNetCore.Mvc.Internal.ResourceInvoker</a:t>
            </a:r>
            <a:r>
              <a:rPr lang="en-US" dirty="0"/>
              <a:t>.&lt;</a:t>
            </a:r>
            <a:r>
              <a:rPr lang="en-US" dirty="0" err="1"/>
              <a:t>InvokeNextResourceFilter</a:t>
            </a:r>
            <a:r>
              <a:rPr lang="en-US" dirty="0"/>
              <a:t>&gt;d__23 </a:t>
            </a:r>
            <a:r>
              <a:rPr lang="en-US" dirty="0" err="1"/>
              <a:t>stateMachine</a:t>
            </a:r>
            <a:r>
              <a:rPr lang="en-US" dirty="0"/>
              <a:t>)	Unknown</a:t>
            </a:r>
          </a:p>
          <a:p>
            <a:r>
              <a:rPr lang="en-US" dirty="0"/>
              <a:t> 	Microsoft.AspNetCore.Mvc.Core.dll!Microsoft.AspNetCore.Mvc.Internal.ResourceInvoker.InvokeNextResourceFilter()	Unknown</a:t>
            </a:r>
          </a:p>
          <a:p>
            <a:r>
              <a:rPr lang="en-US" dirty="0"/>
              <a:t> 	Microsoft.AspNetCore.Mvc.Core.dll!Microsoft.AspNetCore.Mvc.Internal.ResourceInvoker.Next(ref </a:t>
            </a:r>
            <a:r>
              <a:rPr lang="en-US" dirty="0" err="1"/>
              <a:t>Microsoft.AspNetCore.Mvc.Internal.ResourceInvoker.State</a:t>
            </a:r>
            <a:r>
              <a:rPr lang="en-US" dirty="0"/>
              <a:t> next, ref </a:t>
            </a:r>
            <a:r>
              <a:rPr lang="en-US" dirty="0" err="1"/>
              <a:t>Microsoft.AspNetCore.Mvc.Internal.ResourceInvoker.Scope</a:t>
            </a:r>
            <a:r>
              <a:rPr lang="en-US" dirty="0"/>
              <a:t> scope, ref object state, ref bool </a:t>
            </a:r>
            <a:r>
              <a:rPr lang="en-US" dirty="0" err="1"/>
              <a:t>isCompleted</a:t>
            </a:r>
            <a:r>
              <a:rPr lang="en-US" dirty="0"/>
              <a:t>)	Unknown</a:t>
            </a:r>
          </a:p>
          <a:p>
            <a:r>
              <a:rPr lang="en-US" dirty="0"/>
              <a:t> 	Microsoft.AspNetCore.Mvc.Core.dll!Microsoft.AspNetCore.Mvc.Internal.ResourceInvoker.InvokeFilterPipelineAsync()	Unknown</a:t>
            </a:r>
          </a:p>
          <a:p>
            <a:r>
              <a:rPr lang="en-US" dirty="0"/>
              <a:t> 	System.Private.CoreLib.dll!System.Runtime.CompilerServices.AsyncMethodBuilderCore.Start&lt;</a:t>
            </a:r>
            <a:r>
              <a:rPr lang="en-US" dirty="0" err="1"/>
              <a:t>Microsoft.AspNetCore.Mvc.Internal.ResourceInvoker</a:t>
            </a:r>
            <a:r>
              <a:rPr lang="en-US" dirty="0"/>
              <a:t>.&lt;</a:t>
            </a:r>
            <a:r>
              <a:rPr lang="en-US" dirty="0" err="1"/>
              <a:t>InvokeFilterPipelineAsync</a:t>
            </a:r>
            <a:r>
              <a:rPr lang="en-US" dirty="0"/>
              <a:t>&gt;d__18&gt;(ref </a:t>
            </a:r>
            <a:r>
              <a:rPr lang="en-US" dirty="0" err="1"/>
              <a:t>Microsoft.AspNetCore.Mvc.Internal.ResourceInvoker</a:t>
            </a:r>
            <a:r>
              <a:rPr lang="en-US" dirty="0"/>
              <a:t>.&lt;</a:t>
            </a:r>
            <a:r>
              <a:rPr lang="en-US" dirty="0" err="1"/>
              <a:t>InvokeFilterPipelineAsync</a:t>
            </a:r>
            <a:r>
              <a:rPr lang="en-US" dirty="0"/>
              <a:t>&gt;d__18 </a:t>
            </a:r>
            <a:r>
              <a:rPr lang="en-US" dirty="0" err="1"/>
              <a:t>stateMachine</a:t>
            </a:r>
            <a:r>
              <a:rPr lang="en-US" dirty="0"/>
              <a:t>)	Unknown</a:t>
            </a:r>
          </a:p>
          <a:p>
            <a:r>
              <a:rPr lang="en-US" dirty="0"/>
              <a:t> 	Microsoft.AspNetCore.Mvc.Core.dll!Microsoft.AspNetCore.Mvc.Internal.ResourceInvoker.InvokeFilterPipelineAsync()	Unknown</a:t>
            </a:r>
          </a:p>
          <a:p>
            <a:r>
              <a:rPr lang="en-US" dirty="0"/>
              <a:t> 	Microsoft.AspNetCore.Mvc.Core.dll!Microsoft.AspNetCore.Mvc.Internal.ResourceInvoker.InvokeAsync()	Unknown</a:t>
            </a:r>
          </a:p>
          <a:p>
            <a:r>
              <a:rPr lang="en-US" dirty="0"/>
              <a:t> 	System.Private.CoreLib.dll!System.Runtime.CompilerServices.AsyncMethodBuilderCore.Start&lt;</a:t>
            </a:r>
            <a:r>
              <a:rPr lang="en-US" dirty="0" err="1"/>
              <a:t>Microsoft.AspNetCore.Mvc.Internal.ResourceInvoker</a:t>
            </a:r>
            <a:r>
              <a:rPr lang="en-US" dirty="0"/>
              <a:t>.&lt;</a:t>
            </a:r>
            <a:r>
              <a:rPr lang="en-US" dirty="0" err="1"/>
              <a:t>InvokeAsync</a:t>
            </a:r>
            <a:r>
              <a:rPr lang="en-US" dirty="0"/>
              <a:t>&gt;d__16&gt;(ref </a:t>
            </a:r>
            <a:r>
              <a:rPr lang="en-US" dirty="0" err="1"/>
              <a:t>Microsoft.AspNetCore.Mvc.Internal.ResourceInvoker</a:t>
            </a:r>
            <a:r>
              <a:rPr lang="en-US" dirty="0"/>
              <a:t>.&lt;</a:t>
            </a:r>
            <a:r>
              <a:rPr lang="en-US" dirty="0" err="1"/>
              <a:t>InvokeAsync</a:t>
            </a:r>
            <a:r>
              <a:rPr lang="en-US" dirty="0"/>
              <a:t>&gt;d__16 </a:t>
            </a:r>
            <a:r>
              <a:rPr lang="en-US" dirty="0" err="1"/>
              <a:t>stateMachine</a:t>
            </a:r>
            <a:r>
              <a:rPr lang="en-US" dirty="0"/>
              <a:t>)	Unknown</a:t>
            </a:r>
          </a:p>
          <a:p>
            <a:r>
              <a:rPr lang="en-US" dirty="0"/>
              <a:t> 	Microsoft.AspNetCore.Mvc.Core.dll!Microsoft.AspNetCore.Mvc.Internal.ResourceInvoker.InvokeAsync()	Unknown</a:t>
            </a:r>
          </a:p>
          <a:p>
            <a:r>
              <a:rPr lang="en-US" dirty="0"/>
              <a:t> 	Microsoft.AspNetCore.Routing.dll!Microsoft.AspNetCore.Builder.RouterMiddleware.Invoke(</a:t>
            </a:r>
            <a:r>
              <a:rPr lang="en-US" dirty="0" err="1"/>
              <a:t>Microsoft.AspNetCore.Http.HttpContext</a:t>
            </a:r>
            <a:r>
              <a:rPr lang="en-US" dirty="0"/>
              <a:t> </a:t>
            </a:r>
            <a:r>
              <a:rPr lang="en-US" dirty="0" err="1"/>
              <a:t>httpContext</a:t>
            </a:r>
            <a:r>
              <a:rPr lang="en-US" dirty="0"/>
              <a:t>)	Unknown</a:t>
            </a:r>
          </a:p>
          <a:p>
            <a:r>
              <a:rPr lang="en-US" dirty="0"/>
              <a:t> 	System.Private.CoreLib.dll!System.Runtime.CompilerServices.AsyncMethodBuilderCore.Start&lt;</a:t>
            </a:r>
            <a:r>
              <a:rPr lang="en-US" dirty="0" err="1"/>
              <a:t>Microsoft.AspNetCore.Builder.RouterMiddleware</a:t>
            </a:r>
            <a:r>
              <a:rPr lang="en-US" dirty="0"/>
              <a:t>.&lt;Invoke&gt;d__4&gt;(ref </a:t>
            </a:r>
            <a:r>
              <a:rPr lang="en-US" dirty="0" err="1"/>
              <a:t>Microsoft.AspNetCore.Builder.RouterMiddleware</a:t>
            </a:r>
            <a:r>
              <a:rPr lang="en-US" dirty="0"/>
              <a:t>.&lt;Invoke&gt;d__4 </a:t>
            </a:r>
            <a:r>
              <a:rPr lang="en-US" dirty="0" err="1"/>
              <a:t>stateMachine</a:t>
            </a:r>
            <a:r>
              <a:rPr lang="en-US" dirty="0"/>
              <a:t>)	Unknown</a:t>
            </a:r>
          </a:p>
          <a:p>
            <a:r>
              <a:rPr lang="en-US" dirty="0"/>
              <a:t> 	Microsoft.AspNetCore.Routing.dll!Microsoft.AspNetCore.Builder.RouterMiddleware.Invoke(</a:t>
            </a:r>
            <a:r>
              <a:rPr lang="en-US" dirty="0" err="1"/>
              <a:t>Microsoft.AspNetCore.Http.HttpContext</a:t>
            </a:r>
            <a:r>
              <a:rPr lang="en-US" dirty="0"/>
              <a:t> </a:t>
            </a:r>
            <a:r>
              <a:rPr lang="en-US" dirty="0" err="1"/>
              <a:t>httpContext</a:t>
            </a:r>
            <a:r>
              <a:rPr lang="en-US" dirty="0"/>
              <a:t>)	Unknown</a:t>
            </a:r>
          </a:p>
          <a:p>
            <a:r>
              <a:rPr lang="en-US" dirty="0"/>
              <a:t> 	Microsoft.AspNetCore.Server.IISIntegration.dll!Microsoft.AspNetCore.Server.IISIntegration.IISMiddleware.Invoke(</a:t>
            </a:r>
            <a:r>
              <a:rPr lang="en-US" dirty="0" err="1"/>
              <a:t>Microsoft.AspNetCore.Http.HttpContext</a:t>
            </a:r>
            <a:r>
              <a:rPr lang="en-US" dirty="0"/>
              <a:t> </a:t>
            </a:r>
            <a:r>
              <a:rPr lang="en-US" dirty="0" err="1"/>
              <a:t>httpContext</a:t>
            </a:r>
            <a:r>
              <a:rPr lang="en-US" dirty="0"/>
              <a:t>)	Unknown</a:t>
            </a:r>
          </a:p>
          <a:p>
            <a:r>
              <a:rPr lang="en-US" dirty="0"/>
              <a:t> 	System.Private.CoreLib.dll!System.Runtime.CompilerServices.AsyncMethodBuilderCore.Start&lt;</a:t>
            </a:r>
            <a:r>
              <a:rPr lang="en-US" dirty="0" err="1"/>
              <a:t>Microsoft.AspNetCore.Server.IISIntegration.IISMiddleware</a:t>
            </a:r>
            <a:r>
              <a:rPr lang="en-US" dirty="0"/>
              <a:t>.&lt;Invoke&gt;d__13&gt;(ref </a:t>
            </a:r>
            <a:r>
              <a:rPr lang="en-US" dirty="0" err="1"/>
              <a:t>Microsoft.AspNetCore.Server.IISIntegration.IISMiddleware</a:t>
            </a:r>
            <a:r>
              <a:rPr lang="en-US" dirty="0"/>
              <a:t>.&lt;Invoke&gt;d__13 </a:t>
            </a:r>
            <a:r>
              <a:rPr lang="en-US" dirty="0" err="1"/>
              <a:t>stateMachine</a:t>
            </a:r>
            <a:r>
              <a:rPr lang="en-US" dirty="0"/>
              <a:t>)	Unknown</a:t>
            </a:r>
          </a:p>
          <a:p>
            <a:r>
              <a:rPr lang="en-US" dirty="0"/>
              <a:t> 	Microsoft.AspNetCore.Server.IISIntegration.dll!Microsoft.AspNetCore.Server.IISIntegration.IISMiddleware.Invoke(</a:t>
            </a:r>
            <a:r>
              <a:rPr lang="en-US" dirty="0" err="1"/>
              <a:t>Microsoft.AspNetCore.Http.HttpContext</a:t>
            </a:r>
            <a:r>
              <a:rPr lang="en-US" dirty="0"/>
              <a:t> </a:t>
            </a:r>
            <a:r>
              <a:rPr lang="en-US" dirty="0" err="1"/>
              <a:t>httpContext</a:t>
            </a:r>
            <a:r>
              <a:rPr lang="en-US" dirty="0"/>
              <a:t>)	Unknown</a:t>
            </a:r>
          </a:p>
          <a:p>
            <a:r>
              <a:rPr lang="en-US" dirty="0"/>
              <a:t> 	Microsoft.AspNetCore.HttpOverrides.dll!Microsoft.AspNetCore.HttpOverrides.ForwardedHeadersMiddleware.Invoke(</a:t>
            </a:r>
            <a:r>
              <a:rPr lang="en-US" dirty="0" err="1"/>
              <a:t>Microsoft.AspNetCore.Http.HttpContext</a:t>
            </a:r>
            <a:r>
              <a:rPr lang="en-US" dirty="0"/>
              <a:t> context)	Unknown</a:t>
            </a:r>
          </a:p>
          <a:p>
            <a:r>
              <a:rPr lang="en-US" dirty="0"/>
              <a:t> 	Microsoft.AspNetCore.HostFiltering.dll!Microsoft.AspNetCore.HostFiltering.HostFilteringMiddleware.Invoke(</a:t>
            </a:r>
            <a:r>
              <a:rPr lang="en-US" dirty="0" err="1"/>
              <a:t>Microsoft.AspNetCore.Http.HttpContext</a:t>
            </a:r>
            <a:r>
              <a:rPr lang="en-US" dirty="0"/>
              <a:t> context)	Unknown</a:t>
            </a:r>
          </a:p>
          <a:p>
            <a:r>
              <a:rPr lang="en-US" dirty="0"/>
              <a:t> 	Microsoft.AspNetCore.Hosting.dll!Microsoft.AspNetCore.Hosting.Internal.RequestServicesContainerMiddleware.Invoke(</a:t>
            </a:r>
            <a:r>
              <a:rPr lang="en-US" dirty="0" err="1"/>
              <a:t>Microsoft.AspNetCore.Http.HttpContext</a:t>
            </a:r>
            <a:r>
              <a:rPr lang="en-US" dirty="0"/>
              <a:t> </a:t>
            </a:r>
            <a:r>
              <a:rPr lang="en-US" dirty="0" err="1"/>
              <a:t>httpContext</a:t>
            </a:r>
            <a:r>
              <a:rPr lang="en-US" dirty="0"/>
              <a:t>)	Unknown</a:t>
            </a:r>
          </a:p>
          <a:p>
            <a:r>
              <a:rPr lang="en-US" dirty="0"/>
              <a:t> 	Microsoft.AspNetCore.Hosting.dll!Microsoft.AspNetCore.Hosting.Internal.HostingApplication.ProcessRequestAsync(Microsoft.AspNetCore.Hosting.Internal.HostingApplication.Context context)	Unknown</a:t>
            </a:r>
          </a:p>
          <a:p>
            <a:r>
              <a:rPr lang="en-US" dirty="0"/>
              <a:t> 	Microsoft.AspNetCore.Server.Kestrel.Core.dll!Microsoft.AspNetCore.Server.Kestrel.Core.Internal.Http.HttpProtocol.ProcessRequests&lt;Microsoft.AspNetCore.Hosting.Internal.HostingApplication.Context&gt;(</a:t>
            </a:r>
            <a:r>
              <a:rPr lang="en-US" dirty="0" err="1"/>
              <a:t>Microsoft.AspNetCore.Hosting.Server.IHttpApplication</a:t>
            </a:r>
            <a:r>
              <a:rPr lang="en-US" dirty="0"/>
              <a:t>&lt;Microsoft.AspNetCore.Hosting.Internal.HostingApplication.Context&gt; application)	Unknown</a:t>
            </a:r>
          </a:p>
          <a:p>
            <a:r>
              <a:rPr lang="en-US" dirty="0"/>
              <a:t> 	System.Private.CoreLib.dll!System.Threading.ExecutionContext.RunInternal(</a:t>
            </a:r>
            <a:r>
              <a:rPr lang="en-US" dirty="0" err="1"/>
              <a:t>System.Threading.ExecutionContext</a:t>
            </a:r>
            <a:r>
              <a:rPr lang="en-US" dirty="0"/>
              <a:t> </a:t>
            </a:r>
            <a:r>
              <a:rPr lang="en-US" dirty="0" err="1"/>
              <a:t>executionContext</a:t>
            </a:r>
            <a:r>
              <a:rPr lang="en-US" dirty="0"/>
              <a:t>, </a:t>
            </a:r>
            <a:r>
              <a:rPr lang="en-US" dirty="0" err="1"/>
              <a:t>System.Threading.ContextCallback</a:t>
            </a:r>
            <a:r>
              <a:rPr lang="en-US" dirty="0"/>
              <a:t> callback, object state)	Unknown</a:t>
            </a:r>
          </a:p>
          <a:p>
            <a:r>
              <a:rPr lang="en-US" dirty="0"/>
              <a:t> 	System.Private.CoreLib.dll!System.Runtime.CompilerServices.AsyncTaskMethodBuilder&lt;</a:t>
            </a:r>
            <a:r>
              <a:rPr lang="en-US" dirty="0" err="1"/>
              <a:t>System.Threading.Tasks.VoidTaskResult</a:t>
            </a:r>
            <a:r>
              <a:rPr lang="en-US" dirty="0"/>
              <a:t>&gt;.</a:t>
            </a:r>
            <a:r>
              <a:rPr lang="en-US" dirty="0" err="1"/>
              <a:t>AsyncStateMachineBox</a:t>
            </a:r>
            <a:r>
              <a:rPr lang="en-US" dirty="0"/>
              <a:t>&lt;Microsoft.AspNetCore.Server.Kestrel.Core.Internal.Http.HttpProtocol.&lt;</a:t>
            </a:r>
            <a:r>
              <a:rPr lang="en-US" dirty="0" err="1"/>
              <a:t>ProcessRequests</a:t>
            </a:r>
            <a:r>
              <a:rPr lang="en-US" dirty="0"/>
              <a:t>&gt;d__188&lt;Microsoft.AspNetCore.Hosting.Internal.HostingApplication.Context&gt;&gt;.</a:t>
            </a:r>
            <a:r>
              <a:rPr lang="en-US" dirty="0" err="1"/>
              <a:t>MoveNext</a:t>
            </a:r>
            <a:r>
              <a:rPr lang="en-US" dirty="0"/>
              <a:t>()	Unknown</a:t>
            </a:r>
          </a:p>
          <a:p>
            <a:r>
              <a:rPr lang="en-US" dirty="0"/>
              <a:t> 	System.Private.CoreLib.dll!System.Threading.ExecutionContext.RunInternal(</a:t>
            </a:r>
            <a:r>
              <a:rPr lang="en-US" dirty="0" err="1"/>
              <a:t>System.Threading.ExecutionContext</a:t>
            </a:r>
            <a:r>
              <a:rPr lang="en-US" dirty="0"/>
              <a:t> </a:t>
            </a:r>
            <a:r>
              <a:rPr lang="en-US" dirty="0" err="1"/>
              <a:t>executionContext</a:t>
            </a:r>
            <a:r>
              <a:rPr lang="en-US" dirty="0"/>
              <a:t>, </a:t>
            </a:r>
            <a:r>
              <a:rPr lang="en-US" dirty="0" err="1"/>
              <a:t>System.Threading.ContextCallback</a:t>
            </a:r>
            <a:r>
              <a:rPr lang="en-US" dirty="0"/>
              <a:t> callback, object state)	Unknown</a:t>
            </a:r>
          </a:p>
          <a:p>
            <a:r>
              <a:rPr lang="en-US" dirty="0"/>
              <a:t> 	System.Private.CoreLib.dll!System.Threading.ThreadPoolWorkQueue.Dispatch()	Unknown</a:t>
            </a:r>
          </a:p>
        </p:txBody>
      </p:sp>
      <p:pic>
        <p:nvPicPr>
          <p:cNvPr id="5" name="Picture 4">
            <a:extLst>
              <a:ext uri="{FF2B5EF4-FFF2-40B4-BE49-F238E27FC236}">
                <a16:creationId xmlns:a16="http://schemas.microsoft.com/office/drawing/2014/main" id="{0754AD03-7414-48A8-A905-AA069AD6E871}"/>
              </a:ext>
            </a:extLst>
          </p:cNvPr>
          <p:cNvPicPr>
            <a:picLocks noChangeAspect="1"/>
          </p:cNvPicPr>
          <p:nvPr/>
        </p:nvPicPr>
        <p:blipFill>
          <a:blip r:embed="rId3"/>
          <a:stretch>
            <a:fillRect/>
          </a:stretch>
        </p:blipFill>
        <p:spPr>
          <a:xfrm>
            <a:off x="636815" y="1275938"/>
            <a:ext cx="10248900" cy="4795075"/>
          </a:xfrm>
          <a:prstGeom prst="rect">
            <a:avLst/>
          </a:prstGeom>
        </p:spPr>
      </p:pic>
    </p:spTree>
    <p:extLst>
      <p:ext uri="{BB962C8B-B14F-4D97-AF65-F5344CB8AC3E}">
        <p14:creationId xmlns:p14="http://schemas.microsoft.com/office/powerpoint/2010/main" val="70780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6AECF-3CAE-44E9-9863-72AA5603DD70}"/>
              </a:ext>
            </a:extLst>
          </p:cNvPr>
          <p:cNvSpPr>
            <a:spLocks noGrp="1"/>
          </p:cNvSpPr>
          <p:nvPr>
            <p:ph type="title"/>
          </p:nvPr>
        </p:nvSpPr>
        <p:spPr/>
        <p:txBody>
          <a:bodyPr/>
          <a:lstStyle/>
          <a:p>
            <a:r>
              <a:rPr lang="en-US" dirty="0"/>
              <a:t>Actual MVC request captured in Visual Studio</a:t>
            </a:r>
          </a:p>
        </p:txBody>
      </p:sp>
      <p:sp>
        <p:nvSpPr>
          <p:cNvPr id="3" name="Slide Number Placeholder 2">
            <a:extLst>
              <a:ext uri="{FF2B5EF4-FFF2-40B4-BE49-F238E27FC236}">
                <a16:creationId xmlns:a16="http://schemas.microsoft.com/office/drawing/2014/main" id="{C4543944-738D-46C0-9E3C-AB7F585F10D1}"/>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pPr defTabSz="914400" eaLnBrk="1" fontAlgn="auto" hangingPunct="1">
                <a:spcBef>
                  <a:spcPts val="0"/>
                </a:spcBef>
                <a:spcAft>
                  <a:spcPts val="0"/>
                </a:spcAft>
              </a:pPr>
              <a:t>13</a:t>
            </a:fld>
            <a:endParaRPr lang="en-US" sz="1800" kern="0" dirty="0"/>
          </a:p>
        </p:txBody>
      </p:sp>
      <p:sp>
        <p:nvSpPr>
          <p:cNvPr id="4" name="Rectangle 3">
            <a:extLst>
              <a:ext uri="{FF2B5EF4-FFF2-40B4-BE49-F238E27FC236}">
                <a16:creationId xmlns:a16="http://schemas.microsoft.com/office/drawing/2014/main" id="{81587CD4-0553-4662-85B2-76D79F4A3B23}"/>
              </a:ext>
            </a:extLst>
          </p:cNvPr>
          <p:cNvSpPr/>
          <p:nvPr/>
        </p:nvSpPr>
        <p:spPr>
          <a:xfrm>
            <a:off x="-3650776" y="-33042522"/>
            <a:ext cx="19134161" cy="22252245"/>
          </a:xfrm>
          <a:prstGeom prst="rect">
            <a:avLst/>
          </a:prstGeom>
        </p:spPr>
        <p:txBody>
          <a:bodyPr wrap="square">
            <a:spAutoFit/>
          </a:bodyPr>
          <a:lstStyle/>
          <a:p>
            <a:r>
              <a:rPr lang="en-US" dirty="0"/>
              <a:t>&gt;	MyShuttle.Web.dll!MyShuttle.Web.Controllers.HomeController.Index() Line 24	C#</a:t>
            </a:r>
          </a:p>
          <a:p>
            <a:r>
              <a:rPr lang="en-US" dirty="0"/>
              <a:t> 	[Lightweight Function]	</a:t>
            </a:r>
          </a:p>
          <a:p>
            <a:r>
              <a:rPr lang="en-US" dirty="0"/>
              <a:t> 	Microsoft.AspNetCore.Mvc.Core.dll!Microsoft.AspNetCore.Mvc.Internal.ActionMethodExecutor.SyncActionResultExecutor.Execute(</a:t>
            </a:r>
            <a:r>
              <a:rPr lang="en-US" dirty="0" err="1"/>
              <a:t>Microsoft.AspNetCore.Mvc.Infrastructure.IActionResultTypeMapper</a:t>
            </a:r>
            <a:r>
              <a:rPr lang="en-US" dirty="0"/>
              <a:t> mapper, </a:t>
            </a:r>
            <a:r>
              <a:rPr lang="en-US" dirty="0" err="1"/>
              <a:t>Microsoft.Extensions.Internal.ObjectMethodExecutor</a:t>
            </a:r>
            <a:r>
              <a:rPr lang="en-US" dirty="0"/>
              <a:t> executor, object controller, object[] arguments)	Unknown</a:t>
            </a:r>
          </a:p>
          <a:p>
            <a:r>
              <a:rPr lang="en-US" dirty="0"/>
              <a:t> 	Microsoft.AspNetCore.Mvc.Core.dll!Microsoft.AspNetCore.Mvc.Internal.ControllerActionInvoker.InvokeActionMethodAsync()	Unknown</a:t>
            </a:r>
          </a:p>
          <a:p>
            <a:r>
              <a:rPr lang="en-US" dirty="0"/>
              <a:t> 	System.Private.CoreLib.dll!System.Runtime.CompilerServices.AsyncMethodBuilderCore.Start&lt;</a:t>
            </a:r>
            <a:r>
              <a:rPr lang="en-US" dirty="0" err="1"/>
              <a:t>Microsoft.AspNetCore.Mvc.Internal.ControllerActionInvoker</a:t>
            </a:r>
            <a:r>
              <a:rPr lang="en-US" dirty="0"/>
              <a:t>.&lt;</a:t>
            </a:r>
            <a:r>
              <a:rPr lang="en-US" dirty="0" err="1"/>
              <a:t>InvokeActionMethodAsync</a:t>
            </a:r>
            <a:r>
              <a:rPr lang="en-US" dirty="0"/>
              <a:t>&gt;d__12&gt;(ref </a:t>
            </a:r>
            <a:r>
              <a:rPr lang="en-US" dirty="0" err="1"/>
              <a:t>Microsoft.AspNetCore.Mvc.Internal.ControllerActionInvoker</a:t>
            </a:r>
            <a:r>
              <a:rPr lang="en-US" dirty="0"/>
              <a:t>.&lt;</a:t>
            </a:r>
            <a:r>
              <a:rPr lang="en-US" dirty="0" err="1"/>
              <a:t>InvokeActionMethodAsync</a:t>
            </a:r>
            <a:r>
              <a:rPr lang="en-US" dirty="0"/>
              <a:t>&gt;d__12 </a:t>
            </a:r>
            <a:r>
              <a:rPr lang="en-US" dirty="0" err="1"/>
              <a:t>stateMachine</a:t>
            </a:r>
            <a:r>
              <a:rPr lang="en-US" dirty="0"/>
              <a:t>)	Unknown</a:t>
            </a:r>
          </a:p>
          <a:p>
            <a:r>
              <a:rPr lang="en-US" dirty="0"/>
              <a:t> 	Microsoft.AspNetCore.Mvc.Core.dll!Microsoft.AspNetCore.Mvc.Internal.ControllerActionInvoker.InvokeActionMethodAsync()	Unknown</a:t>
            </a:r>
          </a:p>
          <a:p>
            <a:r>
              <a:rPr lang="en-US" dirty="0"/>
              <a:t> 	Microsoft.AspNetCore.Mvc.Core.dll!Microsoft.AspNetCore.Mvc.Internal.ControllerActionInvoker.Next(ref </a:t>
            </a:r>
            <a:r>
              <a:rPr lang="en-US" dirty="0" err="1"/>
              <a:t>Microsoft.AspNetCore.Mvc.Internal.ControllerActionInvoker.State</a:t>
            </a:r>
            <a:r>
              <a:rPr lang="en-US" dirty="0"/>
              <a:t> next, ref </a:t>
            </a:r>
            <a:r>
              <a:rPr lang="en-US" dirty="0" err="1"/>
              <a:t>Microsoft.AspNetCore.Mvc.Internal.ControllerActionInvoker.Scope</a:t>
            </a:r>
            <a:r>
              <a:rPr lang="en-US" dirty="0"/>
              <a:t> scope, ref object state, ref bool </a:t>
            </a:r>
            <a:r>
              <a:rPr lang="en-US" dirty="0" err="1"/>
              <a:t>isCompleted</a:t>
            </a:r>
            <a:r>
              <a:rPr lang="en-US" dirty="0"/>
              <a:t>)	Unknown</a:t>
            </a:r>
          </a:p>
          <a:p>
            <a:r>
              <a:rPr lang="en-US" dirty="0"/>
              <a:t> 	Microsoft.AspNetCore.Mvc.Core.dll!Microsoft.AspNetCore.Mvc.Internal.ControllerActionInvoker.InvokeNextActionFilterAsync()	Unknown</a:t>
            </a:r>
          </a:p>
          <a:p>
            <a:r>
              <a:rPr lang="en-US" dirty="0"/>
              <a:t> 	System.Private.CoreLib.dll!System.Runtime.CompilerServices.AsyncMethodBuilderCore.Start&lt;</a:t>
            </a:r>
            <a:r>
              <a:rPr lang="en-US" dirty="0" err="1"/>
              <a:t>Microsoft.AspNetCore.Mvc.Internal.ControllerActionInvoker</a:t>
            </a:r>
            <a:r>
              <a:rPr lang="en-US" dirty="0"/>
              <a:t>.&lt;</a:t>
            </a:r>
            <a:r>
              <a:rPr lang="en-US" dirty="0" err="1"/>
              <a:t>InvokeNextActionFilterAsync</a:t>
            </a:r>
            <a:r>
              <a:rPr lang="en-US" dirty="0"/>
              <a:t>&gt;d__10&gt;(ref </a:t>
            </a:r>
            <a:r>
              <a:rPr lang="en-US" dirty="0" err="1"/>
              <a:t>Microsoft.AspNetCore.Mvc.Internal.ControllerActionInvoker</a:t>
            </a:r>
            <a:r>
              <a:rPr lang="en-US" dirty="0"/>
              <a:t>.&lt;</a:t>
            </a:r>
            <a:r>
              <a:rPr lang="en-US" dirty="0" err="1"/>
              <a:t>InvokeNextActionFilterAsync</a:t>
            </a:r>
            <a:r>
              <a:rPr lang="en-US" dirty="0"/>
              <a:t>&gt;d__10 </a:t>
            </a:r>
            <a:r>
              <a:rPr lang="en-US" dirty="0" err="1"/>
              <a:t>stateMachine</a:t>
            </a:r>
            <a:r>
              <a:rPr lang="en-US" dirty="0"/>
              <a:t>)	Unknown</a:t>
            </a:r>
          </a:p>
          <a:p>
            <a:r>
              <a:rPr lang="en-US" dirty="0"/>
              <a:t> 	Microsoft.AspNetCore.Mvc.Core.dll!Microsoft.AspNetCore.Mvc.Internal.ControllerActionInvoker.InvokeNextActionFilterAsync()	Unknown</a:t>
            </a:r>
          </a:p>
          <a:p>
            <a:r>
              <a:rPr lang="en-US" dirty="0"/>
              <a:t> 	Microsoft.AspNetCore.Mvc.Core.dll!Microsoft.AspNetCore.Mvc.Internal.ControllerActionInvoker.Next(ref </a:t>
            </a:r>
            <a:r>
              <a:rPr lang="en-US" dirty="0" err="1"/>
              <a:t>Microsoft.AspNetCore.Mvc.Internal.ControllerActionInvoker.State</a:t>
            </a:r>
            <a:r>
              <a:rPr lang="en-US" dirty="0"/>
              <a:t> next, ref </a:t>
            </a:r>
            <a:r>
              <a:rPr lang="en-US" dirty="0" err="1"/>
              <a:t>Microsoft.AspNetCore.Mvc.Internal.ControllerActionInvoker.Scope</a:t>
            </a:r>
            <a:r>
              <a:rPr lang="en-US" dirty="0"/>
              <a:t> scope, ref object state, ref bool </a:t>
            </a:r>
            <a:r>
              <a:rPr lang="en-US" dirty="0" err="1"/>
              <a:t>isCompleted</a:t>
            </a:r>
            <a:r>
              <a:rPr lang="en-US" dirty="0"/>
              <a:t>)	Unknown</a:t>
            </a:r>
          </a:p>
          <a:p>
            <a:r>
              <a:rPr lang="en-US" dirty="0"/>
              <a:t> 	Microsoft.AspNetCore.Mvc.Core.dll!Microsoft.AspNetCore.Mvc.Internal.ControllerActionInvoker.InvokeNextActionFilterAsync()	Unknown</a:t>
            </a:r>
          </a:p>
          <a:p>
            <a:r>
              <a:rPr lang="en-US" dirty="0"/>
              <a:t> 	System.Private.CoreLib.dll!System.Runtime.CompilerServices.AsyncMethodBuilderCore.Start&lt;</a:t>
            </a:r>
            <a:r>
              <a:rPr lang="en-US" dirty="0" err="1"/>
              <a:t>Microsoft.AspNetCore.Mvc.Internal.ControllerActionInvoker</a:t>
            </a:r>
            <a:r>
              <a:rPr lang="en-US" dirty="0"/>
              <a:t>.&lt;</a:t>
            </a:r>
            <a:r>
              <a:rPr lang="en-US" dirty="0" err="1"/>
              <a:t>InvokeNextActionFilterAsync</a:t>
            </a:r>
            <a:r>
              <a:rPr lang="en-US" dirty="0"/>
              <a:t>&gt;d__10&gt;(ref </a:t>
            </a:r>
            <a:r>
              <a:rPr lang="en-US" dirty="0" err="1"/>
              <a:t>Microsoft.AspNetCore.Mvc.Internal.ControllerActionInvoker</a:t>
            </a:r>
            <a:r>
              <a:rPr lang="en-US" dirty="0"/>
              <a:t>.&lt;</a:t>
            </a:r>
            <a:r>
              <a:rPr lang="en-US" dirty="0" err="1"/>
              <a:t>InvokeNextActionFilterAsync</a:t>
            </a:r>
            <a:r>
              <a:rPr lang="en-US" dirty="0"/>
              <a:t>&gt;d__10 </a:t>
            </a:r>
            <a:r>
              <a:rPr lang="en-US" dirty="0" err="1"/>
              <a:t>stateMachine</a:t>
            </a:r>
            <a:r>
              <a:rPr lang="en-US" dirty="0"/>
              <a:t>)	Unknown</a:t>
            </a:r>
          </a:p>
          <a:p>
            <a:r>
              <a:rPr lang="en-US" dirty="0"/>
              <a:t> 	Microsoft.AspNetCore.Mvc.Core.dll!Microsoft.AspNetCore.Mvc.Internal.ControllerActionInvoker.InvokeNextActionFilterAsync()	Unknown</a:t>
            </a:r>
          </a:p>
          <a:p>
            <a:r>
              <a:rPr lang="en-US" dirty="0"/>
              <a:t> 	Microsoft.AspNetCore.Mvc.Core.dll!Microsoft.AspNetCore.Mvc.Internal.ControllerActionInvoker.InvokeNextActionFilterAwaitedAsync()	Unknown</a:t>
            </a:r>
          </a:p>
          <a:p>
            <a:r>
              <a:rPr lang="en-US" dirty="0"/>
              <a:t> 	System.Private.CoreLib.dll!System.Runtime.CompilerServices.AsyncMethodBuilderCore.Start&lt;</a:t>
            </a:r>
            <a:r>
              <a:rPr lang="en-US" dirty="0" err="1"/>
              <a:t>Microsoft.AspNetCore.Mvc.Internal.ControllerActionInvoker</a:t>
            </a:r>
            <a:r>
              <a:rPr lang="en-US" dirty="0"/>
              <a:t>.&lt;</a:t>
            </a:r>
            <a:r>
              <a:rPr lang="en-US" dirty="0" err="1"/>
              <a:t>InvokeNextActionFilterAwaitedAsync</a:t>
            </a:r>
            <a:r>
              <a:rPr lang="en-US" dirty="0"/>
              <a:t>&gt;d__11&gt;(ref </a:t>
            </a:r>
            <a:r>
              <a:rPr lang="en-US" dirty="0" err="1"/>
              <a:t>Microsoft.AspNetCore.Mvc.Internal.ControllerActionInvoker</a:t>
            </a:r>
            <a:r>
              <a:rPr lang="en-US" dirty="0"/>
              <a:t>.&lt;</a:t>
            </a:r>
            <a:r>
              <a:rPr lang="en-US" dirty="0" err="1"/>
              <a:t>InvokeNextActionFilterAwaitedAsync</a:t>
            </a:r>
            <a:r>
              <a:rPr lang="en-US" dirty="0"/>
              <a:t>&gt;d__11 </a:t>
            </a:r>
            <a:r>
              <a:rPr lang="en-US" dirty="0" err="1"/>
              <a:t>stateMachine</a:t>
            </a:r>
            <a:r>
              <a:rPr lang="en-US" dirty="0"/>
              <a:t>)	Unknown</a:t>
            </a:r>
          </a:p>
          <a:p>
            <a:r>
              <a:rPr lang="en-US" dirty="0"/>
              <a:t> 	Microsoft.AspNetCore.Mvc.Core.dll!Microsoft.AspNetCore.Mvc.Internal.ControllerActionInvoker.InvokeNextActionFilterAwaitedAsync()	Unknown</a:t>
            </a:r>
          </a:p>
          <a:p>
            <a:r>
              <a:rPr lang="en-US" dirty="0"/>
              <a:t> 	Microsoft.AspNetCore.Mvc.ViewFeatures.dll!Microsoft.AspNetCore.Mvc.Controller.OnActionExecutionAsync(</a:t>
            </a:r>
            <a:r>
              <a:rPr lang="en-US" dirty="0" err="1"/>
              <a:t>Microsoft.AspNetCore.Mvc.Filters.ActionExecutingContext</a:t>
            </a:r>
            <a:r>
              <a:rPr lang="en-US" dirty="0"/>
              <a:t> context, </a:t>
            </a:r>
            <a:r>
              <a:rPr lang="en-US" dirty="0" err="1"/>
              <a:t>Microsoft.AspNetCore.Mvc.Filters.ActionExecutionDelegate</a:t>
            </a:r>
            <a:r>
              <a:rPr lang="en-US" dirty="0"/>
              <a:t> next)	Unknown</a:t>
            </a:r>
          </a:p>
          <a:p>
            <a:r>
              <a:rPr lang="en-US" dirty="0"/>
              <a:t> 	System.Private.CoreLib.dll!System.Runtime.CompilerServices.AsyncMethodBuilderCore.Start&lt;</a:t>
            </a:r>
            <a:r>
              <a:rPr lang="en-US" dirty="0" err="1"/>
              <a:t>Microsoft.AspNetCore.Mvc.Controller</a:t>
            </a:r>
            <a:r>
              <a:rPr lang="en-US" dirty="0"/>
              <a:t>.&lt;</a:t>
            </a:r>
            <a:r>
              <a:rPr lang="en-US" dirty="0" err="1"/>
              <a:t>OnActionExecutionAsync</a:t>
            </a:r>
            <a:r>
              <a:rPr lang="en-US" dirty="0"/>
              <a:t>&gt;d__27&gt;(ref </a:t>
            </a:r>
            <a:r>
              <a:rPr lang="en-US" dirty="0" err="1"/>
              <a:t>Microsoft.AspNetCore.Mvc.Controller</a:t>
            </a:r>
            <a:r>
              <a:rPr lang="en-US" dirty="0"/>
              <a:t>.&lt;</a:t>
            </a:r>
            <a:r>
              <a:rPr lang="en-US" dirty="0" err="1"/>
              <a:t>OnActionExecutionAsync</a:t>
            </a:r>
            <a:r>
              <a:rPr lang="en-US" dirty="0"/>
              <a:t>&gt;d__27 </a:t>
            </a:r>
            <a:r>
              <a:rPr lang="en-US" dirty="0" err="1"/>
              <a:t>stateMachine</a:t>
            </a:r>
            <a:r>
              <a:rPr lang="en-US" dirty="0"/>
              <a:t>)	Unknown</a:t>
            </a:r>
          </a:p>
          <a:p>
            <a:r>
              <a:rPr lang="en-US" dirty="0"/>
              <a:t> 	Microsoft.AspNetCore.Mvc.ViewFeatures.dll!Microsoft.AspNetCore.Mvc.Controller.OnActionExecutionAsync(</a:t>
            </a:r>
            <a:r>
              <a:rPr lang="en-US" dirty="0" err="1"/>
              <a:t>Microsoft.AspNetCore.Mvc.Filters.ActionExecutingContext</a:t>
            </a:r>
            <a:r>
              <a:rPr lang="en-US" dirty="0"/>
              <a:t> context, </a:t>
            </a:r>
            <a:r>
              <a:rPr lang="en-US" dirty="0" err="1"/>
              <a:t>Microsoft.AspNetCore.Mvc.Filters.ActionExecutionDelegate</a:t>
            </a:r>
            <a:r>
              <a:rPr lang="en-US" dirty="0"/>
              <a:t> next)	Unknown</a:t>
            </a:r>
          </a:p>
          <a:p>
            <a:r>
              <a:rPr lang="en-US" dirty="0"/>
              <a:t> 	Microsoft.AspNetCore.Mvc.Core.dll!Microsoft.AspNetCore.Mvc.Internal.ControllerActionInvoker.Next(ref </a:t>
            </a:r>
            <a:r>
              <a:rPr lang="en-US" dirty="0" err="1"/>
              <a:t>Microsoft.AspNetCore.Mvc.Internal.ControllerActionInvoker.State</a:t>
            </a:r>
            <a:r>
              <a:rPr lang="en-US" dirty="0"/>
              <a:t> next, ref </a:t>
            </a:r>
            <a:r>
              <a:rPr lang="en-US" dirty="0" err="1"/>
              <a:t>Microsoft.AspNetCore.Mvc.Internal.ControllerActionInvoker.Scope</a:t>
            </a:r>
            <a:r>
              <a:rPr lang="en-US" dirty="0"/>
              <a:t> scope, ref object state, ref bool </a:t>
            </a:r>
            <a:r>
              <a:rPr lang="en-US" dirty="0" err="1"/>
              <a:t>isCompleted</a:t>
            </a:r>
            <a:r>
              <a:rPr lang="en-US" dirty="0"/>
              <a:t>)	Unknown</a:t>
            </a:r>
          </a:p>
          <a:p>
            <a:r>
              <a:rPr lang="en-US" dirty="0"/>
              <a:t> 	Microsoft.AspNetCore.Mvc.Core.dll!Microsoft.AspNetCore.Mvc.Internal.ControllerActionInvoker.InvokeInnerFilterAsync()	Unknown</a:t>
            </a:r>
          </a:p>
          <a:p>
            <a:r>
              <a:rPr lang="en-US" dirty="0"/>
              <a:t> 	System.Private.CoreLib.dll!System.Runtime.CompilerServices.AsyncMethodBuilderCore.Start&lt;</a:t>
            </a:r>
            <a:r>
              <a:rPr lang="en-US" dirty="0" err="1"/>
              <a:t>Microsoft.AspNetCore.Mvc.Internal.ControllerActionInvoker</a:t>
            </a:r>
            <a:r>
              <a:rPr lang="en-US" dirty="0"/>
              <a:t>.&lt;</a:t>
            </a:r>
            <a:r>
              <a:rPr lang="en-US" dirty="0" err="1"/>
              <a:t>InvokeInnerFilterAsync</a:t>
            </a:r>
            <a:r>
              <a:rPr lang="en-US" dirty="0"/>
              <a:t>&gt;d__13&gt;(ref </a:t>
            </a:r>
            <a:r>
              <a:rPr lang="en-US" dirty="0" err="1"/>
              <a:t>Microsoft.AspNetCore.Mvc.Internal.ControllerActionInvoker</a:t>
            </a:r>
            <a:r>
              <a:rPr lang="en-US" dirty="0"/>
              <a:t>.&lt;</a:t>
            </a:r>
            <a:r>
              <a:rPr lang="en-US" dirty="0" err="1"/>
              <a:t>InvokeInnerFilterAsync</a:t>
            </a:r>
            <a:r>
              <a:rPr lang="en-US" dirty="0"/>
              <a:t>&gt;d__13 </a:t>
            </a:r>
            <a:r>
              <a:rPr lang="en-US" dirty="0" err="1"/>
              <a:t>stateMachine</a:t>
            </a:r>
            <a:r>
              <a:rPr lang="en-US" dirty="0"/>
              <a:t>)	Unknown</a:t>
            </a:r>
          </a:p>
          <a:p>
            <a:r>
              <a:rPr lang="en-US" dirty="0"/>
              <a:t> 	Microsoft.AspNetCore.Mvc.Core.dll!Microsoft.AspNetCore.Mvc.Internal.ControllerActionInvoker.InvokeInnerFilterAsync()	Unknown</a:t>
            </a:r>
          </a:p>
          <a:p>
            <a:r>
              <a:rPr lang="en-US" dirty="0"/>
              <a:t> 	Microsoft.AspNetCore.Mvc.Core.dll!Microsoft.AspNetCore.Mvc.Internal.ResourceInvoker.Next(ref </a:t>
            </a:r>
            <a:r>
              <a:rPr lang="en-US" dirty="0" err="1"/>
              <a:t>Microsoft.AspNetCore.Mvc.Internal.ResourceInvoker.State</a:t>
            </a:r>
            <a:r>
              <a:rPr lang="en-US" dirty="0"/>
              <a:t> next, ref </a:t>
            </a:r>
            <a:r>
              <a:rPr lang="en-US" dirty="0" err="1"/>
              <a:t>Microsoft.AspNetCore.Mvc.Internal.ResourceInvoker.Scope</a:t>
            </a:r>
            <a:r>
              <a:rPr lang="en-US" dirty="0"/>
              <a:t> scope, ref object state, ref bool </a:t>
            </a:r>
            <a:r>
              <a:rPr lang="en-US" dirty="0" err="1"/>
              <a:t>isCompleted</a:t>
            </a:r>
            <a:r>
              <a:rPr lang="en-US" dirty="0"/>
              <a:t>)	Unknown</a:t>
            </a:r>
          </a:p>
          <a:p>
            <a:r>
              <a:rPr lang="en-US" dirty="0"/>
              <a:t> 	Microsoft.AspNetCore.Mvc.Core.dll!Microsoft.AspNetCore.Mvc.Internal.ResourceInvoker.InvokeNextResourceFilter()	Unknown</a:t>
            </a:r>
          </a:p>
          <a:p>
            <a:r>
              <a:rPr lang="en-US" dirty="0"/>
              <a:t> 	System.Private.CoreLib.dll!System.Runtime.CompilerServices.AsyncMethodBuilderCore.Start&lt;</a:t>
            </a:r>
            <a:r>
              <a:rPr lang="en-US" dirty="0" err="1"/>
              <a:t>Microsoft.AspNetCore.Mvc.Internal.ResourceInvoker</a:t>
            </a:r>
            <a:r>
              <a:rPr lang="en-US" dirty="0"/>
              <a:t>.&lt;</a:t>
            </a:r>
            <a:r>
              <a:rPr lang="en-US" dirty="0" err="1"/>
              <a:t>InvokeNextResourceFilter</a:t>
            </a:r>
            <a:r>
              <a:rPr lang="en-US" dirty="0"/>
              <a:t>&gt;d__23&gt;(ref </a:t>
            </a:r>
            <a:r>
              <a:rPr lang="en-US" dirty="0" err="1"/>
              <a:t>Microsoft.AspNetCore.Mvc.Internal.ResourceInvoker</a:t>
            </a:r>
            <a:r>
              <a:rPr lang="en-US" dirty="0"/>
              <a:t>.&lt;</a:t>
            </a:r>
            <a:r>
              <a:rPr lang="en-US" dirty="0" err="1"/>
              <a:t>InvokeNextResourceFilter</a:t>
            </a:r>
            <a:r>
              <a:rPr lang="en-US" dirty="0"/>
              <a:t>&gt;d__23 </a:t>
            </a:r>
            <a:r>
              <a:rPr lang="en-US" dirty="0" err="1"/>
              <a:t>stateMachine</a:t>
            </a:r>
            <a:r>
              <a:rPr lang="en-US" dirty="0"/>
              <a:t>)	Unknown</a:t>
            </a:r>
          </a:p>
          <a:p>
            <a:r>
              <a:rPr lang="en-US" dirty="0"/>
              <a:t> 	Microsoft.AspNetCore.Mvc.Core.dll!Microsoft.AspNetCore.Mvc.Internal.ResourceInvoker.InvokeNextResourceFilter()	Unknown</a:t>
            </a:r>
          </a:p>
          <a:p>
            <a:r>
              <a:rPr lang="en-US" dirty="0"/>
              <a:t> 	Microsoft.AspNetCore.Mvc.Core.dll!Microsoft.AspNetCore.Mvc.Internal.ResourceInvoker.Next(ref </a:t>
            </a:r>
            <a:r>
              <a:rPr lang="en-US" dirty="0" err="1"/>
              <a:t>Microsoft.AspNetCore.Mvc.Internal.ResourceInvoker.State</a:t>
            </a:r>
            <a:r>
              <a:rPr lang="en-US" dirty="0"/>
              <a:t> next, ref </a:t>
            </a:r>
            <a:r>
              <a:rPr lang="en-US" dirty="0" err="1"/>
              <a:t>Microsoft.AspNetCore.Mvc.Internal.ResourceInvoker.Scope</a:t>
            </a:r>
            <a:r>
              <a:rPr lang="en-US" dirty="0"/>
              <a:t> scope, ref object state, ref bool </a:t>
            </a:r>
            <a:r>
              <a:rPr lang="en-US" dirty="0" err="1"/>
              <a:t>isCompleted</a:t>
            </a:r>
            <a:r>
              <a:rPr lang="en-US" dirty="0"/>
              <a:t>)	Unknown</a:t>
            </a:r>
          </a:p>
          <a:p>
            <a:r>
              <a:rPr lang="en-US" dirty="0"/>
              <a:t> 	Microsoft.AspNetCore.Mvc.Core.dll!Microsoft.AspNetCore.Mvc.Internal.ResourceInvoker.InvokeFilterPipelineAsync()	Unknown</a:t>
            </a:r>
          </a:p>
          <a:p>
            <a:r>
              <a:rPr lang="en-US" dirty="0"/>
              <a:t> 	System.Private.CoreLib.dll!System.Runtime.CompilerServices.AsyncMethodBuilderCore.Start&lt;</a:t>
            </a:r>
            <a:r>
              <a:rPr lang="en-US" dirty="0" err="1"/>
              <a:t>Microsoft.AspNetCore.Mvc.Internal.ResourceInvoker</a:t>
            </a:r>
            <a:r>
              <a:rPr lang="en-US" dirty="0"/>
              <a:t>.&lt;</a:t>
            </a:r>
            <a:r>
              <a:rPr lang="en-US" dirty="0" err="1"/>
              <a:t>InvokeFilterPipelineAsync</a:t>
            </a:r>
            <a:r>
              <a:rPr lang="en-US" dirty="0"/>
              <a:t>&gt;d__18&gt;(ref </a:t>
            </a:r>
            <a:r>
              <a:rPr lang="en-US" dirty="0" err="1"/>
              <a:t>Microsoft.AspNetCore.Mvc.Internal.ResourceInvoker</a:t>
            </a:r>
            <a:r>
              <a:rPr lang="en-US" dirty="0"/>
              <a:t>.&lt;</a:t>
            </a:r>
            <a:r>
              <a:rPr lang="en-US" dirty="0" err="1"/>
              <a:t>InvokeFilterPipelineAsync</a:t>
            </a:r>
            <a:r>
              <a:rPr lang="en-US" dirty="0"/>
              <a:t>&gt;d__18 </a:t>
            </a:r>
            <a:r>
              <a:rPr lang="en-US" dirty="0" err="1"/>
              <a:t>stateMachine</a:t>
            </a:r>
            <a:r>
              <a:rPr lang="en-US" dirty="0"/>
              <a:t>)	Unknown</a:t>
            </a:r>
          </a:p>
          <a:p>
            <a:r>
              <a:rPr lang="en-US" dirty="0"/>
              <a:t> 	Microsoft.AspNetCore.Mvc.Core.dll!Microsoft.AspNetCore.Mvc.Internal.ResourceInvoker.InvokeFilterPipelineAsync()	Unknown</a:t>
            </a:r>
          </a:p>
          <a:p>
            <a:r>
              <a:rPr lang="en-US" dirty="0"/>
              <a:t> 	Microsoft.AspNetCore.Mvc.Core.dll!Microsoft.AspNetCore.Mvc.Internal.ResourceInvoker.InvokeAsync()	Unknown</a:t>
            </a:r>
          </a:p>
          <a:p>
            <a:r>
              <a:rPr lang="en-US" dirty="0"/>
              <a:t> 	System.Private.CoreLib.dll!System.Runtime.CompilerServices.AsyncMethodBuilderCore.Start&lt;</a:t>
            </a:r>
            <a:r>
              <a:rPr lang="en-US" dirty="0" err="1"/>
              <a:t>Microsoft.AspNetCore.Mvc.Internal.ResourceInvoker</a:t>
            </a:r>
            <a:r>
              <a:rPr lang="en-US" dirty="0"/>
              <a:t>.&lt;</a:t>
            </a:r>
            <a:r>
              <a:rPr lang="en-US" dirty="0" err="1"/>
              <a:t>InvokeAsync</a:t>
            </a:r>
            <a:r>
              <a:rPr lang="en-US" dirty="0"/>
              <a:t>&gt;d__16&gt;(ref </a:t>
            </a:r>
            <a:r>
              <a:rPr lang="en-US" dirty="0" err="1"/>
              <a:t>Microsoft.AspNetCore.Mvc.Internal.ResourceInvoker</a:t>
            </a:r>
            <a:r>
              <a:rPr lang="en-US" dirty="0"/>
              <a:t>.&lt;</a:t>
            </a:r>
            <a:r>
              <a:rPr lang="en-US" dirty="0" err="1"/>
              <a:t>InvokeAsync</a:t>
            </a:r>
            <a:r>
              <a:rPr lang="en-US" dirty="0"/>
              <a:t>&gt;d__16 </a:t>
            </a:r>
            <a:r>
              <a:rPr lang="en-US" dirty="0" err="1"/>
              <a:t>stateMachine</a:t>
            </a:r>
            <a:r>
              <a:rPr lang="en-US" dirty="0"/>
              <a:t>)	Unknown</a:t>
            </a:r>
          </a:p>
          <a:p>
            <a:r>
              <a:rPr lang="en-US" dirty="0"/>
              <a:t> 	Microsoft.AspNetCore.Mvc.Core.dll!Microsoft.AspNetCore.Mvc.Internal.ResourceInvoker.InvokeAsync()	Unknown</a:t>
            </a:r>
          </a:p>
          <a:p>
            <a:r>
              <a:rPr lang="en-US" dirty="0"/>
              <a:t> 	Microsoft.AspNetCore.Routing.dll!Microsoft.AspNetCore.Builder.RouterMiddleware.Invoke(</a:t>
            </a:r>
            <a:r>
              <a:rPr lang="en-US" dirty="0" err="1"/>
              <a:t>Microsoft.AspNetCore.Http.HttpContext</a:t>
            </a:r>
            <a:r>
              <a:rPr lang="en-US" dirty="0"/>
              <a:t> </a:t>
            </a:r>
            <a:r>
              <a:rPr lang="en-US" dirty="0" err="1"/>
              <a:t>httpContext</a:t>
            </a:r>
            <a:r>
              <a:rPr lang="en-US" dirty="0"/>
              <a:t>)	Unknown</a:t>
            </a:r>
          </a:p>
          <a:p>
            <a:r>
              <a:rPr lang="en-US" dirty="0"/>
              <a:t> 	System.Private.CoreLib.dll!System.Runtime.CompilerServices.AsyncMethodBuilderCore.Start&lt;</a:t>
            </a:r>
            <a:r>
              <a:rPr lang="en-US" dirty="0" err="1"/>
              <a:t>Microsoft.AspNetCore.Builder.RouterMiddleware</a:t>
            </a:r>
            <a:r>
              <a:rPr lang="en-US" dirty="0"/>
              <a:t>.&lt;Invoke&gt;d__4&gt;(ref </a:t>
            </a:r>
            <a:r>
              <a:rPr lang="en-US" dirty="0" err="1"/>
              <a:t>Microsoft.AspNetCore.Builder.RouterMiddleware</a:t>
            </a:r>
            <a:r>
              <a:rPr lang="en-US" dirty="0"/>
              <a:t>.&lt;Invoke&gt;d__4 </a:t>
            </a:r>
            <a:r>
              <a:rPr lang="en-US" dirty="0" err="1"/>
              <a:t>stateMachine</a:t>
            </a:r>
            <a:r>
              <a:rPr lang="en-US" dirty="0"/>
              <a:t>)	Unknown</a:t>
            </a:r>
          </a:p>
          <a:p>
            <a:r>
              <a:rPr lang="en-US" dirty="0"/>
              <a:t> 	Microsoft.AspNetCore.Routing.dll!Microsoft.AspNetCore.Builder.RouterMiddleware.Invoke(</a:t>
            </a:r>
            <a:r>
              <a:rPr lang="en-US" dirty="0" err="1"/>
              <a:t>Microsoft.AspNetCore.Http.HttpContext</a:t>
            </a:r>
            <a:r>
              <a:rPr lang="en-US" dirty="0"/>
              <a:t> </a:t>
            </a:r>
            <a:r>
              <a:rPr lang="en-US" dirty="0" err="1"/>
              <a:t>httpContext</a:t>
            </a:r>
            <a:r>
              <a:rPr lang="en-US" dirty="0"/>
              <a:t>)	Unknown</a:t>
            </a:r>
          </a:p>
          <a:p>
            <a:r>
              <a:rPr lang="en-US" dirty="0"/>
              <a:t> 	Microsoft.AspNetCore.Server.IISIntegration.dll!Microsoft.AspNetCore.Server.IISIntegration.IISMiddleware.Invoke(</a:t>
            </a:r>
            <a:r>
              <a:rPr lang="en-US" dirty="0" err="1"/>
              <a:t>Microsoft.AspNetCore.Http.HttpContext</a:t>
            </a:r>
            <a:r>
              <a:rPr lang="en-US" dirty="0"/>
              <a:t> </a:t>
            </a:r>
            <a:r>
              <a:rPr lang="en-US" dirty="0" err="1"/>
              <a:t>httpContext</a:t>
            </a:r>
            <a:r>
              <a:rPr lang="en-US" dirty="0"/>
              <a:t>)	Unknown</a:t>
            </a:r>
          </a:p>
          <a:p>
            <a:r>
              <a:rPr lang="en-US" dirty="0"/>
              <a:t> 	System.Private.CoreLib.dll!System.Runtime.CompilerServices.AsyncMethodBuilderCore.Start&lt;</a:t>
            </a:r>
            <a:r>
              <a:rPr lang="en-US" dirty="0" err="1"/>
              <a:t>Microsoft.AspNetCore.Server.IISIntegration.IISMiddleware</a:t>
            </a:r>
            <a:r>
              <a:rPr lang="en-US" dirty="0"/>
              <a:t>.&lt;Invoke&gt;d__13&gt;(ref </a:t>
            </a:r>
            <a:r>
              <a:rPr lang="en-US" dirty="0" err="1"/>
              <a:t>Microsoft.AspNetCore.Server.IISIntegration.IISMiddleware</a:t>
            </a:r>
            <a:r>
              <a:rPr lang="en-US" dirty="0"/>
              <a:t>.&lt;Invoke&gt;d__13 </a:t>
            </a:r>
            <a:r>
              <a:rPr lang="en-US" dirty="0" err="1"/>
              <a:t>stateMachine</a:t>
            </a:r>
            <a:r>
              <a:rPr lang="en-US" dirty="0"/>
              <a:t>)	Unknown</a:t>
            </a:r>
          </a:p>
          <a:p>
            <a:r>
              <a:rPr lang="en-US" dirty="0"/>
              <a:t> 	Microsoft.AspNetCore.Server.IISIntegration.dll!Microsoft.AspNetCore.Server.IISIntegration.IISMiddleware.Invoke(</a:t>
            </a:r>
            <a:r>
              <a:rPr lang="en-US" dirty="0" err="1"/>
              <a:t>Microsoft.AspNetCore.Http.HttpContext</a:t>
            </a:r>
            <a:r>
              <a:rPr lang="en-US" dirty="0"/>
              <a:t> </a:t>
            </a:r>
            <a:r>
              <a:rPr lang="en-US" dirty="0" err="1"/>
              <a:t>httpContext</a:t>
            </a:r>
            <a:r>
              <a:rPr lang="en-US" dirty="0"/>
              <a:t>)	Unknown</a:t>
            </a:r>
          </a:p>
          <a:p>
            <a:r>
              <a:rPr lang="en-US" dirty="0"/>
              <a:t> 	Microsoft.AspNetCore.HttpOverrides.dll!Microsoft.AspNetCore.HttpOverrides.ForwardedHeadersMiddleware.Invoke(</a:t>
            </a:r>
            <a:r>
              <a:rPr lang="en-US" dirty="0" err="1"/>
              <a:t>Microsoft.AspNetCore.Http.HttpContext</a:t>
            </a:r>
            <a:r>
              <a:rPr lang="en-US" dirty="0"/>
              <a:t> context)	Unknown</a:t>
            </a:r>
          </a:p>
          <a:p>
            <a:r>
              <a:rPr lang="en-US" dirty="0"/>
              <a:t> 	Microsoft.AspNetCore.HostFiltering.dll!Microsoft.AspNetCore.HostFiltering.HostFilteringMiddleware.Invoke(</a:t>
            </a:r>
            <a:r>
              <a:rPr lang="en-US" dirty="0" err="1"/>
              <a:t>Microsoft.AspNetCore.Http.HttpContext</a:t>
            </a:r>
            <a:r>
              <a:rPr lang="en-US" dirty="0"/>
              <a:t> context)	Unknown</a:t>
            </a:r>
          </a:p>
          <a:p>
            <a:r>
              <a:rPr lang="en-US" dirty="0"/>
              <a:t> 	Microsoft.AspNetCore.Hosting.dll!Microsoft.AspNetCore.Hosting.Internal.RequestServicesContainerMiddleware.Invoke(</a:t>
            </a:r>
            <a:r>
              <a:rPr lang="en-US" dirty="0" err="1"/>
              <a:t>Microsoft.AspNetCore.Http.HttpContext</a:t>
            </a:r>
            <a:r>
              <a:rPr lang="en-US" dirty="0"/>
              <a:t> </a:t>
            </a:r>
            <a:r>
              <a:rPr lang="en-US" dirty="0" err="1"/>
              <a:t>httpContext</a:t>
            </a:r>
            <a:r>
              <a:rPr lang="en-US" dirty="0"/>
              <a:t>)	Unknown</a:t>
            </a:r>
          </a:p>
          <a:p>
            <a:r>
              <a:rPr lang="en-US" dirty="0"/>
              <a:t> 	Microsoft.AspNetCore.Hosting.dll!Microsoft.AspNetCore.Hosting.Internal.HostingApplication.ProcessRequestAsync(Microsoft.AspNetCore.Hosting.Internal.HostingApplication.Context context)	Unknown</a:t>
            </a:r>
          </a:p>
          <a:p>
            <a:r>
              <a:rPr lang="en-US" dirty="0"/>
              <a:t> 	Microsoft.AspNetCore.Server.Kestrel.Core.dll!Microsoft.AspNetCore.Server.Kestrel.Core.Internal.Http.HttpProtocol.ProcessRequests&lt;Microsoft.AspNetCore.Hosting.Internal.HostingApplication.Context&gt;(</a:t>
            </a:r>
            <a:r>
              <a:rPr lang="en-US" dirty="0" err="1"/>
              <a:t>Microsoft.AspNetCore.Hosting.Server.IHttpApplication</a:t>
            </a:r>
            <a:r>
              <a:rPr lang="en-US" dirty="0"/>
              <a:t>&lt;Microsoft.AspNetCore.Hosting.Internal.HostingApplication.Context&gt; application)	Unknown</a:t>
            </a:r>
          </a:p>
          <a:p>
            <a:r>
              <a:rPr lang="en-US" dirty="0"/>
              <a:t> 	System.Private.CoreLib.dll!System.Threading.ExecutionContext.RunInternal(</a:t>
            </a:r>
            <a:r>
              <a:rPr lang="en-US" dirty="0" err="1"/>
              <a:t>System.Threading.ExecutionContext</a:t>
            </a:r>
            <a:r>
              <a:rPr lang="en-US" dirty="0"/>
              <a:t> </a:t>
            </a:r>
            <a:r>
              <a:rPr lang="en-US" dirty="0" err="1"/>
              <a:t>executionContext</a:t>
            </a:r>
            <a:r>
              <a:rPr lang="en-US" dirty="0"/>
              <a:t>, </a:t>
            </a:r>
            <a:r>
              <a:rPr lang="en-US" dirty="0" err="1"/>
              <a:t>System.Threading.ContextCallback</a:t>
            </a:r>
            <a:r>
              <a:rPr lang="en-US" dirty="0"/>
              <a:t> callback, object state)	Unknown</a:t>
            </a:r>
          </a:p>
          <a:p>
            <a:r>
              <a:rPr lang="en-US" dirty="0"/>
              <a:t> 	System.Private.CoreLib.dll!System.Runtime.CompilerServices.AsyncTaskMethodBuilder&lt;</a:t>
            </a:r>
            <a:r>
              <a:rPr lang="en-US" dirty="0" err="1"/>
              <a:t>System.Threading.Tasks.VoidTaskResult</a:t>
            </a:r>
            <a:r>
              <a:rPr lang="en-US" dirty="0"/>
              <a:t>&gt;.</a:t>
            </a:r>
            <a:r>
              <a:rPr lang="en-US" dirty="0" err="1"/>
              <a:t>AsyncStateMachineBox</a:t>
            </a:r>
            <a:r>
              <a:rPr lang="en-US" dirty="0"/>
              <a:t>&lt;Microsoft.AspNetCore.Server.Kestrel.Core.Internal.Http.HttpProtocol.&lt;</a:t>
            </a:r>
            <a:r>
              <a:rPr lang="en-US" dirty="0" err="1"/>
              <a:t>ProcessRequests</a:t>
            </a:r>
            <a:r>
              <a:rPr lang="en-US" dirty="0"/>
              <a:t>&gt;d__188&lt;Microsoft.AspNetCore.Hosting.Internal.HostingApplication.Context&gt;&gt;.</a:t>
            </a:r>
            <a:r>
              <a:rPr lang="en-US" dirty="0" err="1"/>
              <a:t>MoveNext</a:t>
            </a:r>
            <a:r>
              <a:rPr lang="en-US" dirty="0"/>
              <a:t>()	Unknown</a:t>
            </a:r>
          </a:p>
          <a:p>
            <a:r>
              <a:rPr lang="en-US" dirty="0"/>
              <a:t> 	System.Private.CoreLib.dll!System.Threading.ExecutionContext.RunInternal(</a:t>
            </a:r>
            <a:r>
              <a:rPr lang="en-US" dirty="0" err="1"/>
              <a:t>System.Threading.ExecutionContext</a:t>
            </a:r>
            <a:r>
              <a:rPr lang="en-US" dirty="0"/>
              <a:t> </a:t>
            </a:r>
            <a:r>
              <a:rPr lang="en-US" dirty="0" err="1"/>
              <a:t>executionContext</a:t>
            </a:r>
            <a:r>
              <a:rPr lang="en-US" dirty="0"/>
              <a:t>, </a:t>
            </a:r>
            <a:r>
              <a:rPr lang="en-US" dirty="0" err="1"/>
              <a:t>System.Threading.ContextCallback</a:t>
            </a:r>
            <a:r>
              <a:rPr lang="en-US" dirty="0"/>
              <a:t> callback, object state)	Unknown</a:t>
            </a:r>
          </a:p>
          <a:p>
            <a:r>
              <a:rPr lang="en-US" dirty="0"/>
              <a:t> 	System.Private.CoreLib.dll!System.Threading.ThreadPoolWorkQueue.Dispatch()	Unknown</a:t>
            </a:r>
          </a:p>
        </p:txBody>
      </p:sp>
      <p:pic>
        <p:nvPicPr>
          <p:cNvPr id="5" name="Picture 4">
            <a:extLst>
              <a:ext uri="{FF2B5EF4-FFF2-40B4-BE49-F238E27FC236}">
                <a16:creationId xmlns:a16="http://schemas.microsoft.com/office/drawing/2014/main" id="{0754AD03-7414-48A8-A905-AA069AD6E871}"/>
              </a:ext>
            </a:extLst>
          </p:cNvPr>
          <p:cNvPicPr>
            <a:picLocks noChangeAspect="1"/>
          </p:cNvPicPr>
          <p:nvPr/>
        </p:nvPicPr>
        <p:blipFill>
          <a:blip r:embed="rId3"/>
          <a:stretch>
            <a:fillRect/>
          </a:stretch>
        </p:blipFill>
        <p:spPr>
          <a:xfrm>
            <a:off x="304800" y="990600"/>
            <a:ext cx="11468654" cy="5365752"/>
          </a:xfrm>
          <a:prstGeom prst="rect">
            <a:avLst/>
          </a:prstGeom>
        </p:spPr>
      </p:pic>
      <p:sp>
        <p:nvSpPr>
          <p:cNvPr id="6" name="Rectangle 5">
            <a:extLst>
              <a:ext uri="{FF2B5EF4-FFF2-40B4-BE49-F238E27FC236}">
                <a16:creationId xmlns:a16="http://schemas.microsoft.com/office/drawing/2014/main" id="{07BB264A-2D36-412D-A0ED-1A87880787DE}"/>
              </a:ext>
            </a:extLst>
          </p:cNvPr>
          <p:cNvSpPr/>
          <p:nvPr/>
        </p:nvSpPr>
        <p:spPr>
          <a:xfrm>
            <a:off x="2367775" y="5397396"/>
            <a:ext cx="7668322" cy="369332"/>
          </a:xfrm>
          <a:prstGeom prst="rect">
            <a:avLst/>
          </a:prstGeom>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dirty="0"/>
              <a:t>System.Private.CoreLib.dll!System.Threading.ThreadPoolWorkQueue.Dispatch()</a:t>
            </a:r>
          </a:p>
        </p:txBody>
      </p:sp>
      <p:sp>
        <p:nvSpPr>
          <p:cNvPr id="7" name="Speech Bubble: Rectangle 6">
            <a:extLst>
              <a:ext uri="{FF2B5EF4-FFF2-40B4-BE49-F238E27FC236}">
                <a16:creationId xmlns:a16="http://schemas.microsoft.com/office/drawing/2014/main" id="{2E38934B-B04C-4E0A-A879-199788199C62}"/>
              </a:ext>
            </a:extLst>
          </p:cNvPr>
          <p:cNvSpPr/>
          <p:nvPr/>
        </p:nvSpPr>
        <p:spPr>
          <a:xfrm>
            <a:off x="8575287" y="4016940"/>
            <a:ext cx="2921620" cy="825191"/>
          </a:xfrm>
          <a:prstGeom prst="wedgeRectCallout">
            <a:avLst>
              <a:gd name="adj1" fmla="val -48314"/>
              <a:gd name="adj2" fmla="val 11925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Thread pulled from “thread pool” to process request</a:t>
            </a:r>
          </a:p>
        </p:txBody>
      </p:sp>
      <p:sp>
        <p:nvSpPr>
          <p:cNvPr id="8" name="Rectangle 7">
            <a:extLst>
              <a:ext uri="{FF2B5EF4-FFF2-40B4-BE49-F238E27FC236}">
                <a16:creationId xmlns:a16="http://schemas.microsoft.com/office/drawing/2014/main" id="{6EB421B2-B4E8-4E5F-B0BB-4BBBDCBFE751}"/>
              </a:ext>
            </a:extLst>
          </p:cNvPr>
          <p:cNvSpPr/>
          <p:nvPr/>
        </p:nvSpPr>
        <p:spPr>
          <a:xfrm>
            <a:off x="251254" y="2278822"/>
            <a:ext cx="11689491" cy="646331"/>
          </a:xfrm>
          <a:prstGeom prst="rect">
            <a:avLst/>
          </a:prstGeom>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dirty="0"/>
              <a:t>Microsoft.AspNetCore.Mvc.Core.dll!Microsoft.AspNetCore.Mvc.Controllers.ControllerFactoryProvider.CreateControllerFactory.__CreateController</a:t>
            </a:r>
          </a:p>
        </p:txBody>
      </p:sp>
      <p:sp>
        <p:nvSpPr>
          <p:cNvPr id="9" name="Speech Bubble: Rectangle 8">
            <a:extLst>
              <a:ext uri="{FF2B5EF4-FFF2-40B4-BE49-F238E27FC236}">
                <a16:creationId xmlns:a16="http://schemas.microsoft.com/office/drawing/2014/main" id="{80C82986-78F7-4988-AD01-67846F3C2365}"/>
              </a:ext>
            </a:extLst>
          </p:cNvPr>
          <p:cNvSpPr/>
          <p:nvPr/>
        </p:nvSpPr>
        <p:spPr>
          <a:xfrm>
            <a:off x="1068474" y="3641255"/>
            <a:ext cx="2921620" cy="825191"/>
          </a:xfrm>
          <a:prstGeom prst="wedgeRectCallout">
            <a:avLst>
              <a:gd name="adj1" fmla="val -34230"/>
              <a:gd name="adj2" fmla="val -135608"/>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Create Controller Instance that matches request URL</a:t>
            </a:r>
          </a:p>
        </p:txBody>
      </p:sp>
      <p:sp>
        <p:nvSpPr>
          <p:cNvPr id="10" name="Arrow: Right 9">
            <a:extLst>
              <a:ext uri="{FF2B5EF4-FFF2-40B4-BE49-F238E27FC236}">
                <a16:creationId xmlns:a16="http://schemas.microsoft.com/office/drawing/2014/main" id="{5465E7CA-5F09-467D-9896-C135C016B453}"/>
              </a:ext>
            </a:extLst>
          </p:cNvPr>
          <p:cNvSpPr/>
          <p:nvPr/>
        </p:nvSpPr>
        <p:spPr>
          <a:xfrm rot="16200000">
            <a:off x="4293403" y="3594797"/>
            <a:ext cx="2472243" cy="11329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9597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6AECF-3CAE-44E9-9863-72AA5603DD70}"/>
              </a:ext>
            </a:extLst>
          </p:cNvPr>
          <p:cNvSpPr>
            <a:spLocks noGrp="1"/>
          </p:cNvSpPr>
          <p:nvPr>
            <p:ph type="title"/>
          </p:nvPr>
        </p:nvSpPr>
        <p:spPr/>
        <p:txBody>
          <a:bodyPr/>
          <a:lstStyle/>
          <a:p>
            <a:r>
              <a:rPr lang="en-US" dirty="0"/>
              <a:t>Actual MVC request captured in Visual Studio</a:t>
            </a:r>
          </a:p>
        </p:txBody>
      </p:sp>
      <p:sp>
        <p:nvSpPr>
          <p:cNvPr id="3" name="Slide Number Placeholder 2">
            <a:extLst>
              <a:ext uri="{FF2B5EF4-FFF2-40B4-BE49-F238E27FC236}">
                <a16:creationId xmlns:a16="http://schemas.microsoft.com/office/drawing/2014/main" id="{C4543944-738D-46C0-9E3C-AB7F585F10D1}"/>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pPr defTabSz="914400" eaLnBrk="1" fontAlgn="auto" hangingPunct="1">
                <a:spcBef>
                  <a:spcPts val="0"/>
                </a:spcBef>
                <a:spcAft>
                  <a:spcPts val="0"/>
                </a:spcAft>
              </a:pPr>
              <a:t>14</a:t>
            </a:fld>
            <a:endParaRPr lang="en-US" sz="1800" kern="0" dirty="0"/>
          </a:p>
        </p:txBody>
      </p:sp>
      <p:sp>
        <p:nvSpPr>
          <p:cNvPr id="4" name="Rectangle 3">
            <a:extLst>
              <a:ext uri="{FF2B5EF4-FFF2-40B4-BE49-F238E27FC236}">
                <a16:creationId xmlns:a16="http://schemas.microsoft.com/office/drawing/2014/main" id="{81587CD4-0553-4662-85B2-76D79F4A3B23}"/>
              </a:ext>
            </a:extLst>
          </p:cNvPr>
          <p:cNvSpPr/>
          <p:nvPr/>
        </p:nvSpPr>
        <p:spPr>
          <a:xfrm>
            <a:off x="-3650776" y="-33042522"/>
            <a:ext cx="19134161" cy="22252245"/>
          </a:xfrm>
          <a:prstGeom prst="rect">
            <a:avLst/>
          </a:prstGeom>
        </p:spPr>
        <p:txBody>
          <a:bodyPr wrap="square">
            <a:spAutoFit/>
          </a:bodyPr>
          <a:lstStyle/>
          <a:p>
            <a:r>
              <a:rPr lang="en-US" dirty="0"/>
              <a:t>&gt;	MyShuttle.Web.dll!MyShuttle.Web.Controllers.HomeController.Index() Line 24	C#</a:t>
            </a:r>
          </a:p>
          <a:p>
            <a:r>
              <a:rPr lang="en-US" dirty="0"/>
              <a:t> 	[Lightweight Function]	</a:t>
            </a:r>
          </a:p>
          <a:p>
            <a:r>
              <a:rPr lang="en-US" dirty="0"/>
              <a:t> 	Microsoft.AspNetCore.Mvc.Core.dll!Microsoft.AspNetCore.Mvc.Internal.ActionMethodExecutor.SyncActionResultExecutor.Execute(</a:t>
            </a:r>
            <a:r>
              <a:rPr lang="en-US" dirty="0" err="1"/>
              <a:t>Microsoft.AspNetCore.Mvc.Infrastructure.IActionResultTypeMapper</a:t>
            </a:r>
            <a:r>
              <a:rPr lang="en-US" dirty="0"/>
              <a:t> mapper, </a:t>
            </a:r>
            <a:r>
              <a:rPr lang="en-US" dirty="0" err="1"/>
              <a:t>Microsoft.Extensions.Internal.ObjectMethodExecutor</a:t>
            </a:r>
            <a:r>
              <a:rPr lang="en-US" dirty="0"/>
              <a:t> executor, object controller, object[] arguments)	Unknown</a:t>
            </a:r>
          </a:p>
          <a:p>
            <a:r>
              <a:rPr lang="en-US" dirty="0"/>
              <a:t> 	Microsoft.AspNetCore.Mvc.Core.dll!Microsoft.AspNetCore.Mvc.Internal.ControllerActionInvoker.InvokeActionMethodAsync()	Unknown</a:t>
            </a:r>
          </a:p>
          <a:p>
            <a:r>
              <a:rPr lang="en-US" dirty="0"/>
              <a:t> 	System.Private.CoreLib.dll!System.Runtime.CompilerServices.AsyncMethodBuilderCore.Start&lt;</a:t>
            </a:r>
            <a:r>
              <a:rPr lang="en-US" dirty="0" err="1"/>
              <a:t>Microsoft.AspNetCore.Mvc.Internal.ControllerActionInvoker</a:t>
            </a:r>
            <a:r>
              <a:rPr lang="en-US" dirty="0"/>
              <a:t>.&lt;</a:t>
            </a:r>
            <a:r>
              <a:rPr lang="en-US" dirty="0" err="1"/>
              <a:t>InvokeActionMethodAsync</a:t>
            </a:r>
            <a:r>
              <a:rPr lang="en-US" dirty="0"/>
              <a:t>&gt;d__12&gt;(ref </a:t>
            </a:r>
            <a:r>
              <a:rPr lang="en-US" dirty="0" err="1"/>
              <a:t>Microsoft.AspNetCore.Mvc.Internal.ControllerActionInvoker</a:t>
            </a:r>
            <a:r>
              <a:rPr lang="en-US" dirty="0"/>
              <a:t>.&lt;</a:t>
            </a:r>
            <a:r>
              <a:rPr lang="en-US" dirty="0" err="1"/>
              <a:t>InvokeActionMethodAsync</a:t>
            </a:r>
            <a:r>
              <a:rPr lang="en-US" dirty="0"/>
              <a:t>&gt;d__12 </a:t>
            </a:r>
            <a:r>
              <a:rPr lang="en-US" dirty="0" err="1"/>
              <a:t>stateMachine</a:t>
            </a:r>
            <a:r>
              <a:rPr lang="en-US" dirty="0"/>
              <a:t>)	Unknown</a:t>
            </a:r>
          </a:p>
          <a:p>
            <a:r>
              <a:rPr lang="en-US" dirty="0"/>
              <a:t> 	Microsoft.AspNetCore.Mvc.Core.dll!Microsoft.AspNetCore.Mvc.Internal.ControllerActionInvoker.InvokeActionMethodAsync()	Unknown</a:t>
            </a:r>
          </a:p>
          <a:p>
            <a:r>
              <a:rPr lang="en-US" dirty="0"/>
              <a:t> 	Microsoft.AspNetCore.Mvc.Core.dll!Microsoft.AspNetCore.Mvc.Internal.ControllerActionInvoker.Next(ref </a:t>
            </a:r>
            <a:r>
              <a:rPr lang="en-US" dirty="0" err="1"/>
              <a:t>Microsoft.AspNetCore.Mvc.Internal.ControllerActionInvoker.State</a:t>
            </a:r>
            <a:r>
              <a:rPr lang="en-US" dirty="0"/>
              <a:t> next, ref </a:t>
            </a:r>
            <a:r>
              <a:rPr lang="en-US" dirty="0" err="1"/>
              <a:t>Microsoft.AspNetCore.Mvc.Internal.ControllerActionInvoker.Scope</a:t>
            </a:r>
            <a:r>
              <a:rPr lang="en-US" dirty="0"/>
              <a:t> scope, ref object state, ref bool </a:t>
            </a:r>
            <a:r>
              <a:rPr lang="en-US" dirty="0" err="1"/>
              <a:t>isCompleted</a:t>
            </a:r>
            <a:r>
              <a:rPr lang="en-US" dirty="0"/>
              <a:t>)	Unknown</a:t>
            </a:r>
          </a:p>
          <a:p>
            <a:r>
              <a:rPr lang="en-US" dirty="0"/>
              <a:t> 	Microsoft.AspNetCore.Mvc.Core.dll!Microsoft.AspNetCore.Mvc.Internal.ControllerActionInvoker.InvokeNextActionFilterAsync()	Unknown</a:t>
            </a:r>
          </a:p>
          <a:p>
            <a:r>
              <a:rPr lang="en-US" dirty="0"/>
              <a:t> 	System.Private.CoreLib.dll!System.Runtime.CompilerServices.AsyncMethodBuilderCore.Start&lt;</a:t>
            </a:r>
            <a:r>
              <a:rPr lang="en-US" dirty="0" err="1"/>
              <a:t>Microsoft.AspNetCore.Mvc.Internal.ControllerActionInvoker</a:t>
            </a:r>
            <a:r>
              <a:rPr lang="en-US" dirty="0"/>
              <a:t>.&lt;</a:t>
            </a:r>
            <a:r>
              <a:rPr lang="en-US" dirty="0" err="1"/>
              <a:t>InvokeNextActionFilterAsync</a:t>
            </a:r>
            <a:r>
              <a:rPr lang="en-US" dirty="0"/>
              <a:t>&gt;d__10&gt;(ref </a:t>
            </a:r>
            <a:r>
              <a:rPr lang="en-US" dirty="0" err="1"/>
              <a:t>Microsoft.AspNetCore.Mvc.Internal.ControllerActionInvoker</a:t>
            </a:r>
            <a:r>
              <a:rPr lang="en-US" dirty="0"/>
              <a:t>.&lt;</a:t>
            </a:r>
            <a:r>
              <a:rPr lang="en-US" dirty="0" err="1"/>
              <a:t>InvokeNextActionFilterAsync</a:t>
            </a:r>
            <a:r>
              <a:rPr lang="en-US" dirty="0"/>
              <a:t>&gt;d__10 </a:t>
            </a:r>
            <a:r>
              <a:rPr lang="en-US" dirty="0" err="1"/>
              <a:t>stateMachine</a:t>
            </a:r>
            <a:r>
              <a:rPr lang="en-US" dirty="0"/>
              <a:t>)	Unknown</a:t>
            </a:r>
          </a:p>
          <a:p>
            <a:r>
              <a:rPr lang="en-US" dirty="0"/>
              <a:t> 	Microsoft.AspNetCore.Mvc.Core.dll!Microsoft.AspNetCore.Mvc.Internal.ControllerActionInvoker.InvokeNextActionFilterAsync()	Unknown</a:t>
            </a:r>
          </a:p>
          <a:p>
            <a:r>
              <a:rPr lang="en-US" dirty="0"/>
              <a:t> 	Microsoft.AspNetCore.Mvc.Core.dll!Microsoft.AspNetCore.Mvc.Internal.ControllerActionInvoker.Next(ref </a:t>
            </a:r>
            <a:r>
              <a:rPr lang="en-US" dirty="0" err="1"/>
              <a:t>Microsoft.AspNetCore.Mvc.Internal.ControllerActionInvoker.State</a:t>
            </a:r>
            <a:r>
              <a:rPr lang="en-US" dirty="0"/>
              <a:t> next, ref </a:t>
            </a:r>
            <a:r>
              <a:rPr lang="en-US" dirty="0" err="1"/>
              <a:t>Microsoft.AspNetCore.Mvc.Internal.ControllerActionInvoker.Scope</a:t>
            </a:r>
            <a:r>
              <a:rPr lang="en-US" dirty="0"/>
              <a:t> scope, ref object state, ref bool </a:t>
            </a:r>
            <a:r>
              <a:rPr lang="en-US" dirty="0" err="1"/>
              <a:t>isCompleted</a:t>
            </a:r>
            <a:r>
              <a:rPr lang="en-US" dirty="0"/>
              <a:t>)	Unknown</a:t>
            </a:r>
          </a:p>
          <a:p>
            <a:r>
              <a:rPr lang="en-US" dirty="0"/>
              <a:t> 	Microsoft.AspNetCore.Mvc.Core.dll!Microsoft.AspNetCore.Mvc.Internal.ControllerActionInvoker.InvokeNextActionFilterAsync()	Unknown</a:t>
            </a:r>
          </a:p>
          <a:p>
            <a:r>
              <a:rPr lang="en-US" dirty="0"/>
              <a:t> 	System.Private.CoreLib.dll!System.Runtime.CompilerServices.AsyncMethodBuilderCore.Start&lt;</a:t>
            </a:r>
            <a:r>
              <a:rPr lang="en-US" dirty="0" err="1"/>
              <a:t>Microsoft.AspNetCore.Mvc.Internal.ControllerActionInvoker</a:t>
            </a:r>
            <a:r>
              <a:rPr lang="en-US" dirty="0"/>
              <a:t>.&lt;</a:t>
            </a:r>
            <a:r>
              <a:rPr lang="en-US" dirty="0" err="1"/>
              <a:t>InvokeNextActionFilterAsync</a:t>
            </a:r>
            <a:r>
              <a:rPr lang="en-US" dirty="0"/>
              <a:t>&gt;d__10&gt;(ref </a:t>
            </a:r>
            <a:r>
              <a:rPr lang="en-US" dirty="0" err="1"/>
              <a:t>Microsoft.AspNetCore.Mvc.Internal.ControllerActionInvoker</a:t>
            </a:r>
            <a:r>
              <a:rPr lang="en-US" dirty="0"/>
              <a:t>.&lt;</a:t>
            </a:r>
            <a:r>
              <a:rPr lang="en-US" dirty="0" err="1"/>
              <a:t>InvokeNextActionFilterAsync</a:t>
            </a:r>
            <a:r>
              <a:rPr lang="en-US" dirty="0"/>
              <a:t>&gt;d__10 </a:t>
            </a:r>
            <a:r>
              <a:rPr lang="en-US" dirty="0" err="1"/>
              <a:t>stateMachine</a:t>
            </a:r>
            <a:r>
              <a:rPr lang="en-US" dirty="0"/>
              <a:t>)	Unknown</a:t>
            </a:r>
          </a:p>
          <a:p>
            <a:r>
              <a:rPr lang="en-US" dirty="0"/>
              <a:t> 	Microsoft.AspNetCore.Mvc.Core.dll!Microsoft.AspNetCore.Mvc.Internal.ControllerActionInvoker.InvokeNextActionFilterAsync()	Unknown</a:t>
            </a:r>
          </a:p>
          <a:p>
            <a:r>
              <a:rPr lang="en-US" dirty="0"/>
              <a:t> 	Microsoft.AspNetCore.Mvc.Core.dll!Microsoft.AspNetCore.Mvc.Internal.ControllerActionInvoker.InvokeNextActionFilterAwaitedAsync()	Unknown</a:t>
            </a:r>
          </a:p>
          <a:p>
            <a:r>
              <a:rPr lang="en-US" dirty="0"/>
              <a:t> 	System.Private.CoreLib.dll!System.Runtime.CompilerServices.AsyncMethodBuilderCore.Start&lt;</a:t>
            </a:r>
            <a:r>
              <a:rPr lang="en-US" dirty="0" err="1"/>
              <a:t>Microsoft.AspNetCore.Mvc.Internal.ControllerActionInvoker</a:t>
            </a:r>
            <a:r>
              <a:rPr lang="en-US" dirty="0"/>
              <a:t>.&lt;</a:t>
            </a:r>
            <a:r>
              <a:rPr lang="en-US" dirty="0" err="1"/>
              <a:t>InvokeNextActionFilterAwaitedAsync</a:t>
            </a:r>
            <a:r>
              <a:rPr lang="en-US" dirty="0"/>
              <a:t>&gt;d__11&gt;(ref </a:t>
            </a:r>
            <a:r>
              <a:rPr lang="en-US" dirty="0" err="1"/>
              <a:t>Microsoft.AspNetCore.Mvc.Internal.ControllerActionInvoker</a:t>
            </a:r>
            <a:r>
              <a:rPr lang="en-US" dirty="0"/>
              <a:t>.&lt;</a:t>
            </a:r>
            <a:r>
              <a:rPr lang="en-US" dirty="0" err="1"/>
              <a:t>InvokeNextActionFilterAwaitedAsync</a:t>
            </a:r>
            <a:r>
              <a:rPr lang="en-US" dirty="0"/>
              <a:t>&gt;d__11 </a:t>
            </a:r>
            <a:r>
              <a:rPr lang="en-US" dirty="0" err="1"/>
              <a:t>stateMachine</a:t>
            </a:r>
            <a:r>
              <a:rPr lang="en-US" dirty="0"/>
              <a:t>)	Unknown</a:t>
            </a:r>
          </a:p>
          <a:p>
            <a:r>
              <a:rPr lang="en-US" dirty="0"/>
              <a:t> 	Microsoft.AspNetCore.Mvc.Core.dll!Microsoft.AspNetCore.Mvc.Internal.ControllerActionInvoker.InvokeNextActionFilterAwaitedAsync()	Unknown</a:t>
            </a:r>
          </a:p>
          <a:p>
            <a:r>
              <a:rPr lang="en-US" dirty="0"/>
              <a:t> 	Microsoft.AspNetCore.Mvc.ViewFeatures.dll!Microsoft.AspNetCore.Mvc.Controller.OnActionExecutionAsync(</a:t>
            </a:r>
            <a:r>
              <a:rPr lang="en-US" dirty="0" err="1"/>
              <a:t>Microsoft.AspNetCore.Mvc.Filters.ActionExecutingContext</a:t>
            </a:r>
            <a:r>
              <a:rPr lang="en-US" dirty="0"/>
              <a:t> context, </a:t>
            </a:r>
            <a:r>
              <a:rPr lang="en-US" dirty="0" err="1"/>
              <a:t>Microsoft.AspNetCore.Mvc.Filters.ActionExecutionDelegate</a:t>
            </a:r>
            <a:r>
              <a:rPr lang="en-US" dirty="0"/>
              <a:t> next)	Unknown</a:t>
            </a:r>
          </a:p>
          <a:p>
            <a:r>
              <a:rPr lang="en-US" dirty="0"/>
              <a:t> 	System.Private.CoreLib.dll!System.Runtime.CompilerServices.AsyncMethodBuilderCore.Start&lt;</a:t>
            </a:r>
            <a:r>
              <a:rPr lang="en-US" dirty="0" err="1"/>
              <a:t>Microsoft.AspNetCore.Mvc.Controller</a:t>
            </a:r>
            <a:r>
              <a:rPr lang="en-US" dirty="0"/>
              <a:t>.&lt;</a:t>
            </a:r>
            <a:r>
              <a:rPr lang="en-US" dirty="0" err="1"/>
              <a:t>OnActionExecutionAsync</a:t>
            </a:r>
            <a:r>
              <a:rPr lang="en-US" dirty="0"/>
              <a:t>&gt;d__27&gt;(ref </a:t>
            </a:r>
            <a:r>
              <a:rPr lang="en-US" dirty="0" err="1"/>
              <a:t>Microsoft.AspNetCore.Mvc.Controller</a:t>
            </a:r>
            <a:r>
              <a:rPr lang="en-US" dirty="0"/>
              <a:t>.&lt;</a:t>
            </a:r>
            <a:r>
              <a:rPr lang="en-US" dirty="0" err="1"/>
              <a:t>OnActionExecutionAsync</a:t>
            </a:r>
            <a:r>
              <a:rPr lang="en-US" dirty="0"/>
              <a:t>&gt;d__27 </a:t>
            </a:r>
            <a:r>
              <a:rPr lang="en-US" dirty="0" err="1"/>
              <a:t>stateMachine</a:t>
            </a:r>
            <a:r>
              <a:rPr lang="en-US" dirty="0"/>
              <a:t>)	Unknown</a:t>
            </a:r>
          </a:p>
          <a:p>
            <a:r>
              <a:rPr lang="en-US" dirty="0"/>
              <a:t> 	Microsoft.AspNetCore.Mvc.ViewFeatures.dll!Microsoft.AspNetCore.Mvc.Controller.OnActionExecutionAsync(</a:t>
            </a:r>
            <a:r>
              <a:rPr lang="en-US" dirty="0" err="1"/>
              <a:t>Microsoft.AspNetCore.Mvc.Filters.ActionExecutingContext</a:t>
            </a:r>
            <a:r>
              <a:rPr lang="en-US" dirty="0"/>
              <a:t> context, </a:t>
            </a:r>
            <a:r>
              <a:rPr lang="en-US" dirty="0" err="1"/>
              <a:t>Microsoft.AspNetCore.Mvc.Filters.ActionExecutionDelegate</a:t>
            </a:r>
            <a:r>
              <a:rPr lang="en-US" dirty="0"/>
              <a:t> next)	Unknown</a:t>
            </a:r>
          </a:p>
          <a:p>
            <a:r>
              <a:rPr lang="en-US" dirty="0"/>
              <a:t> 	Microsoft.AspNetCore.Mvc.Core.dll!Microsoft.AspNetCore.Mvc.Internal.ControllerActionInvoker.Next(ref </a:t>
            </a:r>
            <a:r>
              <a:rPr lang="en-US" dirty="0" err="1"/>
              <a:t>Microsoft.AspNetCore.Mvc.Internal.ControllerActionInvoker.State</a:t>
            </a:r>
            <a:r>
              <a:rPr lang="en-US" dirty="0"/>
              <a:t> next, ref </a:t>
            </a:r>
            <a:r>
              <a:rPr lang="en-US" dirty="0" err="1"/>
              <a:t>Microsoft.AspNetCore.Mvc.Internal.ControllerActionInvoker.Scope</a:t>
            </a:r>
            <a:r>
              <a:rPr lang="en-US" dirty="0"/>
              <a:t> scope, ref object state, ref bool </a:t>
            </a:r>
            <a:r>
              <a:rPr lang="en-US" dirty="0" err="1"/>
              <a:t>isCompleted</a:t>
            </a:r>
            <a:r>
              <a:rPr lang="en-US" dirty="0"/>
              <a:t>)	Unknown</a:t>
            </a:r>
          </a:p>
          <a:p>
            <a:r>
              <a:rPr lang="en-US" dirty="0"/>
              <a:t> 	Microsoft.AspNetCore.Mvc.Core.dll!Microsoft.AspNetCore.Mvc.Internal.ControllerActionInvoker.InvokeInnerFilterAsync()	Unknown</a:t>
            </a:r>
          </a:p>
          <a:p>
            <a:r>
              <a:rPr lang="en-US" dirty="0"/>
              <a:t> 	System.Private.CoreLib.dll!System.Runtime.CompilerServices.AsyncMethodBuilderCore.Start&lt;</a:t>
            </a:r>
            <a:r>
              <a:rPr lang="en-US" dirty="0" err="1"/>
              <a:t>Microsoft.AspNetCore.Mvc.Internal.ControllerActionInvoker</a:t>
            </a:r>
            <a:r>
              <a:rPr lang="en-US" dirty="0"/>
              <a:t>.&lt;</a:t>
            </a:r>
            <a:r>
              <a:rPr lang="en-US" dirty="0" err="1"/>
              <a:t>InvokeInnerFilterAsync</a:t>
            </a:r>
            <a:r>
              <a:rPr lang="en-US" dirty="0"/>
              <a:t>&gt;d__13&gt;(ref </a:t>
            </a:r>
            <a:r>
              <a:rPr lang="en-US" dirty="0" err="1"/>
              <a:t>Microsoft.AspNetCore.Mvc.Internal.ControllerActionInvoker</a:t>
            </a:r>
            <a:r>
              <a:rPr lang="en-US" dirty="0"/>
              <a:t>.&lt;</a:t>
            </a:r>
            <a:r>
              <a:rPr lang="en-US" dirty="0" err="1"/>
              <a:t>InvokeInnerFilterAsync</a:t>
            </a:r>
            <a:r>
              <a:rPr lang="en-US" dirty="0"/>
              <a:t>&gt;d__13 </a:t>
            </a:r>
            <a:r>
              <a:rPr lang="en-US" dirty="0" err="1"/>
              <a:t>stateMachine</a:t>
            </a:r>
            <a:r>
              <a:rPr lang="en-US" dirty="0"/>
              <a:t>)	Unknown</a:t>
            </a:r>
          </a:p>
          <a:p>
            <a:r>
              <a:rPr lang="en-US" dirty="0"/>
              <a:t> 	Microsoft.AspNetCore.Mvc.Core.dll!Microsoft.AspNetCore.Mvc.Internal.ControllerActionInvoker.InvokeInnerFilterAsync()	Unknown</a:t>
            </a:r>
          </a:p>
          <a:p>
            <a:r>
              <a:rPr lang="en-US" dirty="0"/>
              <a:t> 	Microsoft.AspNetCore.Mvc.Core.dll!Microsoft.AspNetCore.Mvc.Internal.ResourceInvoker.Next(ref </a:t>
            </a:r>
            <a:r>
              <a:rPr lang="en-US" dirty="0" err="1"/>
              <a:t>Microsoft.AspNetCore.Mvc.Internal.ResourceInvoker.State</a:t>
            </a:r>
            <a:r>
              <a:rPr lang="en-US" dirty="0"/>
              <a:t> next, ref </a:t>
            </a:r>
            <a:r>
              <a:rPr lang="en-US" dirty="0" err="1"/>
              <a:t>Microsoft.AspNetCore.Mvc.Internal.ResourceInvoker.Scope</a:t>
            </a:r>
            <a:r>
              <a:rPr lang="en-US" dirty="0"/>
              <a:t> scope, ref object state, ref bool </a:t>
            </a:r>
            <a:r>
              <a:rPr lang="en-US" dirty="0" err="1"/>
              <a:t>isCompleted</a:t>
            </a:r>
            <a:r>
              <a:rPr lang="en-US" dirty="0"/>
              <a:t>)	Unknown</a:t>
            </a:r>
          </a:p>
          <a:p>
            <a:r>
              <a:rPr lang="en-US" dirty="0"/>
              <a:t> 	Microsoft.AspNetCore.Mvc.Core.dll!Microsoft.AspNetCore.Mvc.Internal.ResourceInvoker.InvokeNextResourceFilter()	Unknown</a:t>
            </a:r>
          </a:p>
          <a:p>
            <a:r>
              <a:rPr lang="en-US" dirty="0"/>
              <a:t> 	System.Private.CoreLib.dll!System.Runtime.CompilerServices.AsyncMethodBuilderCore.Start&lt;</a:t>
            </a:r>
            <a:r>
              <a:rPr lang="en-US" dirty="0" err="1"/>
              <a:t>Microsoft.AspNetCore.Mvc.Internal.ResourceInvoker</a:t>
            </a:r>
            <a:r>
              <a:rPr lang="en-US" dirty="0"/>
              <a:t>.&lt;</a:t>
            </a:r>
            <a:r>
              <a:rPr lang="en-US" dirty="0" err="1"/>
              <a:t>InvokeNextResourceFilter</a:t>
            </a:r>
            <a:r>
              <a:rPr lang="en-US" dirty="0"/>
              <a:t>&gt;d__23&gt;(ref </a:t>
            </a:r>
            <a:r>
              <a:rPr lang="en-US" dirty="0" err="1"/>
              <a:t>Microsoft.AspNetCore.Mvc.Internal.ResourceInvoker</a:t>
            </a:r>
            <a:r>
              <a:rPr lang="en-US" dirty="0"/>
              <a:t>.&lt;</a:t>
            </a:r>
            <a:r>
              <a:rPr lang="en-US" dirty="0" err="1"/>
              <a:t>InvokeNextResourceFilter</a:t>
            </a:r>
            <a:r>
              <a:rPr lang="en-US" dirty="0"/>
              <a:t>&gt;d__23 </a:t>
            </a:r>
            <a:r>
              <a:rPr lang="en-US" dirty="0" err="1"/>
              <a:t>stateMachine</a:t>
            </a:r>
            <a:r>
              <a:rPr lang="en-US" dirty="0"/>
              <a:t>)	Unknown</a:t>
            </a:r>
          </a:p>
          <a:p>
            <a:r>
              <a:rPr lang="en-US" dirty="0"/>
              <a:t> 	Microsoft.AspNetCore.Mvc.Core.dll!Microsoft.AspNetCore.Mvc.Internal.ResourceInvoker.InvokeNextResourceFilter()	Unknown</a:t>
            </a:r>
          </a:p>
          <a:p>
            <a:r>
              <a:rPr lang="en-US" dirty="0"/>
              <a:t> 	Microsoft.AspNetCore.Mvc.Core.dll!Microsoft.AspNetCore.Mvc.Internal.ResourceInvoker.Next(ref </a:t>
            </a:r>
            <a:r>
              <a:rPr lang="en-US" dirty="0" err="1"/>
              <a:t>Microsoft.AspNetCore.Mvc.Internal.ResourceInvoker.State</a:t>
            </a:r>
            <a:r>
              <a:rPr lang="en-US" dirty="0"/>
              <a:t> next, ref </a:t>
            </a:r>
            <a:r>
              <a:rPr lang="en-US" dirty="0" err="1"/>
              <a:t>Microsoft.AspNetCore.Mvc.Internal.ResourceInvoker.Scope</a:t>
            </a:r>
            <a:r>
              <a:rPr lang="en-US" dirty="0"/>
              <a:t> scope, ref object state, ref bool </a:t>
            </a:r>
            <a:r>
              <a:rPr lang="en-US" dirty="0" err="1"/>
              <a:t>isCompleted</a:t>
            </a:r>
            <a:r>
              <a:rPr lang="en-US" dirty="0"/>
              <a:t>)	Unknown</a:t>
            </a:r>
          </a:p>
          <a:p>
            <a:r>
              <a:rPr lang="en-US" dirty="0"/>
              <a:t> 	Microsoft.AspNetCore.Mvc.Core.dll!Microsoft.AspNetCore.Mvc.Internal.ResourceInvoker.InvokeFilterPipelineAsync()	Unknown</a:t>
            </a:r>
          </a:p>
          <a:p>
            <a:r>
              <a:rPr lang="en-US" dirty="0"/>
              <a:t> 	System.Private.CoreLib.dll!System.Runtime.CompilerServices.AsyncMethodBuilderCore.Start&lt;</a:t>
            </a:r>
            <a:r>
              <a:rPr lang="en-US" dirty="0" err="1"/>
              <a:t>Microsoft.AspNetCore.Mvc.Internal.ResourceInvoker</a:t>
            </a:r>
            <a:r>
              <a:rPr lang="en-US" dirty="0"/>
              <a:t>.&lt;</a:t>
            </a:r>
            <a:r>
              <a:rPr lang="en-US" dirty="0" err="1"/>
              <a:t>InvokeFilterPipelineAsync</a:t>
            </a:r>
            <a:r>
              <a:rPr lang="en-US" dirty="0"/>
              <a:t>&gt;d__18&gt;(ref </a:t>
            </a:r>
            <a:r>
              <a:rPr lang="en-US" dirty="0" err="1"/>
              <a:t>Microsoft.AspNetCore.Mvc.Internal.ResourceInvoker</a:t>
            </a:r>
            <a:r>
              <a:rPr lang="en-US" dirty="0"/>
              <a:t>.&lt;</a:t>
            </a:r>
            <a:r>
              <a:rPr lang="en-US" dirty="0" err="1"/>
              <a:t>InvokeFilterPipelineAsync</a:t>
            </a:r>
            <a:r>
              <a:rPr lang="en-US" dirty="0"/>
              <a:t>&gt;d__18 </a:t>
            </a:r>
            <a:r>
              <a:rPr lang="en-US" dirty="0" err="1"/>
              <a:t>stateMachine</a:t>
            </a:r>
            <a:r>
              <a:rPr lang="en-US" dirty="0"/>
              <a:t>)	Unknown</a:t>
            </a:r>
          </a:p>
          <a:p>
            <a:r>
              <a:rPr lang="en-US" dirty="0"/>
              <a:t> 	Microsoft.AspNetCore.Mvc.Core.dll!Microsoft.AspNetCore.Mvc.Internal.ResourceInvoker.InvokeFilterPipelineAsync()	Unknown</a:t>
            </a:r>
          </a:p>
          <a:p>
            <a:r>
              <a:rPr lang="en-US" dirty="0"/>
              <a:t> 	Microsoft.AspNetCore.Mvc.Core.dll!Microsoft.AspNetCore.Mvc.Internal.ResourceInvoker.InvokeAsync()	Unknown</a:t>
            </a:r>
          </a:p>
          <a:p>
            <a:r>
              <a:rPr lang="en-US" dirty="0"/>
              <a:t> 	System.Private.CoreLib.dll!System.Runtime.CompilerServices.AsyncMethodBuilderCore.Start&lt;</a:t>
            </a:r>
            <a:r>
              <a:rPr lang="en-US" dirty="0" err="1"/>
              <a:t>Microsoft.AspNetCore.Mvc.Internal.ResourceInvoker</a:t>
            </a:r>
            <a:r>
              <a:rPr lang="en-US" dirty="0"/>
              <a:t>.&lt;</a:t>
            </a:r>
            <a:r>
              <a:rPr lang="en-US" dirty="0" err="1"/>
              <a:t>InvokeAsync</a:t>
            </a:r>
            <a:r>
              <a:rPr lang="en-US" dirty="0"/>
              <a:t>&gt;d__16&gt;(ref </a:t>
            </a:r>
            <a:r>
              <a:rPr lang="en-US" dirty="0" err="1"/>
              <a:t>Microsoft.AspNetCore.Mvc.Internal.ResourceInvoker</a:t>
            </a:r>
            <a:r>
              <a:rPr lang="en-US" dirty="0"/>
              <a:t>.&lt;</a:t>
            </a:r>
            <a:r>
              <a:rPr lang="en-US" dirty="0" err="1"/>
              <a:t>InvokeAsync</a:t>
            </a:r>
            <a:r>
              <a:rPr lang="en-US" dirty="0"/>
              <a:t>&gt;d__16 </a:t>
            </a:r>
            <a:r>
              <a:rPr lang="en-US" dirty="0" err="1"/>
              <a:t>stateMachine</a:t>
            </a:r>
            <a:r>
              <a:rPr lang="en-US" dirty="0"/>
              <a:t>)	Unknown</a:t>
            </a:r>
          </a:p>
          <a:p>
            <a:r>
              <a:rPr lang="en-US" dirty="0"/>
              <a:t> 	Microsoft.AspNetCore.Mvc.Core.dll!Microsoft.AspNetCore.Mvc.Internal.ResourceInvoker.InvokeAsync()	Unknown</a:t>
            </a:r>
          </a:p>
          <a:p>
            <a:r>
              <a:rPr lang="en-US" dirty="0"/>
              <a:t> 	Microsoft.AspNetCore.Routing.dll!Microsoft.AspNetCore.Builder.RouterMiddleware.Invoke(</a:t>
            </a:r>
            <a:r>
              <a:rPr lang="en-US" dirty="0" err="1"/>
              <a:t>Microsoft.AspNetCore.Http.HttpContext</a:t>
            </a:r>
            <a:r>
              <a:rPr lang="en-US" dirty="0"/>
              <a:t> </a:t>
            </a:r>
            <a:r>
              <a:rPr lang="en-US" dirty="0" err="1"/>
              <a:t>httpContext</a:t>
            </a:r>
            <a:r>
              <a:rPr lang="en-US" dirty="0"/>
              <a:t>)	Unknown</a:t>
            </a:r>
          </a:p>
          <a:p>
            <a:r>
              <a:rPr lang="en-US" dirty="0"/>
              <a:t> 	System.Private.CoreLib.dll!System.Runtime.CompilerServices.AsyncMethodBuilderCore.Start&lt;</a:t>
            </a:r>
            <a:r>
              <a:rPr lang="en-US" dirty="0" err="1"/>
              <a:t>Microsoft.AspNetCore.Builder.RouterMiddleware</a:t>
            </a:r>
            <a:r>
              <a:rPr lang="en-US" dirty="0"/>
              <a:t>.&lt;Invoke&gt;d__4&gt;(ref </a:t>
            </a:r>
            <a:r>
              <a:rPr lang="en-US" dirty="0" err="1"/>
              <a:t>Microsoft.AspNetCore.Builder.RouterMiddleware</a:t>
            </a:r>
            <a:r>
              <a:rPr lang="en-US" dirty="0"/>
              <a:t>.&lt;Invoke&gt;d__4 </a:t>
            </a:r>
            <a:r>
              <a:rPr lang="en-US" dirty="0" err="1"/>
              <a:t>stateMachine</a:t>
            </a:r>
            <a:r>
              <a:rPr lang="en-US" dirty="0"/>
              <a:t>)	Unknown</a:t>
            </a:r>
          </a:p>
          <a:p>
            <a:r>
              <a:rPr lang="en-US" dirty="0"/>
              <a:t> 	Microsoft.AspNetCore.Routing.dll!Microsoft.AspNetCore.Builder.RouterMiddleware.Invoke(</a:t>
            </a:r>
            <a:r>
              <a:rPr lang="en-US" dirty="0" err="1"/>
              <a:t>Microsoft.AspNetCore.Http.HttpContext</a:t>
            </a:r>
            <a:r>
              <a:rPr lang="en-US" dirty="0"/>
              <a:t> </a:t>
            </a:r>
            <a:r>
              <a:rPr lang="en-US" dirty="0" err="1"/>
              <a:t>httpContext</a:t>
            </a:r>
            <a:r>
              <a:rPr lang="en-US" dirty="0"/>
              <a:t>)	Unknown</a:t>
            </a:r>
          </a:p>
          <a:p>
            <a:r>
              <a:rPr lang="en-US" dirty="0"/>
              <a:t> 	Microsoft.AspNetCore.Server.IISIntegration.dll!Microsoft.AspNetCore.Server.IISIntegration.IISMiddleware.Invoke(</a:t>
            </a:r>
            <a:r>
              <a:rPr lang="en-US" dirty="0" err="1"/>
              <a:t>Microsoft.AspNetCore.Http.HttpContext</a:t>
            </a:r>
            <a:r>
              <a:rPr lang="en-US" dirty="0"/>
              <a:t> </a:t>
            </a:r>
            <a:r>
              <a:rPr lang="en-US" dirty="0" err="1"/>
              <a:t>httpContext</a:t>
            </a:r>
            <a:r>
              <a:rPr lang="en-US" dirty="0"/>
              <a:t>)	Unknown</a:t>
            </a:r>
          </a:p>
          <a:p>
            <a:r>
              <a:rPr lang="en-US" dirty="0"/>
              <a:t> 	System.Private.CoreLib.dll!System.Runtime.CompilerServices.AsyncMethodBuilderCore.Start&lt;</a:t>
            </a:r>
            <a:r>
              <a:rPr lang="en-US" dirty="0" err="1"/>
              <a:t>Microsoft.AspNetCore.Server.IISIntegration.IISMiddleware</a:t>
            </a:r>
            <a:r>
              <a:rPr lang="en-US" dirty="0"/>
              <a:t>.&lt;Invoke&gt;d__13&gt;(ref </a:t>
            </a:r>
            <a:r>
              <a:rPr lang="en-US" dirty="0" err="1"/>
              <a:t>Microsoft.AspNetCore.Server.IISIntegration.IISMiddleware</a:t>
            </a:r>
            <a:r>
              <a:rPr lang="en-US" dirty="0"/>
              <a:t>.&lt;Invoke&gt;d__13 </a:t>
            </a:r>
            <a:r>
              <a:rPr lang="en-US" dirty="0" err="1"/>
              <a:t>stateMachine</a:t>
            </a:r>
            <a:r>
              <a:rPr lang="en-US" dirty="0"/>
              <a:t>)	Unknown</a:t>
            </a:r>
          </a:p>
          <a:p>
            <a:r>
              <a:rPr lang="en-US" dirty="0"/>
              <a:t> 	Microsoft.AspNetCore.Server.IISIntegration.dll!Microsoft.AspNetCore.Server.IISIntegration.IISMiddleware.Invoke(</a:t>
            </a:r>
            <a:r>
              <a:rPr lang="en-US" dirty="0" err="1"/>
              <a:t>Microsoft.AspNetCore.Http.HttpContext</a:t>
            </a:r>
            <a:r>
              <a:rPr lang="en-US" dirty="0"/>
              <a:t> </a:t>
            </a:r>
            <a:r>
              <a:rPr lang="en-US" dirty="0" err="1"/>
              <a:t>httpContext</a:t>
            </a:r>
            <a:r>
              <a:rPr lang="en-US" dirty="0"/>
              <a:t>)	Unknown</a:t>
            </a:r>
          </a:p>
          <a:p>
            <a:r>
              <a:rPr lang="en-US" dirty="0"/>
              <a:t> 	Microsoft.AspNetCore.HttpOverrides.dll!Microsoft.AspNetCore.HttpOverrides.ForwardedHeadersMiddleware.Invoke(</a:t>
            </a:r>
            <a:r>
              <a:rPr lang="en-US" dirty="0" err="1"/>
              <a:t>Microsoft.AspNetCore.Http.HttpContext</a:t>
            </a:r>
            <a:r>
              <a:rPr lang="en-US" dirty="0"/>
              <a:t> context)	Unknown</a:t>
            </a:r>
          </a:p>
          <a:p>
            <a:r>
              <a:rPr lang="en-US" dirty="0"/>
              <a:t> 	Microsoft.AspNetCore.HostFiltering.dll!Microsoft.AspNetCore.HostFiltering.HostFilteringMiddleware.Invoke(</a:t>
            </a:r>
            <a:r>
              <a:rPr lang="en-US" dirty="0" err="1"/>
              <a:t>Microsoft.AspNetCore.Http.HttpContext</a:t>
            </a:r>
            <a:r>
              <a:rPr lang="en-US" dirty="0"/>
              <a:t> context)	Unknown</a:t>
            </a:r>
          </a:p>
          <a:p>
            <a:r>
              <a:rPr lang="en-US" dirty="0"/>
              <a:t> 	Microsoft.AspNetCore.Hosting.dll!Microsoft.AspNetCore.Hosting.Internal.RequestServicesContainerMiddleware.Invoke(</a:t>
            </a:r>
            <a:r>
              <a:rPr lang="en-US" dirty="0" err="1"/>
              <a:t>Microsoft.AspNetCore.Http.HttpContext</a:t>
            </a:r>
            <a:r>
              <a:rPr lang="en-US" dirty="0"/>
              <a:t> </a:t>
            </a:r>
            <a:r>
              <a:rPr lang="en-US" dirty="0" err="1"/>
              <a:t>httpContext</a:t>
            </a:r>
            <a:r>
              <a:rPr lang="en-US" dirty="0"/>
              <a:t>)	Unknown</a:t>
            </a:r>
          </a:p>
          <a:p>
            <a:r>
              <a:rPr lang="en-US" dirty="0"/>
              <a:t> 	Microsoft.AspNetCore.Hosting.dll!Microsoft.AspNetCore.Hosting.Internal.HostingApplication.ProcessRequestAsync(Microsoft.AspNetCore.Hosting.Internal.HostingApplication.Context context)	Unknown</a:t>
            </a:r>
          </a:p>
          <a:p>
            <a:r>
              <a:rPr lang="en-US" dirty="0"/>
              <a:t> 	Microsoft.AspNetCore.Server.Kestrel.Core.dll!Microsoft.AspNetCore.Server.Kestrel.Core.Internal.Http.HttpProtocol.ProcessRequests&lt;Microsoft.AspNetCore.Hosting.Internal.HostingApplication.Context&gt;(</a:t>
            </a:r>
            <a:r>
              <a:rPr lang="en-US" dirty="0" err="1"/>
              <a:t>Microsoft.AspNetCore.Hosting.Server.IHttpApplication</a:t>
            </a:r>
            <a:r>
              <a:rPr lang="en-US" dirty="0"/>
              <a:t>&lt;Microsoft.AspNetCore.Hosting.Internal.HostingApplication.Context&gt; application)	Unknown</a:t>
            </a:r>
          </a:p>
          <a:p>
            <a:r>
              <a:rPr lang="en-US" dirty="0"/>
              <a:t> 	System.Private.CoreLib.dll!System.Threading.ExecutionContext.RunInternal(</a:t>
            </a:r>
            <a:r>
              <a:rPr lang="en-US" dirty="0" err="1"/>
              <a:t>System.Threading.ExecutionContext</a:t>
            </a:r>
            <a:r>
              <a:rPr lang="en-US" dirty="0"/>
              <a:t> </a:t>
            </a:r>
            <a:r>
              <a:rPr lang="en-US" dirty="0" err="1"/>
              <a:t>executionContext</a:t>
            </a:r>
            <a:r>
              <a:rPr lang="en-US" dirty="0"/>
              <a:t>, </a:t>
            </a:r>
            <a:r>
              <a:rPr lang="en-US" dirty="0" err="1"/>
              <a:t>System.Threading.ContextCallback</a:t>
            </a:r>
            <a:r>
              <a:rPr lang="en-US" dirty="0"/>
              <a:t> callback, object state)	Unknown</a:t>
            </a:r>
          </a:p>
          <a:p>
            <a:r>
              <a:rPr lang="en-US" dirty="0"/>
              <a:t> 	System.Private.CoreLib.dll!System.Runtime.CompilerServices.AsyncTaskMethodBuilder&lt;</a:t>
            </a:r>
            <a:r>
              <a:rPr lang="en-US" dirty="0" err="1"/>
              <a:t>System.Threading.Tasks.VoidTaskResult</a:t>
            </a:r>
            <a:r>
              <a:rPr lang="en-US" dirty="0"/>
              <a:t>&gt;.</a:t>
            </a:r>
            <a:r>
              <a:rPr lang="en-US" dirty="0" err="1"/>
              <a:t>AsyncStateMachineBox</a:t>
            </a:r>
            <a:r>
              <a:rPr lang="en-US" dirty="0"/>
              <a:t>&lt;Microsoft.AspNetCore.Server.Kestrel.Core.Internal.Http.HttpProtocol.&lt;</a:t>
            </a:r>
            <a:r>
              <a:rPr lang="en-US" dirty="0" err="1"/>
              <a:t>ProcessRequests</a:t>
            </a:r>
            <a:r>
              <a:rPr lang="en-US" dirty="0"/>
              <a:t>&gt;d__188&lt;Microsoft.AspNetCore.Hosting.Internal.HostingApplication.Context&gt;&gt;.</a:t>
            </a:r>
            <a:r>
              <a:rPr lang="en-US" dirty="0" err="1"/>
              <a:t>MoveNext</a:t>
            </a:r>
            <a:r>
              <a:rPr lang="en-US" dirty="0"/>
              <a:t>()	Unknown</a:t>
            </a:r>
          </a:p>
          <a:p>
            <a:r>
              <a:rPr lang="en-US" dirty="0"/>
              <a:t> 	System.Private.CoreLib.dll!System.Threading.ExecutionContext.RunInternal(</a:t>
            </a:r>
            <a:r>
              <a:rPr lang="en-US" dirty="0" err="1"/>
              <a:t>System.Threading.ExecutionContext</a:t>
            </a:r>
            <a:r>
              <a:rPr lang="en-US" dirty="0"/>
              <a:t> </a:t>
            </a:r>
            <a:r>
              <a:rPr lang="en-US" dirty="0" err="1"/>
              <a:t>executionContext</a:t>
            </a:r>
            <a:r>
              <a:rPr lang="en-US" dirty="0"/>
              <a:t>, </a:t>
            </a:r>
            <a:r>
              <a:rPr lang="en-US" dirty="0" err="1"/>
              <a:t>System.Threading.ContextCallback</a:t>
            </a:r>
            <a:r>
              <a:rPr lang="en-US" dirty="0"/>
              <a:t> callback, object state)	Unknown</a:t>
            </a:r>
          </a:p>
          <a:p>
            <a:r>
              <a:rPr lang="en-US" dirty="0"/>
              <a:t> 	System.Private.CoreLib.dll!System.Threading.ThreadPoolWorkQueue.Dispatch()	Unknown</a:t>
            </a:r>
          </a:p>
        </p:txBody>
      </p:sp>
      <p:pic>
        <p:nvPicPr>
          <p:cNvPr id="5" name="Picture 4">
            <a:extLst>
              <a:ext uri="{FF2B5EF4-FFF2-40B4-BE49-F238E27FC236}">
                <a16:creationId xmlns:a16="http://schemas.microsoft.com/office/drawing/2014/main" id="{0754AD03-7414-48A8-A905-AA069AD6E871}"/>
              </a:ext>
            </a:extLst>
          </p:cNvPr>
          <p:cNvPicPr>
            <a:picLocks noChangeAspect="1"/>
          </p:cNvPicPr>
          <p:nvPr/>
        </p:nvPicPr>
        <p:blipFill>
          <a:blip r:embed="rId3"/>
          <a:stretch>
            <a:fillRect/>
          </a:stretch>
        </p:blipFill>
        <p:spPr>
          <a:xfrm>
            <a:off x="304800" y="990600"/>
            <a:ext cx="11468654" cy="5365752"/>
          </a:xfrm>
          <a:prstGeom prst="rect">
            <a:avLst/>
          </a:prstGeom>
        </p:spPr>
      </p:pic>
      <p:sp>
        <p:nvSpPr>
          <p:cNvPr id="6" name="Rectangle 5">
            <a:extLst>
              <a:ext uri="{FF2B5EF4-FFF2-40B4-BE49-F238E27FC236}">
                <a16:creationId xmlns:a16="http://schemas.microsoft.com/office/drawing/2014/main" id="{07BB264A-2D36-412D-A0ED-1A87880787DE}"/>
              </a:ext>
            </a:extLst>
          </p:cNvPr>
          <p:cNvSpPr/>
          <p:nvPr/>
        </p:nvSpPr>
        <p:spPr>
          <a:xfrm>
            <a:off x="2367775" y="5397396"/>
            <a:ext cx="7668322" cy="369332"/>
          </a:xfrm>
          <a:prstGeom prst="rect">
            <a:avLst/>
          </a:prstGeom>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dirty="0"/>
              <a:t>System.Private.CoreLib.dll!System.Threading.ThreadPoolWorkQueue.Dispatch()</a:t>
            </a:r>
          </a:p>
        </p:txBody>
      </p:sp>
      <p:sp>
        <p:nvSpPr>
          <p:cNvPr id="8" name="Rectangle 7">
            <a:extLst>
              <a:ext uri="{FF2B5EF4-FFF2-40B4-BE49-F238E27FC236}">
                <a16:creationId xmlns:a16="http://schemas.microsoft.com/office/drawing/2014/main" id="{6EB421B2-B4E8-4E5F-B0BB-4BBBDCBFE751}"/>
              </a:ext>
            </a:extLst>
          </p:cNvPr>
          <p:cNvSpPr/>
          <p:nvPr/>
        </p:nvSpPr>
        <p:spPr>
          <a:xfrm>
            <a:off x="197709" y="4709105"/>
            <a:ext cx="11689491" cy="646331"/>
          </a:xfrm>
          <a:prstGeom prst="rect">
            <a:avLst/>
          </a:prstGeom>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dirty="0"/>
              <a:t>Microsoft.AspNetCore.Mvc.Core.dll!Microsoft.AspNetCore.Mvc.Controllers.ControllerFactoryProvider.CreateControllerFactory.__CreateController</a:t>
            </a:r>
          </a:p>
        </p:txBody>
      </p:sp>
      <p:sp>
        <p:nvSpPr>
          <p:cNvPr id="10" name="Arrow: Right 9">
            <a:extLst>
              <a:ext uri="{FF2B5EF4-FFF2-40B4-BE49-F238E27FC236}">
                <a16:creationId xmlns:a16="http://schemas.microsoft.com/office/drawing/2014/main" id="{5465E7CA-5F09-467D-9896-C135C016B453}"/>
              </a:ext>
            </a:extLst>
          </p:cNvPr>
          <p:cNvSpPr/>
          <p:nvPr/>
        </p:nvSpPr>
        <p:spPr>
          <a:xfrm rot="16200000">
            <a:off x="4572585" y="3185689"/>
            <a:ext cx="1913879" cy="11329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B12B99-0676-4A28-ABD9-426E3FAEDDEB}"/>
              </a:ext>
            </a:extLst>
          </p:cNvPr>
          <p:cNvSpPr/>
          <p:nvPr/>
        </p:nvSpPr>
        <p:spPr>
          <a:xfrm>
            <a:off x="839654" y="2148895"/>
            <a:ext cx="10153299" cy="646331"/>
          </a:xfrm>
          <a:prstGeom prst="rect">
            <a:avLst/>
          </a:prstGeom>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dirty="0"/>
              <a:t>Microsoft.AspNetCore.Mvc.Core.dll!Microsoft.AspNetCore.Mvc.Internal.ControllerActionInvoker.InvokeActionMethodAsync()</a:t>
            </a:r>
          </a:p>
        </p:txBody>
      </p:sp>
      <p:sp>
        <p:nvSpPr>
          <p:cNvPr id="12" name="Speech Bubble: Rectangle 11">
            <a:extLst>
              <a:ext uri="{FF2B5EF4-FFF2-40B4-BE49-F238E27FC236}">
                <a16:creationId xmlns:a16="http://schemas.microsoft.com/office/drawing/2014/main" id="{84FE327A-3C60-4F5A-AAD3-1F51EAB58E93}"/>
              </a:ext>
            </a:extLst>
          </p:cNvPr>
          <p:cNvSpPr/>
          <p:nvPr/>
        </p:nvSpPr>
        <p:spPr>
          <a:xfrm>
            <a:off x="6986017" y="3241871"/>
            <a:ext cx="4304258" cy="1020589"/>
          </a:xfrm>
          <a:prstGeom prst="wedgeRectCallout">
            <a:avLst>
              <a:gd name="adj1" fmla="val -53204"/>
              <a:gd name="adj2" fmla="val -94608"/>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Controller Action Invoker finds the Action Method which matches the request URL</a:t>
            </a:r>
          </a:p>
        </p:txBody>
      </p:sp>
    </p:spTree>
    <p:extLst>
      <p:ext uri="{BB962C8B-B14F-4D97-AF65-F5344CB8AC3E}">
        <p14:creationId xmlns:p14="http://schemas.microsoft.com/office/powerpoint/2010/main" val="4110271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6AECF-3CAE-44E9-9863-72AA5603DD70}"/>
              </a:ext>
            </a:extLst>
          </p:cNvPr>
          <p:cNvSpPr>
            <a:spLocks noGrp="1"/>
          </p:cNvSpPr>
          <p:nvPr>
            <p:ph type="title"/>
          </p:nvPr>
        </p:nvSpPr>
        <p:spPr/>
        <p:txBody>
          <a:bodyPr/>
          <a:lstStyle/>
          <a:p>
            <a:r>
              <a:rPr lang="en-US" dirty="0"/>
              <a:t>Actual MVC request captured in Visual Studio</a:t>
            </a:r>
          </a:p>
        </p:txBody>
      </p:sp>
      <p:sp>
        <p:nvSpPr>
          <p:cNvPr id="3" name="Slide Number Placeholder 2">
            <a:extLst>
              <a:ext uri="{FF2B5EF4-FFF2-40B4-BE49-F238E27FC236}">
                <a16:creationId xmlns:a16="http://schemas.microsoft.com/office/drawing/2014/main" id="{C4543944-738D-46C0-9E3C-AB7F585F10D1}"/>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pPr defTabSz="914400" eaLnBrk="1" fontAlgn="auto" hangingPunct="1">
                <a:spcBef>
                  <a:spcPts val="0"/>
                </a:spcBef>
                <a:spcAft>
                  <a:spcPts val="0"/>
                </a:spcAft>
              </a:pPr>
              <a:t>15</a:t>
            </a:fld>
            <a:endParaRPr lang="en-US" sz="1800" kern="0" dirty="0"/>
          </a:p>
        </p:txBody>
      </p:sp>
      <p:sp>
        <p:nvSpPr>
          <p:cNvPr id="4" name="Rectangle 3">
            <a:extLst>
              <a:ext uri="{FF2B5EF4-FFF2-40B4-BE49-F238E27FC236}">
                <a16:creationId xmlns:a16="http://schemas.microsoft.com/office/drawing/2014/main" id="{81587CD4-0553-4662-85B2-76D79F4A3B23}"/>
              </a:ext>
            </a:extLst>
          </p:cNvPr>
          <p:cNvSpPr/>
          <p:nvPr/>
        </p:nvSpPr>
        <p:spPr>
          <a:xfrm>
            <a:off x="-3650776" y="-33042522"/>
            <a:ext cx="19134161" cy="22252245"/>
          </a:xfrm>
          <a:prstGeom prst="rect">
            <a:avLst/>
          </a:prstGeom>
        </p:spPr>
        <p:txBody>
          <a:bodyPr wrap="square">
            <a:spAutoFit/>
          </a:bodyPr>
          <a:lstStyle/>
          <a:p>
            <a:r>
              <a:rPr lang="en-US" dirty="0"/>
              <a:t>&gt;	MyShuttle.Web.dll!MyShuttle.Web.Controllers.HomeController.Index() Line 24	C#</a:t>
            </a:r>
          </a:p>
          <a:p>
            <a:r>
              <a:rPr lang="en-US" dirty="0"/>
              <a:t> 	[Lightweight Function]	</a:t>
            </a:r>
          </a:p>
          <a:p>
            <a:r>
              <a:rPr lang="en-US" dirty="0"/>
              <a:t> 	Microsoft.AspNetCore.Mvc.Core.dll!Microsoft.AspNetCore.Mvc.Internal.ActionMethodExecutor.SyncActionResultExecutor.Execute(</a:t>
            </a:r>
            <a:r>
              <a:rPr lang="en-US" dirty="0" err="1"/>
              <a:t>Microsoft.AspNetCore.Mvc.Infrastructure.IActionResultTypeMapper</a:t>
            </a:r>
            <a:r>
              <a:rPr lang="en-US" dirty="0"/>
              <a:t> mapper, </a:t>
            </a:r>
            <a:r>
              <a:rPr lang="en-US" dirty="0" err="1"/>
              <a:t>Microsoft.Extensions.Internal.ObjectMethodExecutor</a:t>
            </a:r>
            <a:r>
              <a:rPr lang="en-US" dirty="0"/>
              <a:t> executor, object controller, object[] arguments)	Unknown</a:t>
            </a:r>
          </a:p>
          <a:p>
            <a:r>
              <a:rPr lang="en-US" dirty="0"/>
              <a:t> 	Microsoft.AspNetCore.Mvc.Core.dll!Microsoft.AspNetCore.Mvc.Internal.ControllerActionInvoker.InvokeActionMethodAsync()	Unknown</a:t>
            </a:r>
          </a:p>
          <a:p>
            <a:r>
              <a:rPr lang="en-US" dirty="0"/>
              <a:t> 	System.Private.CoreLib.dll!System.Runtime.CompilerServices.AsyncMethodBuilderCore.Start&lt;</a:t>
            </a:r>
            <a:r>
              <a:rPr lang="en-US" dirty="0" err="1"/>
              <a:t>Microsoft.AspNetCore.Mvc.Internal.ControllerActionInvoker</a:t>
            </a:r>
            <a:r>
              <a:rPr lang="en-US" dirty="0"/>
              <a:t>.&lt;</a:t>
            </a:r>
            <a:r>
              <a:rPr lang="en-US" dirty="0" err="1"/>
              <a:t>InvokeActionMethodAsync</a:t>
            </a:r>
            <a:r>
              <a:rPr lang="en-US" dirty="0"/>
              <a:t>&gt;d__12&gt;(ref </a:t>
            </a:r>
            <a:r>
              <a:rPr lang="en-US" dirty="0" err="1"/>
              <a:t>Microsoft.AspNetCore.Mvc.Internal.ControllerActionInvoker</a:t>
            </a:r>
            <a:r>
              <a:rPr lang="en-US" dirty="0"/>
              <a:t>.&lt;</a:t>
            </a:r>
            <a:r>
              <a:rPr lang="en-US" dirty="0" err="1"/>
              <a:t>InvokeActionMethodAsync</a:t>
            </a:r>
            <a:r>
              <a:rPr lang="en-US" dirty="0"/>
              <a:t>&gt;d__12 </a:t>
            </a:r>
            <a:r>
              <a:rPr lang="en-US" dirty="0" err="1"/>
              <a:t>stateMachine</a:t>
            </a:r>
            <a:r>
              <a:rPr lang="en-US" dirty="0"/>
              <a:t>)	Unknown</a:t>
            </a:r>
          </a:p>
          <a:p>
            <a:r>
              <a:rPr lang="en-US" dirty="0"/>
              <a:t> 	Microsoft.AspNetCore.Mvc.Core.dll!Microsoft.AspNetCore.Mvc.Internal.ControllerActionInvoker.InvokeActionMethodAsync()	Unknown</a:t>
            </a:r>
          </a:p>
          <a:p>
            <a:r>
              <a:rPr lang="en-US" dirty="0"/>
              <a:t> 	Microsoft.AspNetCore.Mvc.Core.dll!Microsoft.AspNetCore.Mvc.Internal.ControllerActionInvoker.Next(ref </a:t>
            </a:r>
            <a:r>
              <a:rPr lang="en-US" dirty="0" err="1"/>
              <a:t>Microsoft.AspNetCore.Mvc.Internal.ControllerActionInvoker.State</a:t>
            </a:r>
            <a:r>
              <a:rPr lang="en-US" dirty="0"/>
              <a:t> next, ref </a:t>
            </a:r>
            <a:r>
              <a:rPr lang="en-US" dirty="0" err="1"/>
              <a:t>Microsoft.AspNetCore.Mvc.Internal.ControllerActionInvoker.Scope</a:t>
            </a:r>
            <a:r>
              <a:rPr lang="en-US" dirty="0"/>
              <a:t> scope, ref object state, ref bool </a:t>
            </a:r>
            <a:r>
              <a:rPr lang="en-US" dirty="0" err="1"/>
              <a:t>isCompleted</a:t>
            </a:r>
            <a:r>
              <a:rPr lang="en-US" dirty="0"/>
              <a:t>)	Unknown</a:t>
            </a:r>
          </a:p>
          <a:p>
            <a:r>
              <a:rPr lang="en-US" dirty="0"/>
              <a:t> 	Microsoft.AspNetCore.Mvc.Core.dll!Microsoft.AspNetCore.Mvc.Internal.ControllerActionInvoker.InvokeNextActionFilterAsync()	Unknown</a:t>
            </a:r>
          </a:p>
          <a:p>
            <a:r>
              <a:rPr lang="en-US" dirty="0"/>
              <a:t> 	System.Private.CoreLib.dll!System.Runtime.CompilerServices.AsyncMethodBuilderCore.Start&lt;</a:t>
            </a:r>
            <a:r>
              <a:rPr lang="en-US" dirty="0" err="1"/>
              <a:t>Microsoft.AspNetCore.Mvc.Internal.ControllerActionInvoker</a:t>
            </a:r>
            <a:r>
              <a:rPr lang="en-US" dirty="0"/>
              <a:t>.&lt;</a:t>
            </a:r>
            <a:r>
              <a:rPr lang="en-US" dirty="0" err="1"/>
              <a:t>InvokeNextActionFilterAsync</a:t>
            </a:r>
            <a:r>
              <a:rPr lang="en-US" dirty="0"/>
              <a:t>&gt;d__10&gt;(ref </a:t>
            </a:r>
            <a:r>
              <a:rPr lang="en-US" dirty="0" err="1"/>
              <a:t>Microsoft.AspNetCore.Mvc.Internal.ControllerActionInvoker</a:t>
            </a:r>
            <a:r>
              <a:rPr lang="en-US" dirty="0"/>
              <a:t>.&lt;</a:t>
            </a:r>
            <a:r>
              <a:rPr lang="en-US" dirty="0" err="1"/>
              <a:t>InvokeNextActionFilterAsync</a:t>
            </a:r>
            <a:r>
              <a:rPr lang="en-US" dirty="0"/>
              <a:t>&gt;d__10 </a:t>
            </a:r>
            <a:r>
              <a:rPr lang="en-US" dirty="0" err="1"/>
              <a:t>stateMachine</a:t>
            </a:r>
            <a:r>
              <a:rPr lang="en-US" dirty="0"/>
              <a:t>)	Unknown</a:t>
            </a:r>
          </a:p>
          <a:p>
            <a:r>
              <a:rPr lang="en-US" dirty="0"/>
              <a:t> 	Microsoft.AspNetCore.Mvc.Core.dll!Microsoft.AspNetCore.Mvc.Internal.ControllerActionInvoker.InvokeNextActionFilterAsync()	Unknown</a:t>
            </a:r>
          </a:p>
          <a:p>
            <a:r>
              <a:rPr lang="en-US" dirty="0"/>
              <a:t> 	Microsoft.AspNetCore.Mvc.Core.dll!Microsoft.AspNetCore.Mvc.Internal.ControllerActionInvoker.Next(ref </a:t>
            </a:r>
            <a:r>
              <a:rPr lang="en-US" dirty="0" err="1"/>
              <a:t>Microsoft.AspNetCore.Mvc.Internal.ControllerActionInvoker.State</a:t>
            </a:r>
            <a:r>
              <a:rPr lang="en-US" dirty="0"/>
              <a:t> next, ref </a:t>
            </a:r>
            <a:r>
              <a:rPr lang="en-US" dirty="0" err="1"/>
              <a:t>Microsoft.AspNetCore.Mvc.Internal.ControllerActionInvoker.Scope</a:t>
            </a:r>
            <a:r>
              <a:rPr lang="en-US" dirty="0"/>
              <a:t> scope, ref object state, ref bool </a:t>
            </a:r>
            <a:r>
              <a:rPr lang="en-US" dirty="0" err="1"/>
              <a:t>isCompleted</a:t>
            </a:r>
            <a:r>
              <a:rPr lang="en-US" dirty="0"/>
              <a:t>)	Unknown</a:t>
            </a:r>
          </a:p>
          <a:p>
            <a:r>
              <a:rPr lang="en-US" dirty="0"/>
              <a:t> 	Microsoft.AspNetCore.Mvc.Core.dll!Microsoft.AspNetCore.Mvc.Internal.ControllerActionInvoker.InvokeNextActionFilterAsync()	Unknown</a:t>
            </a:r>
          </a:p>
          <a:p>
            <a:r>
              <a:rPr lang="en-US" dirty="0"/>
              <a:t> 	System.Private.CoreLib.dll!System.Runtime.CompilerServices.AsyncMethodBuilderCore.Start&lt;</a:t>
            </a:r>
            <a:r>
              <a:rPr lang="en-US" dirty="0" err="1"/>
              <a:t>Microsoft.AspNetCore.Mvc.Internal.ControllerActionInvoker</a:t>
            </a:r>
            <a:r>
              <a:rPr lang="en-US" dirty="0"/>
              <a:t>.&lt;</a:t>
            </a:r>
            <a:r>
              <a:rPr lang="en-US" dirty="0" err="1"/>
              <a:t>InvokeNextActionFilterAsync</a:t>
            </a:r>
            <a:r>
              <a:rPr lang="en-US" dirty="0"/>
              <a:t>&gt;d__10&gt;(ref </a:t>
            </a:r>
            <a:r>
              <a:rPr lang="en-US" dirty="0" err="1"/>
              <a:t>Microsoft.AspNetCore.Mvc.Internal.ControllerActionInvoker</a:t>
            </a:r>
            <a:r>
              <a:rPr lang="en-US" dirty="0"/>
              <a:t>.&lt;</a:t>
            </a:r>
            <a:r>
              <a:rPr lang="en-US" dirty="0" err="1"/>
              <a:t>InvokeNextActionFilterAsync</a:t>
            </a:r>
            <a:r>
              <a:rPr lang="en-US" dirty="0"/>
              <a:t>&gt;d__10 </a:t>
            </a:r>
            <a:r>
              <a:rPr lang="en-US" dirty="0" err="1"/>
              <a:t>stateMachine</a:t>
            </a:r>
            <a:r>
              <a:rPr lang="en-US" dirty="0"/>
              <a:t>)	Unknown</a:t>
            </a:r>
          </a:p>
          <a:p>
            <a:r>
              <a:rPr lang="en-US" dirty="0"/>
              <a:t> 	Microsoft.AspNetCore.Mvc.Core.dll!Microsoft.AspNetCore.Mvc.Internal.ControllerActionInvoker.InvokeNextActionFilterAsync()	Unknown</a:t>
            </a:r>
          </a:p>
          <a:p>
            <a:r>
              <a:rPr lang="en-US" dirty="0"/>
              <a:t> 	Microsoft.AspNetCore.Mvc.Core.dll!Microsoft.AspNetCore.Mvc.Internal.ControllerActionInvoker.InvokeNextActionFilterAwaitedAsync()	Unknown</a:t>
            </a:r>
          </a:p>
          <a:p>
            <a:r>
              <a:rPr lang="en-US" dirty="0"/>
              <a:t> 	System.Private.CoreLib.dll!System.Runtime.CompilerServices.AsyncMethodBuilderCore.Start&lt;</a:t>
            </a:r>
            <a:r>
              <a:rPr lang="en-US" dirty="0" err="1"/>
              <a:t>Microsoft.AspNetCore.Mvc.Internal.ControllerActionInvoker</a:t>
            </a:r>
            <a:r>
              <a:rPr lang="en-US" dirty="0"/>
              <a:t>.&lt;</a:t>
            </a:r>
            <a:r>
              <a:rPr lang="en-US" dirty="0" err="1"/>
              <a:t>InvokeNextActionFilterAwaitedAsync</a:t>
            </a:r>
            <a:r>
              <a:rPr lang="en-US" dirty="0"/>
              <a:t>&gt;d__11&gt;(ref </a:t>
            </a:r>
            <a:r>
              <a:rPr lang="en-US" dirty="0" err="1"/>
              <a:t>Microsoft.AspNetCore.Mvc.Internal.ControllerActionInvoker</a:t>
            </a:r>
            <a:r>
              <a:rPr lang="en-US" dirty="0"/>
              <a:t>.&lt;</a:t>
            </a:r>
            <a:r>
              <a:rPr lang="en-US" dirty="0" err="1"/>
              <a:t>InvokeNextActionFilterAwaitedAsync</a:t>
            </a:r>
            <a:r>
              <a:rPr lang="en-US" dirty="0"/>
              <a:t>&gt;d__11 </a:t>
            </a:r>
            <a:r>
              <a:rPr lang="en-US" dirty="0" err="1"/>
              <a:t>stateMachine</a:t>
            </a:r>
            <a:r>
              <a:rPr lang="en-US" dirty="0"/>
              <a:t>)	Unknown</a:t>
            </a:r>
          </a:p>
          <a:p>
            <a:r>
              <a:rPr lang="en-US" dirty="0"/>
              <a:t> 	Microsoft.AspNetCore.Mvc.Core.dll!Microsoft.AspNetCore.Mvc.Internal.ControllerActionInvoker.InvokeNextActionFilterAwaitedAsync()	Unknown</a:t>
            </a:r>
          </a:p>
          <a:p>
            <a:r>
              <a:rPr lang="en-US" dirty="0"/>
              <a:t> 	Microsoft.AspNetCore.Mvc.ViewFeatures.dll!Microsoft.AspNetCore.Mvc.Controller.OnActionExecutionAsync(</a:t>
            </a:r>
            <a:r>
              <a:rPr lang="en-US" dirty="0" err="1"/>
              <a:t>Microsoft.AspNetCore.Mvc.Filters.ActionExecutingContext</a:t>
            </a:r>
            <a:r>
              <a:rPr lang="en-US" dirty="0"/>
              <a:t> context, </a:t>
            </a:r>
            <a:r>
              <a:rPr lang="en-US" dirty="0" err="1"/>
              <a:t>Microsoft.AspNetCore.Mvc.Filters.ActionExecutionDelegate</a:t>
            </a:r>
            <a:r>
              <a:rPr lang="en-US" dirty="0"/>
              <a:t> next)	Unknown</a:t>
            </a:r>
          </a:p>
          <a:p>
            <a:r>
              <a:rPr lang="en-US" dirty="0"/>
              <a:t> 	System.Private.CoreLib.dll!System.Runtime.CompilerServices.AsyncMethodBuilderCore.Start&lt;</a:t>
            </a:r>
            <a:r>
              <a:rPr lang="en-US" dirty="0" err="1"/>
              <a:t>Microsoft.AspNetCore.Mvc.Controller</a:t>
            </a:r>
            <a:r>
              <a:rPr lang="en-US" dirty="0"/>
              <a:t>.&lt;</a:t>
            </a:r>
            <a:r>
              <a:rPr lang="en-US" dirty="0" err="1"/>
              <a:t>OnActionExecutionAsync</a:t>
            </a:r>
            <a:r>
              <a:rPr lang="en-US" dirty="0"/>
              <a:t>&gt;d__27&gt;(ref </a:t>
            </a:r>
            <a:r>
              <a:rPr lang="en-US" dirty="0" err="1"/>
              <a:t>Microsoft.AspNetCore.Mvc.Controller</a:t>
            </a:r>
            <a:r>
              <a:rPr lang="en-US" dirty="0"/>
              <a:t>.&lt;</a:t>
            </a:r>
            <a:r>
              <a:rPr lang="en-US" dirty="0" err="1"/>
              <a:t>OnActionExecutionAsync</a:t>
            </a:r>
            <a:r>
              <a:rPr lang="en-US" dirty="0"/>
              <a:t>&gt;d__27 </a:t>
            </a:r>
            <a:r>
              <a:rPr lang="en-US" dirty="0" err="1"/>
              <a:t>stateMachine</a:t>
            </a:r>
            <a:r>
              <a:rPr lang="en-US" dirty="0"/>
              <a:t>)	Unknown</a:t>
            </a:r>
          </a:p>
          <a:p>
            <a:r>
              <a:rPr lang="en-US" dirty="0"/>
              <a:t> 	Microsoft.AspNetCore.Mvc.ViewFeatures.dll!Microsoft.AspNetCore.Mvc.Controller.OnActionExecutionAsync(</a:t>
            </a:r>
            <a:r>
              <a:rPr lang="en-US" dirty="0" err="1"/>
              <a:t>Microsoft.AspNetCore.Mvc.Filters.ActionExecutingContext</a:t>
            </a:r>
            <a:r>
              <a:rPr lang="en-US" dirty="0"/>
              <a:t> context, </a:t>
            </a:r>
            <a:r>
              <a:rPr lang="en-US" dirty="0" err="1"/>
              <a:t>Microsoft.AspNetCore.Mvc.Filters.ActionExecutionDelegate</a:t>
            </a:r>
            <a:r>
              <a:rPr lang="en-US" dirty="0"/>
              <a:t> next)	Unknown</a:t>
            </a:r>
          </a:p>
          <a:p>
            <a:r>
              <a:rPr lang="en-US" dirty="0"/>
              <a:t> 	Microsoft.AspNetCore.Mvc.Core.dll!Microsoft.AspNetCore.Mvc.Internal.ControllerActionInvoker.Next(ref </a:t>
            </a:r>
            <a:r>
              <a:rPr lang="en-US" dirty="0" err="1"/>
              <a:t>Microsoft.AspNetCore.Mvc.Internal.ControllerActionInvoker.State</a:t>
            </a:r>
            <a:r>
              <a:rPr lang="en-US" dirty="0"/>
              <a:t> next, ref </a:t>
            </a:r>
            <a:r>
              <a:rPr lang="en-US" dirty="0" err="1"/>
              <a:t>Microsoft.AspNetCore.Mvc.Internal.ControllerActionInvoker.Scope</a:t>
            </a:r>
            <a:r>
              <a:rPr lang="en-US" dirty="0"/>
              <a:t> scope, ref object state, ref bool </a:t>
            </a:r>
            <a:r>
              <a:rPr lang="en-US" dirty="0" err="1"/>
              <a:t>isCompleted</a:t>
            </a:r>
            <a:r>
              <a:rPr lang="en-US" dirty="0"/>
              <a:t>)	Unknown</a:t>
            </a:r>
          </a:p>
          <a:p>
            <a:r>
              <a:rPr lang="en-US" dirty="0"/>
              <a:t> 	Microsoft.AspNetCore.Mvc.Core.dll!Microsoft.AspNetCore.Mvc.Internal.ControllerActionInvoker.InvokeInnerFilterAsync()	Unknown</a:t>
            </a:r>
          </a:p>
          <a:p>
            <a:r>
              <a:rPr lang="en-US" dirty="0"/>
              <a:t> 	System.Private.CoreLib.dll!System.Runtime.CompilerServices.AsyncMethodBuilderCore.Start&lt;</a:t>
            </a:r>
            <a:r>
              <a:rPr lang="en-US" dirty="0" err="1"/>
              <a:t>Microsoft.AspNetCore.Mvc.Internal.ControllerActionInvoker</a:t>
            </a:r>
            <a:r>
              <a:rPr lang="en-US" dirty="0"/>
              <a:t>.&lt;</a:t>
            </a:r>
            <a:r>
              <a:rPr lang="en-US" dirty="0" err="1"/>
              <a:t>InvokeInnerFilterAsync</a:t>
            </a:r>
            <a:r>
              <a:rPr lang="en-US" dirty="0"/>
              <a:t>&gt;d__13&gt;(ref </a:t>
            </a:r>
            <a:r>
              <a:rPr lang="en-US" dirty="0" err="1"/>
              <a:t>Microsoft.AspNetCore.Mvc.Internal.ControllerActionInvoker</a:t>
            </a:r>
            <a:r>
              <a:rPr lang="en-US" dirty="0"/>
              <a:t>.&lt;</a:t>
            </a:r>
            <a:r>
              <a:rPr lang="en-US" dirty="0" err="1"/>
              <a:t>InvokeInnerFilterAsync</a:t>
            </a:r>
            <a:r>
              <a:rPr lang="en-US" dirty="0"/>
              <a:t>&gt;d__13 </a:t>
            </a:r>
            <a:r>
              <a:rPr lang="en-US" dirty="0" err="1"/>
              <a:t>stateMachine</a:t>
            </a:r>
            <a:r>
              <a:rPr lang="en-US" dirty="0"/>
              <a:t>)	Unknown</a:t>
            </a:r>
          </a:p>
          <a:p>
            <a:r>
              <a:rPr lang="en-US" dirty="0"/>
              <a:t> 	Microsoft.AspNetCore.Mvc.Core.dll!Microsoft.AspNetCore.Mvc.Internal.ControllerActionInvoker.InvokeInnerFilterAsync()	Unknown</a:t>
            </a:r>
          </a:p>
          <a:p>
            <a:r>
              <a:rPr lang="en-US" dirty="0"/>
              <a:t> 	Microsoft.AspNetCore.Mvc.Core.dll!Microsoft.AspNetCore.Mvc.Internal.ResourceInvoker.Next(ref </a:t>
            </a:r>
            <a:r>
              <a:rPr lang="en-US" dirty="0" err="1"/>
              <a:t>Microsoft.AspNetCore.Mvc.Internal.ResourceInvoker.State</a:t>
            </a:r>
            <a:r>
              <a:rPr lang="en-US" dirty="0"/>
              <a:t> next, ref </a:t>
            </a:r>
            <a:r>
              <a:rPr lang="en-US" dirty="0" err="1"/>
              <a:t>Microsoft.AspNetCore.Mvc.Internal.ResourceInvoker.Scope</a:t>
            </a:r>
            <a:r>
              <a:rPr lang="en-US" dirty="0"/>
              <a:t> scope, ref object state, ref bool </a:t>
            </a:r>
            <a:r>
              <a:rPr lang="en-US" dirty="0" err="1"/>
              <a:t>isCompleted</a:t>
            </a:r>
            <a:r>
              <a:rPr lang="en-US" dirty="0"/>
              <a:t>)	Unknown</a:t>
            </a:r>
          </a:p>
          <a:p>
            <a:r>
              <a:rPr lang="en-US" dirty="0"/>
              <a:t> 	Microsoft.AspNetCore.Mvc.Core.dll!Microsoft.AspNetCore.Mvc.Internal.ResourceInvoker.InvokeNextResourceFilter()	Unknown</a:t>
            </a:r>
          </a:p>
          <a:p>
            <a:r>
              <a:rPr lang="en-US" dirty="0"/>
              <a:t> 	System.Private.CoreLib.dll!System.Runtime.CompilerServices.AsyncMethodBuilderCore.Start&lt;</a:t>
            </a:r>
            <a:r>
              <a:rPr lang="en-US" dirty="0" err="1"/>
              <a:t>Microsoft.AspNetCore.Mvc.Internal.ResourceInvoker</a:t>
            </a:r>
            <a:r>
              <a:rPr lang="en-US" dirty="0"/>
              <a:t>.&lt;</a:t>
            </a:r>
            <a:r>
              <a:rPr lang="en-US" dirty="0" err="1"/>
              <a:t>InvokeNextResourceFilter</a:t>
            </a:r>
            <a:r>
              <a:rPr lang="en-US" dirty="0"/>
              <a:t>&gt;d__23&gt;(ref </a:t>
            </a:r>
            <a:r>
              <a:rPr lang="en-US" dirty="0" err="1"/>
              <a:t>Microsoft.AspNetCore.Mvc.Internal.ResourceInvoker</a:t>
            </a:r>
            <a:r>
              <a:rPr lang="en-US" dirty="0"/>
              <a:t>.&lt;</a:t>
            </a:r>
            <a:r>
              <a:rPr lang="en-US" dirty="0" err="1"/>
              <a:t>InvokeNextResourceFilter</a:t>
            </a:r>
            <a:r>
              <a:rPr lang="en-US" dirty="0"/>
              <a:t>&gt;d__23 </a:t>
            </a:r>
            <a:r>
              <a:rPr lang="en-US" dirty="0" err="1"/>
              <a:t>stateMachine</a:t>
            </a:r>
            <a:r>
              <a:rPr lang="en-US" dirty="0"/>
              <a:t>)	Unknown</a:t>
            </a:r>
          </a:p>
          <a:p>
            <a:r>
              <a:rPr lang="en-US" dirty="0"/>
              <a:t> 	Microsoft.AspNetCore.Mvc.Core.dll!Microsoft.AspNetCore.Mvc.Internal.ResourceInvoker.InvokeNextResourceFilter()	Unknown</a:t>
            </a:r>
          </a:p>
          <a:p>
            <a:r>
              <a:rPr lang="en-US" dirty="0"/>
              <a:t> 	Microsoft.AspNetCore.Mvc.Core.dll!Microsoft.AspNetCore.Mvc.Internal.ResourceInvoker.Next(ref </a:t>
            </a:r>
            <a:r>
              <a:rPr lang="en-US" dirty="0" err="1"/>
              <a:t>Microsoft.AspNetCore.Mvc.Internal.ResourceInvoker.State</a:t>
            </a:r>
            <a:r>
              <a:rPr lang="en-US" dirty="0"/>
              <a:t> next, ref </a:t>
            </a:r>
            <a:r>
              <a:rPr lang="en-US" dirty="0" err="1"/>
              <a:t>Microsoft.AspNetCore.Mvc.Internal.ResourceInvoker.Scope</a:t>
            </a:r>
            <a:r>
              <a:rPr lang="en-US" dirty="0"/>
              <a:t> scope, ref object state, ref bool </a:t>
            </a:r>
            <a:r>
              <a:rPr lang="en-US" dirty="0" err="1"/>
              <a:t>isCompleted</a:t>
            </a:r>
            <a:r>
              <a:rPr lang="en-US" dirty="0"/>
              <a:t>)	Unknown</a:t>
            </a:r>
          </a:p>
          <a:p>
            <a:r>
              <a:rPr lang="en-US" dirty="0"/>
              <a:t> 	Microsoft.AspNetCore.Mvc.Core.dll!Microsoft.AspNetCore.Mvc.Internal.ResourceInvoker.InvokeFilterPipelineAsync()	Unknown</a:t>
            </a:r>
          </a:p>
          <a:p>
            <a:r>
              <a:rPr lang="en-US" dirty="0"/>
              <a:t> 	System.Private.CoreLib.dll!System.Runtime.CompilerServices.AsyncMethodBuilderCore.Start&lt;</a:t>
            </a:r>
            <a:r>
              <a:rPr lang="en-US" dirty="0" err="1"/>
              <a:t>Microsoft.AspNetCore.Mvc.Internal.ResourceInvoker</a:t>
            </a:r>
            <a:r>
              <a:rPr lang="en-US" dirty="0"/>
              <a:t>.&lt;</a:t>
            </a:r>
            <a:r>
              <a:rPr lang="en-US" dirty="0" err="1"/>
              <a:t>InvokeFilterPipelineAsync</a:t>
            </a:r>
            <a:r>
              <a:rPr lang="en-US" dirty="0"/>
              <a:t>&gt;d__18&gt;(ref </a:t>
            </a:r>
            <a:r>
              <a:rPr lang="en-US" dirty="0" err="1"/>
              <a:t>Microsoft.AspNetCore.Mvc.Internal.ResourceInvoker</a:t>
            </a:r>
            <a:r>
              <a:rPr lang="en-US" dirty="0"/>
              <a:t>.&lt;</a:t>
            </a:r>
            <a:r>
              <a:rPr lang="en-US" dirty="0" err="1"/>
              <a:t>InvokeFilterPipelineAsync</a:t>
            </a:r>
            <a:r>
              <a:rPr lang="en-US" dirty="0"/>
              <a:t>&gt;d__18 </a:t>
            </a:r>
            <a:r>
              <a:rPr lang="en-US" dirty="0" err="1"/>
              <a:t>stateMachine</a:t>
            </a:r>
            <a:r>
              <a:rPr lang="en-US" dirty="0"/>
              <a:t>)	Unknown</a:t>
            </a:r>
          </a:p>
          <a:p>
            <a:r>
              <a:rPr lang="en-US" dirty="0"/>
              <a:t> 	Microsoft.AspNetCore.Mvc.Core.dll!Microsoft.AspNetCore.Mvc.Internal.ResourceInvoker.InvokeFilterPipelineAsync()	Unknown</a:t>
            </a:r>
          </a:p>
          <a:p>
            <a:r>
              <a:rPr lang="en-US" dirty="0"/>
              <a:t> 	Microsoft.AspNetCore.Mvc.Core.dll!Microsoft.AspNetCore.Mvc.Internal.ResourceInvoker.InvokeAsync()	Unknown</a:t>
            </a:r>
          </a:p>
          <a:p>
            <a:r>
              <a:rPr lang="en-US" dirty="0"/>
              <a:t> 	System.Private.CoreLib.dll!System.Runtime.CompilerServices.AsyncMethodBuilderCore.Start&lt;</a:t>
            </a:r>
            <a:r>
              <a:rPr lang="en-US" dirty="0" err="1"/>
              <a:t>Microsoft.AspNetCore.Mvc.Internal.ResourceInvoker</a:t>
            </a:r>
            <a:r>
              <a:rPr lang="en-US" dirty="0"/>
              <a:t>.&lt;</a:t>
            </a:r>
            <a:r>
              <a:rPr lang="en-US" dirty="0" err="1"/>
              <a:t>InvokeAsync</a:t>
            </a:r>
            <a:r>
              <a:rPr lang="en-US" dirty="0"/>
              <a:t>&gt;d__16&gt;(ref </a:t>
            </a:r>
            <a:r>
              <a:rPr lang="en-US" dirty="0" err="1"/>
              <a:t>Microsoft.AspNetCore.Mvc.Internal.ResourceInvoker</a:t>
            </a:r>
            <a:r>
              <a:rPr lang="en-US" dirty="0"/>
              <a:t>.&lt;</a:t>
            </a:r>
            <a:r>
              <a:rPr lang="en-US" dirty="0" err="1"/>
              <a:t>InvokeAsync</a:t>
            </a:r>
            <a:r>
              <a:rPr lang="en-US" dirty="0"/>
              <a:t>&gt;d__16 </a:t>
            </a:r>
            <a:r>
              <a:rPr lang="en-US" dirty="0" err="1"/>
              <a:t>stateMachine</a:t>
            </a:r>
            <a:r>
              <a:rPr lang="en-US" dirty="0"/>
              <a:t>)	Unknown</a:t>
            </a:r>
          </a:p>
          <a:p>
            <a:r>
              <a:rPr lang="en-US" dirty="0"/>
              <a:t> 	Microsoft.AspNetCore.Mvc.Core.dll!Microsoft.AspNetCore.Mvc.Internal.ResourceInvoker.InvokeAsync()	Unknown</a:t>
            </a:r>
          </a:p>
          <a:p>
            <a:r>
              <a:rPr lang="en-US" dirty="0"/>
              <a:t> 	Microsoft.AspNetCore.Routing.dll!Microsoft.AspNetCore.Builder.RouterMiddleware.Invoke(</a:t>
            </a:r>
            <a:r>
              <a:rPr lang="en-US" dirty="0" err="1"/>
              <a:t>Microsoft.AspNetCore.Http.HttpContext</a:t>
            </a:r>
            <a:r>
              <a:rPr lang="en-US" dirty="0"/>
              <a:t> </a:t>
            </a:r>
            <a:r>
              <a:rPr lang="en-US" dirty="0" err="1"/>
              <a:t>httpContext</a:t>
            </a:r>
            <a:r>
              <a:rPr lang="en-US" dirty="0"/>
              <a:t>)	Unknown</a:t>
            </a:r>
          </a:p>
          <a:p>
            <a:r>
              <a:rPr lang="en-US" dirty="0"/>
              <a:t> 	System.Private.CoreLib.dll!System.Runtime.CompilerServices.AsyncMethodBuilderCore.Start&lt;</a:t>
            </a:r>
            <a:r>
              <a:rPr lang="en-US" dirty="0" err="1"/>
              <a:t>Microsoft.AspNetCore.Builder.RouterMiddleware</a:t>
            </a:r>
            <a:r>
              <a:rPr lang="en-US" dirty="0"/>
              <a:t>.&lt;Invoke&gt;d__4&gt;(ref </a:t>
            </a:r>
            <a:r>
              <a:rPr lang="en-US" dirty="0" err="1"/>
              <a:t>Microsoft.AspNetCore.Builder.RouterMiddleware</a:t>
            </a:r>
            <a:r>
              <a:rPr lang="en-US" dirty="0"/>
              <a:t>.&lt;Invoke&gt;d__4 </a:t>
            </a:r>
            <a:r>
              <a:rPr lang="en-US" dirty="0" err="1"/>
              <a:t>stateMachine</a:t>
            </a:r>
            <a:r>
              <a:rPr lang="en-US" dirty="0"/>
              <a:t>)	Unknown</a:t>
            </a:r>
          </a:p>
          <a:p>
            <a:r>
              <a:rPr lang="en-US" dirty="0"/>
              <a:t> 	Microsoft.AspNetCore.Routing.dll!Microsoft.AspNetCore.Builder.RouterMiddleware.Invoke(</a:t>
            </a:r>
            <a:r>
              <a:rPr lang="en-US" dirty="0" err="1"/>
              <a:t>Microsoft.AspNetCore.Http.HttpContext</a:t>
            </a:r>
            <a:r>
              <a:rPr lang="en-US" dirty="0"/>
              <a:t> </a:t>
            </a:r>
            <a:r>
              <a:rPr lang="en-US" dirty="0" err="1"/>
              <a:t>httpContext</a:t>
            </a:r>
            <a:r>
              <a:rPr lang="en-US" dirty="0"/>
              <a:t>)	Unknown</a:t>
            </a:r>
          </a:p>
          <a:p>
            <a:r>
              <a:rPr lang="en-US" dirty="0"/>
              <a:t> 	Microsoft.AspNetCore.Server.IISIntegration.dll!Microsoft.AspNetCore.Server.IISIntegration.IISMiddleware.Invoke(</a:t>
            </a:r>
            <a:r>
              <a:rPr lang="en-US" dirty="0" err="1"/>
              <a:t>Microsoft.AspNetCore.Http.HttpContext</a:t>
            </a:r>
            <a:r>
              <a:rPr lang="en-US" dirty="0"/>
              <a:t> </a:t>
            </a:r>
            <a:r>
              <a:rPr lang="en-US" dirty="0" err="1"/>
              <a:t>httpContext</a:t>
            </a:r>
            <a:r>
              <a:rPr lang="en-US" dirty="0"/>
              <a:t>)	Unknown</a:t>
            </a:r>
          </a:p>
          <a:p>
            <a:r>
              <a:rPr lang="en-US" dirty="0"/>
              <a:t> 	System.Private.CoreLib.dll!System.Runtime.CompilerServices.AsyncMethodBuilderCore.Start&lt;</a:t>
            </a:r>
            <a:r>
              <a:rPr lang="en-US" dirty="0" err="1"/>
              <a:t>Microsoft.AspNetCore.Server.IISIntegration.IISMiddleware</a:t>
            </a:r>
            <a:r>
              <a:rPr lang="en-US" dirty="0"/>
              <a:t>.&lt;Invoke&gt;d__13&gt;(ref </a:t>
            </a:r>
            <a:r>
              <a:rPr lang="en-US" dirty="0" err="1"/>
              <a:t>Microsoft.AspNetCore.Server.IISIntegration.IISMiddleware</a:t>
            </a:r>
            <a:r>
              <a:rPr lang="en-US" dirty="0"/>
              <a:t>.&lt;Invoke&gt;d__13 </a:t>
            </a:r>
            <a:r>
              <a:rPr lang="en-US" dirty="0" err="1"/>
              <a:t>stateMachine</a:t>
            </a:r>
            <a:r>
              <a:rPr lang="en-US" dirty="0"/>
              <a:t>)	Unknown</a:t>
            </a:r>
          </a:p>
          <a:p>
            <a:r>
              <a:rPr lang="en-US" dirty="0"/>
              <a:t> 	Microsoft.AspNetCore.Server.IISIntegration.dll!Microsoft.AspNetCore.Server.IISIntegration.IISMiddleware.Invoke(</a:t>
            </a:r>
            <a:r>
              <a:rPr lang="en-US" dirty="0" err="1"/>
              <a:t>Microsoft.AspNetCore.Http.HttpContext</a:t>
            </a:r>
            <a:r>
              <a:rPr lang="en-US" dirty="0"/>
              <a:t> </a:t>
            </a:r>
            <a:r>
              <a:rPr lang="en-US" dirty="0" err="1"/>
              <a:t>httpContext</a:t>
            </a:r>
            <a:r>
              <a:rPr lang="en-US" dirty="0"/>
              <a:t>)	Unknown</a:t>
            </a:r>
          </a:p>
          <a:p>
            <a:r>
              <a:rPr lang="en-US" dirty="0"/>
              <a:t> 	Microsoft.AspNetCore.HttpOverrides.dll!Microsoft.AspNetCore.HttpOverrides.ForwardedHeadersMiddleware.Invoke(</a:t>
            </a:r>
            <a:r>
              <a:rPr lang="en-US" dirty="0" err="1"/>
              <a:t>Microsoft.AspNetCore.Http.HttpContext</a:t>
            </a:r>
            <a:r>
              <a:rPr lang="en-US" dirty="0"/>
              <a:t> context)	Unknown</a:t>
            </a:r>
          </a:p>
          <a:p>
            <a:r>
              <a:rPr lang="en-US" dirty="0"/>
              <a:t> 	Microsoft.AspNetCore.HostFiltering.dll!Microsoft.AspNetCore.HostFiltering.HostFilteringMiddleware.Invoke(</a:t>
            </a:r>
            <a:r>
              <a:rPr lang="en-US" dirty="0" err="1"/>
              <a:t>Microsoft.AspNetCore.Http.HttpContext</a:t>
            </a:r>
            <a:r>
              <a:rPr lang="en-US" dirty="0"/>
              <a:t> context)	Unknown</a:t>
            </a:r>
          </a:p>
          <a:p>
            <a:r>
              <a:rPr lang="en-US" dirty="0"/>
              <a:t> 	Microsoft.AspNetCore.Hosting.dll!Microsoft.AspNetCore.Hosting.Internal.RequestServicesContainerMiddleware.Invoke(</a:t>
            </a:r>
            <a:r>
              <a:rPr lang="en-US" dirty="0" err="1"/>
              <a:t>Microsoft.AspNetCore.Http.HttpContext</a:t>
            </a:r>
            <a:r>
              <a:rPr lang="en-US" dirty="0"/>
              <a:t> </a:t>
            </a:r>
            <a:r>
              <a:rPr lang="en-US" dirty="0" err="1"/>
              <a:t>httpContext</a:t>
            </a:r>
            <a:r>
              <a:rPr lang="en-US" dirty="0"/>
              <a:t>)	Unknown</a:t>
            </a:r>
          </a:p>
          <a:p>
            <a:r>
              <a:rPr lang="en-US" dirty="0"/>
              <a:t> 	Microsoft.AspNetCore.Hosting.dll!Microsoft.AspNetCore.Hosting.Internal.HostingApplication.ProcessRequestAsync(Microsoft.AspNetCore.Hosting.Internal.HostingApplication.Context context)	Unknown</a:t>
            </a:r>
          </a:p>
          <a:p>
            <a:r>
              <a:rPr lang="en-US" dirty="0"/>
              <a:t> 	Microsoft.AspNetCore.Server.Kestrel.Core.dll!Microsoft.AspNetCore.Server.Kestrel.Core.Internal.Http.HttpProtocol.ProcessRequests&lt;Microsoft.AspNetCore.Hosting.Internal.HostingApplication.Context&gt;(</a:t>
            </a:r>
            <a:r>
              <a:rPr lang="en-US" dirty="0" err="1"/>
              <a:t>Microsoft.AspNetCore.Hosting.Server.IHttpApplication</a:t>
            </a:r>
            <a:r>
              <a:rPr lang="en-US" dirty="0"/>
              <a:t>&lt;Microsoft.AspNetCore.Hosting.Internal.HostingApplication.Context&gt; application)	Unknown</a:t>
            </a:r>
          </a:p>
          <a:p>
            <a:r>
              <a:rPr lang="en-US" dirty="0"/>
              <a:t> 	System.Private.CoreLib.dll!System.Threading.ExecutionContext.RunInternal(</a:t>
            </a:r>
            <a:r>
              <a:rPr lang="en-US" dirty="0" err="1"/>
              <a:t>System.Threading.ExecutionContext</a:t>
            </a:r>
            <a:r>
              <a:rPr lang="en-US" dirty="0"/>
              <a:t> </a:t>
            </a:r>
            <a:r>
              <a:rPr lang="en-US" dirty="0" err="1"/>
              <a:t>executionContext</a:t>
            </a:r>
            <a:r>
              <a:rPr lang="en-US" dirty="0"/>
              <a:t>, </a:t>
            </a:r>
            <a:r>
              <a:rPr lang="en-US" dirty="0" err="1"/>
              <a:t>System.Threading.ContextCallback</a:t>
            </a:r>
            <a:r>
              <a:rPr lang="en-US" dirty="0"/>
              <a:t> callback, object state)	Unknown</a:t>
            </a:r>
          </a:p>
          <a:p>
            <a:r>
              <a:rPr lang="en-US" dirty="0"/>
              <a:t> 	System.Private.CoreLib.dll!System.Runtime.CompilerServices.AsyncTaskMethodBuilder&lt;</a:t>
            </a:r>
            <a:r>
              <a:rPr lang="en-US" dirty="0" err="1"/>
              <a:t>System.Threading.Tasks.VoidTaskResult</a:t>
            </a:r>
            <a:r>
              <a:rPr lang="en-US" dirty="0"/>
              <a:t>&gt;.</a:t>
            </a:r>
            <a:r>
              <a:rPr lang="en-US" dirty="0" err="1"/>
              <a:t>AsyncStateMachineBox</a:t>
            </a:r>
            <a:r>
              <a:rPr lang="en-US" dirty="0"/>
              <a:t>&lt;Microsoft.AspNetCore.Server.Kestrel.Core.Internal.Http.HttpProtocol.&lt;</a:t>
            </a:r>
            <a:r>
              <a:rPr lang="en-US" dirty="0" err="1"/>
              <a:t>ProcessRequests</a:t>
            </a:r>
            <a:r>
              <a:rPr lang="en-US" dirty="0"/>
              <a:t>&gt;d__188&lt;Microsoft.AspNetCore.Hosting.Internal.HostingApplication.Context&gt;&gt;.</a:t>
            </a:r>
            <a:r>
              <a:rPr lang="en-US" dirty="0" err="1"/>
              <a:t>MoveNext</a:t>
            </a:r>
            <a:r>
              <a:rPr lang="en-US" dirty="0"/>
              <a:t>()	Unknown</a:t>
            </a:r>
          </a:p>
          <a:p>
            <a:r>
              <a:rPr lang="en-US" dirty="0"/>
              <a:t> 	System.Private.CoreLib.dll!System.Threading.ExecutionContext.RunInternal(</a:t>
            </a:r>
            <a:r>
              <a:rPr lang="en-US" dirty="0" err="1"/>
              <a:t>System.Threading.ExecutionContext</a:t>
            </a:r>
            <a:r>
              <a:rPr lang="en-US" dirty="0"/>
              <a:t> </a:t>
            </a:r>
            <a:r>
              <a:rPr lang="en-US" dirty="0" err="1"/>
              <a:t>executionContext</a:t>
            </a:r>
            <a:r>
              <a:rPr lang="en-US" dirty="0"/>
              <a:t>, </a:t>
            </a:r>
            <a:r>
              <a:rPr lang="en-US" dirty="0" err="1"/>
              <a:t>System.Threading.ContextCallback</a:t>
            </a:r>
            <a:r>
              <a:rPr lang="en-US" dirty="0"/>
              <a:t> callback, object state)	Unknown</a:t>
            </a:r>
          </a:p>
          <a:p>
            <a:r>
              <a:rPr lang="en-US" dirty="0"/>
              <a:t> 	System.Private.CoreLib.dll!System.Threading.ThreadPoolWorkQueue.Dispatch()	Unknown</a:t>
            </a:r>
          </a:p>
        </p:txBody>
      </p:sp>
      <p:pic>
        <p:nvPicPr>
          <p:cNvPr id="5" name="Picture 4">
            <a:extLst>
              <a:ext uri="{FF2B5EF4-FFF2-40B4-BE49-F238E27FC236}">
                <a16:creationId xmlns:a16="http://schemas.microsoft.com/office/drawing/2014/main" id="{0754AD03-7414-48A8-A905-AA069AD6E871}"/>
              </a:ext>
            </a:extLst>
          </p:cNvPr>
          <p:cNvPicPr>
            <a:picLocks noChangeAspect="1"/>
          </p:cNvPicPr>
          <p:nvPr/>
        </p:nvPicPr>
        <p:blipFill>
          <a:blip r:embed="rId3"/>
          <a:stretch>
            <a:fillRect/>
          </a:stretch>
        </p:blipFill>
        <p:spPr>
          <a:xfrm>
            <a:off x="304800" y="990600"/>
            <a:ext cx="11468654" cy="5365752"/>
          </a:xfrm>
          <a:prstGeom prst="rect">
            <a:avLst/>
          </a:prstGeom>
        </p:spPr>
      </p:pic>
      <p:sp>
        <p:nvSpPr>
          <p:cNvPr id="6" name="Rectangle 5">
            <a:extLst>
              <a:ext uri="{FF2B5EF4-FFF2-40B4-BE49-F238E27FC236}">
                <a16:creationId xmlns:a16="http://schemas.microsoft.com/office/drawing/2014/main" id="{07BB264A-2D36-412D-A0ED-1A87880787DE}"/>
              </a:ext>
            </a:extLst>
          </p:cNvPr>
          <p:cNvSpPr/>
          <p:nvPr/>
        </p:nvSpPr>
        <p:spPr>
          <a:xfrm>
            <a:off x="2367775" y="5397396"/>
            <a:ext cx="7668322" cy="369332"/>
          </a:xfrm>
          <a:prstGeom prst="rect">
            <a:avLst/>
          </a:prstGeom>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dirty="0"/>
              <a:t>System.Private.CoreLib.dll!System.Threading.ThreadPoolWorkQueue.Dispatch()</a:t>
            </a:r>
          </a:p>
        </p:txBody>
      </p:sp>
      <p:sp>
        <p:nvSpPr>
          <p:cNvPr id="8" name="Rectangle 7">
            <a:extLst>
              <a:ext uri="{FF2B5EF4-FFF2-40B4-BE49-F238E27FC236}">
                <a16:creationId xmlns:a16="http://schemas.microsoft.com/office/drawing/2014/main" id="{6EB421B2-B4E8-4E5F-B0BB-4BBBDCBFE751}"/>
              </a:ext>
            </a:extLst>
          </p:cNvPr>
          <p:cNvSpPr/>
          <p:nvPr/>
        </p:nvSpPr>
        <p:spPr>
          <a:xfrm>
            <a:off x="197709" y="4709105"/>
            <a:ext cx="11689491" cy="646331"/>
          </a:xfrm>
          <a:prstGeom prst="rect">
            <a:avLst/>
          </a:prstGeom>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dirty="0"/>
              <a:t>Microsoft.AspNetCore.Mvc.Core.dll!Microsoft.AspNetCore.Mvc.Controllers.ControllerFactoryProvider.CreateControllerFactory.__CreateController</a:t>
            </a:r>
          </a:p>
        </p:txBody>
      </p:sp>
      <p:sp>
        <p:nvSpPr>
          <p:cNvPr id="10" name="Arrow: Right 9">
            <a:extLst>
              <a:ext uri="{FF2B5EF4-FFF2-40B4-BE49-F238E27FC236}">
                <a16:creationId xmlns:a16="http://schemas.microsoft.com/office/drawing/2014/main" id="{5465E7CA-5F09-467D-9896-C135C016B453}"/>
              </a:ext>
            </a:extLst>
          </p:cNvPr>
          <p:cNvSpPr/>
          <p:nvPr/>
        </p:nvSpPr>
        <p:spPr>
          <a:xfrm rot="16200000">
            <a:off x="4654205" y="2603611"/>
            <a:ext cx="1750640" cy="11329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B12B99-0676-4A28-ABD9-426E3FAEDDEB}"/>
              </a:ext>
            </a:extLst>
          </p:cNvPr>
          <p:cNvSpPr/>
          <p:nvPr/>
        </p:nvSpPr>
        <p:spPr>
          <a:xfrm>
            <a:off x="901725" y="4045407"/>
            <a:ext cx="10153299" cy="646331"/>
          </a:xfrm>
          <a:prstGeom prst="rect">
            <a:avLst/>
          </a:prstGeom>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dirty="0"/>
              <a:t>Microsoft.AspNetCore.Mvc.Core.dll!Microsoft.AspNetCore.Mvc.Internal.ControllerActionInvoker.InvokeActionMethodAsync()</a:t>
            </a:r>
          </a:p>
        </p:txBody>
      </p:sp>
      <p:sp>
        <p:nvSpPr>
          <p:cNvPr id="12" name="Speech Bubble: Rectangle 11">
            <a:extLst>
              <a:ext uri="{FF2B5EF4-FFF2-40B4-BE49-F238E27FC236}">
                <a16:creationId xmlns:a16="http://schemas.microsoft.com/office/drawing/2014/main" id="{84FE327A-3C60-4F5A-AAD3-1F51EAB58E93}"/>
              </a:ext>
            </a:extLst>
          </p:cNvPr>
          <p:cNvSpPr/>
          <p:nvPr/>
        </p:nvSpPr>
        <p:spPr>
          <a:xfrm>
            <a:off x="6750766" y="2739395"/>
            <a:ext cx="2539538" cy="490207"/>
          </a:xfrm>
          <a:prstGeom prst="wedgeRectCallout">
            <a:avLst>
              <a:gd name="adj1" fmla="val -52484"/>
              <a:gd name="adj2" fmla="val -144972"/>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Execute Action Method</a:t>
            </a:r>
          </a:p>
        </p:txBody>
      </p:sp>
      <p:sp>
        <p:nvSpPr>
          <p:cNvPr id="13" name="Rectangle 12">
            <a:extLst>
              <a:ext uri="{FF2B5EF4-FFF2-40B4-BE49-F238E27FC236}">
                <a16:creationId xmlns:a16="http://schemas.microsoft.com/office/drawing/2014/main" id="{A63A5F5E-F4A9-4717-BAF9-3C1FBA81A87A}"/>
              </a:ext>
            </a:extLst>
          </p:cNvPr>
          <p:cNvSpPr/>
          <p:nvPr/>
        </p:nvSpPr>
        <p:spPr>
          <a:xfrm>
            <a:off x="2211118" y="1925435"/>
            <a:ext cx="7225489" cy="369332"/>
          </a:xfrm>
          <a:prstGeom prst="rect">
            <a:avLst/>
          </a:prstGeom>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dirty="0" err="1"/>
              <a:t>Shuttle.Web.dll!MyShuttle.Web.Controllers.HomeController.Index</a:t>
            </a:r>
            <a:r>
              <a:rPr lang="en-US" dirty="0"/>
              <a:t>() 	</a:t>
            </a:r>
          </a:p>
        </p:txBody>
      </p:sp>
    </p:spTree>
    <p:extLst>
      <p:ext uri="{BB962C8B-B14F-4D97-AF65-F5344CB8AC3E}">
        <p14:creationId xmlns:p14="http://schemas.microsoft.com/office/powerpoint/2010/main" val="2754291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Core MVC Project File Organization </a:t>
            </a:r>
          </a:p>
        </p:txBody>
      </p:sp>
      <p:sp>
        <p:nvSpPr>
          <p:cNvPr id="5" name="Slide Number Placeholder 4"/>
          <p:cNvSpPr>
            <a:spLocks noGrp="1"/>
          </p:cNvSpPr>
          <p:nvPr>
            <p:ph type="sldNum" sz="quarter" idx="12"/>
          </p:nvPr>
        </p:nvSpPr>
        <p:spPr/>
        <p:txBody>
          <a:bodyPr/>
          <a:lstStyle/>
          <a:p>
            <a:fld id="{026CCAEB-CB17-44EB-A892-4553F1D666B6}" type="slidenum">
              <a:rPr lang="en-US" smtClean="0"/>
              <a:pPr/>
              <a:t>16</a:t>
            </a:fld>
            <a:endParaRPr lang="en-US" dirty="0"/>
          </a:p>
        </p:txBody>
      </p:sp>
      <p:sp>
        <p:nvSpPr>
          <p:cNvPr id="3" name="Content Placeholder 2"/>
          <p:cNvSpPr>
            <a:spLocks noGrp="1"/>
          </p:cNvSpPr>
          <p:nvPr>
            <p:ph type="body" sz="quarter" idx="13"/>
          </p:nvPr>
        </p:nvSpPr>
        <p:spPr>
          <a:xfrm>
            <a:off x="402336" y="1143000"/>
            <a:ext cx="8517079" cy="4956048"/>
          </a:xfrm>
        </p:spPr>
        <p:txBody>
          <a:bodyPr>
            <a:normAutofit/>
          </a:bodyPr>
          <a:lstStyle/>
          <a:p>
            <a:r>
              <a:rPr lang="en-US" dirty="0"/>
              <a:t>Much of ASP.NET Core MVC is “by convention”</a:t>
            </a:r>
          </a:p>
          <a:p>
            <a:r>
              <a:rPr lang="en-US" dirty="0"/>
              <a:t>Controller Conventions:</a:t>
            </a:r>
          </a:p>
          <a:p>
            <a:pPr lvl="1"/>
            <a:r>
              <a:rPr lang="en-US" dirty="0"/>
              <a:t>Reside in project’s Controllers folder</a:t>
            </a:r>
          </a:p>
          <a:p>
            <a:pPr lvl="1"/>
            <a:r>
              <a:rPr lang="en-US" dirty="0"/>
              <a:t>Suffixed by Controller (i.e. </a:t>
            </a:r>
            <a:r>
              <a:rPr lang="en-US" dirty="0" err="1"/>
              <a:t>HomeController.cs</a:t>
            </a:r>
            <a:r>
              <a:rPr lang="en-US" dirty="0"/>
              <a:t>)</a:t>
            </a:r>
          </a:p>
          <a:p>
            <a:pPr lvl="1"/>
            <a:r>
              <a:rPr lang="en-US" dirty="0"/>
              <a:t>Inherit from </a:t>
            </a:r>
            <a:r>
              <a:rPr lang="en-US" dirty="0" err="1"/>
              <a:t>Microsoft.AspNetCore.Mvc.Controller</a:t>
            </a:r>
            <a:endParaRPr lang="en-US" dirty="0"/>
          </a:p>
          <a:p>
            <a:r>
              <a:rPr lang="en-US" dirty="0"/>
              <a:t>ASP.NET Core MVC does not require this structure </a:t>
            </a:r>
          </a:p>
          <a:p>
            <a:r>
              <a:rPr lang="en-US" dirty="0"/>
              <a:t>Convention over configuration </a:t>
            </a:r>
          </a:p>
          <a:p>
            <a:pPr lvl="1"/>
            <a:r>
              <a:rPr lang="en-US" dirty="0"/>
              <a:t>Default directory structure keeps application concerns clean </a:t>
            </a:r>
          </a:p>
          <a:p>
            <a:pPr lvl="2"/>
            <a:r>
              <a:rPr lang="en-US" dirty="0"/>
              <a:t>For example: Allows you to omit location paths when referencing views </a:t>
            </a:r>
          </a:p>
          <a:p>
            <a:pPr lvl="1"/>
            <a:r>
              <a:rPr lang="en-US" dirty="0"/>
              <a:t>By default, ASP.NET Core MVC looks for the View files in </a:t>
            </a:r>
            <a:r>
              <a:rPr lang="en-US" b="1" i="1" dirty="0"/>
              <a:t>\Views\[ControllerName]\</a:t>
            </a:r>
          </a:p>
        </p:txBody>
      </p:sp>
      <p:sp>
        <p:nvSpPr>
          <p:cNvPr id="4" name="Footer Placeholder 3"/>
          <p:cNvSpPr>
            <a:spLocks noGrp="1"/>
          </p:cNvSpPr>
          <p:nvPr>
            <p:ph type="ftr" sz="quarter" idx="4294967295"/>
          </p:nvPr>
        </p:nvSpPr>
        <p:spPr>
          <a:xfrm>
            <a:off x="0" y="6477000"/>
            <a:ext cx="4876800" cy="365125"/>
          </a:xfrm>
          <a:prstGeom prst="rect">
            <a:avLst/>
          </a:prstGeom>
        </p:spPr>
        <p:txBody>
          <a:bodyPr/>
          <a:lstStyle/>
          <a:p>
            <a:r>
              <a:rPr lang="en-US" dirty="0">
                <a:solidFill>
                  <a:prstClr val="white"/>
                </a:solidFill>
              </a:rPr>
              <a:t>Microsoft Confidential</a:t>
            </a:r>
          </a:p>
        </p:txBody>
      </p:sp>
      <p:pic>
        <p:nvPicPr>
          <p:cNvPr id="6" name="Picture 5">
            <a:extLst>
              <a:ext uri="{FF2B5EF4-FFF2-40B4-BE49-F238E27FC236}">
                <a16:creationId xmlns:a16="http://schemas.microsoft.com/office/drawing/2014/main" id="{24C2C00E-1219-4388-B79A-3C2DC92CB8B1}"/>
              </a:ext>
            </a:extLst>
          </p:cNvPr>
          <p:cNvPicPr>
            <a:picLocks noChangeAspect="1"/>
          </p:cNvPicPr>
          <p:nvPr/>
        </p:nvPicPr>
        <p:blipFill>
          <a:blip r:embed="rId3"/>
          <a:stretch>
            <a:fillRect/>
          </a:stretch>
        </p:blipFill>
        <p:spPr>
          <a:xfrm>
            <a:off x="9106240" y="-15875"/>
            <a:ext cx="3085760" cy="6858000"/>
          </a:xfrm>
          <a:prstGeom prst="rect">
            <a:avLst/>
          </a:prstGeom>
        </p:spPr>
      </p:pic>
    </p:spTree>
    <p:extLst>
      <p:ext uri="{BB962C8B-B14F-4D97-AF65-F5344CB8AC3E}">
        <p14:creationId xmlns:p14="http://schemas.microsoft.com/office/powerpoint/2010/main" val="501832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5"/>
          <p:cNvSpPr>
            <a:spLocks noGrp="1"/>
          </p:cNvSpPr>
          <p:nvPr>
            <p:ph type="title"/>
          </p:nvPr>
        </p:nvSpPr>
        <p:spPr/>
        <p:txBody>
          <a:bodyPr/>
          <a:lstStyle/>
          <a:p>
            <a:r>
              <a:rPr lang="en-US" altLang="en-US" dirty="0"/>
              <a:t>Controller Development</a:t>
            </a:r>
          </a:p>
        </p:txBody>
      </p:sp>
      <p:sp>
        <p:nvSpPr>
          <p:cNvPr id="35844" name="Slide Number Placeholder 3"/>
          <p:cNvSpPr>
            <a:spLocks noGrp="1"/>
          </p:cNvSpPr>
          <p:nvPr>
            <p:ph type="sldNum" sz="quarter" idx="12"/>
          </p:nvPr>
        </p:nvSpPr>
        <p:spPr/>
        <p:txBody>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fld id="{7F7970CF-1150-495E-A8BD-0549C5166FC3}" type="slidenum">
              <a:rPr lang="en-US" altLang="en-US" smtClean="0"/>
              <a:pPr/>
              <a:t>17</a:t>
            </a:fld>
            <a:endParaRPr lang="en-US" altLang="en-US" dirty="0"/>
          </a:p>
        </p:txBody>
      </p:sp>
      <p:sp>
        <p:nvSpPr>
          <p:cNvPr id="7" name="Content Placeholder 6"/>
          <p:cNvSpPr>
            <a:spLocks noGrp="1"/>
          </p:cNvSpPr>
          <p:nvPr>
            <p:ph type="body" sz="quarter" idx="13"/>
          </p:nvPr>
        </p:nvSpPr>
        <p:spPr/>
        <p:txBody>
          <a:bodyPr/>
          <a:lstStyle/>
          <a:p>
            <a:pPr lvl="0"/>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p:blipFill>
        <p:spPr>
          <a:xfrm>
            <a:off x="402336" y="1143000"/>
            <a:ext cx="8153945" cy="4145206"/>
          </a:xfrm>
          <a:prstGeom prst="rect">
            <a:avLst/>
          </a:prstGeom>
          <a:ln>
            <a:solidFill>
              <a:schemeClr val="tx2">
                <a:lumMod val="75000"/>
              </a:schemeClr>
            </a:solidFill>
          </a:ln>
        </p:spPr>
      </p:pic>
    </p:spTree>
    <p:extLst>
      <p:ext uri="{BB962C8B-B14F-4D97-AF65-F5344CB8AC3E}">
        <p14:creationId xmlns:p14="http://schemas.microsoft.com/office/powerpoint/2010/main" val="554300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5"/>
          <p:cNvSpPr>
            <a:spLocks noGrp="1"/>
          </p:cNvSpPr>
          <p:nvPr>
            <p:ph type="title"/>
          </p:nvPr>
        </p:nvSpPr>
        <p:spPr/>
        <p:txBody>
          <a:bodyPr/>
          <a:lstStyle/>
          <a:p>
            <a:r>
              <a:rPr lang="en-US" altLang="en-US" dirty="0"/>
              <a:t>Executing Actions</a:t>
            </a:r>
          </a:p>
        </p:txBody>
      </p:sp>
      <p:sp>
        <p:nvSpPr>
          <p:cNvPr id="35844" name="Slide Number Placeholder 3"/>
          <p:cNvSpPr>
            <a:spLocks noGrp="1"/>
          </p:cNvSpPr>
          <p:nvPr>
            <p:ph type="sldNum" sz="quarter" idx="12"/>
          </p:nvPr>
        </p:nvSpPr>
        <p:spPr/>
        <p:txBody>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fld id="{7F7970CF-1150-495E-A8BD-0549C5166FC3}" type="slidenum">
              <a:rPr lang="en-US" altLang="en-US" smtClean="0"/>
              <a:pPr/>
              <a:t>18</a:t>
            </a:fld>
            <a:endParaRPr lang="en-US" altLang="en-US" dirty="0"/>
          </a:p>
        </p:txBody>
      </p:sp>
      <p:sp>
        <p:nvSpPr>
          <p:cNvPr id="7" name="Content Placeholder 6"/>
          <p:cNvSpPr>
            <a:spLocks noGrp="1"/>
          </p:cNvSpPr>
          <p:nvPr>
            <p:ph type="body" sz="quarter" idx="13"/>
          </p:nvPr>
        </p:nvSpPr>
        <p:spPr/>
        <p:txBody>
          <a:bodyPr/>
          <a:lstStyle/>
          <a:p>
            <a:r>
              <a:rPr lang="en-US" dirty="0"/>
              <a:t>http://contoso.com/</a:t>
            </a:r>
            <a:r>
              <a:rPr lang="en-US" b="1" dirty="0"/>
              <a:t>&lt;controllername&gt;</a:t>
            </a:r>
            <a:r>
              <a:rPr lang="en-US" dirty="0"/>
              <a:t>/</a:t>
            </a:r>
            <a:r>
              <a:rPr lang="en-US" b="1" dirty="0"/>
              <a:t>&lt;actionname&gt;</a:t>
            </a:r>
          </a:p>
          <a:p>
            <a:pPr lvl="0"/>
            <a:r>
              <a:rPr lang="en-US" dirty="0"/>
              <a:t>http://contoso.com/home/Index</a:t>
            </a:r>
          </a:p>
          <a:p>
            <a:pPr lvl="0"/>
            <a:r>
              <a:rPr lang="en-US" dirty="0"/>
              <a:t>http://contoso.com/home/About</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9951" y="1983732"/>
            <a:ext cx="6853878" cy="4165854"/>
          </a:xfrm>
          <a:prstGeom prst="rect">
            <a:avLst/>
          </a:prstGeom>
          <a:ln>
            <a:solidFill>
              <a:schemeClr val="tx2">
                <a:lumMod val="75000"/>
              </a:schemeClr>
            </a:solidFill>
          </a:ln>
        </p:spPr>
      </p:pic>
    </p:spTree>
    <p:extLst>
      <p:ext uri="{BB962C8B-B14F-4D97-AF65-F5344CB8AC3E}">
        <p14:creationId xmlns:p14="http://schemas.microsoft.com/office/powerpoint/2010/main" val="864847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5"/>
          <p:cNvSpPr>
            <a:spLocks noGrp="1"/>
          </p:cNvSpPr>
          <p:nvPr>
            <p:ph type="title"/>
          </p:nvPr>
        </p:nvSpPr>
        <p:spPr/>
        <p:txBody>
          <a:bodyPr/>
          <a:lstStyle/>
          <a:p>
            <a:r>
              <a:rPr lang="en-US" altLang="en-US" dirty="0"/>
              <a:t>Action Methods</a:t>
            </a:r>
          </a:p>
        </p:txBody>
      </p:sp>
      <p:sp>
        <p:nvSpPr>
          <p:cNvPr id="35844" name="Slide Number Placeholder 3"/>
          <p:cNvSpPr>
            <a:spLocks noGrp="1"/>
          </p:cNvSpPr>
          <p:nvPr>
            <p:ph type="sldNum" sz="quarter" idx="12"/>
          </p:nvPr>
        </p:nvSpPr>
        <p:spPr/>
        <p:txBody>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fld id="{7F7970CF-1150-495E-A8BD-0549C5166FC3}" type="slidenum">
              <a:rPr lang="en-US" altLang="en-US" smtClean="0"/>
              <a:pPr/>
              <a:t>19</a:t>
            </a:fld>
            <a:endParaRPr lang="en-US" altLang="en-US" dirty="0"/>
          </a:p>
        </p:txBody>
      </p:sp>
      <p:sp>
        <p:nvSpPr>
          <p:cNvPr id="7" name="Content Placeholder 6"/>
          <p:cNvSpPr>
            <a:spLocks noGrp="1"/>
          </p:cNvSpPr>
          <p:nvPr>
            <p:ph type="body" sz="quarter" idx="13"/>
          </p:nvPr>
        </p:nvSpPr>
        <p:spPr/>
        <p:txBody>
          <a:bodyPr/>
          <a:lstStyle/>
          <a:p>
            <a:r>
              <a:rPr lang="en-US" dirty="0"/>
              <a:t>Action (Action Method) are methods on a controller which handle requests</a:t>
            </a:r>
          </a:p>
          <a:p>
            <a:r>
              <a:rPr lang="en-MY" dirty="0"/>
              <a:t>Controllers logically group similar actions or functionality together</a:t>
            </a:r>
          </a:p>
          <a:p>
            <a:r>
              <a:rPr lang="en-US" dirty="0"/>
              <a:t>Actions should contain logic for mapping a request to a business concern</a:t>
            </a:r>
          </a:p>
          <a:p>
            <a:pPr lvl="0"/>
            <a:endParaRPr lang="en-US" dirty="0"/>
          </a:p>
          <a:p>
            <a:pPr lvl="0"/>
            <a:r>
              <a:rPr lang="en-US" dirty="0"/>
              <a:t>Example:</a:t>
            </a:r>
          </a:p>
          <a:p>
            <a:pPr marL="0" lvl="0" indent="0">
              <a:buNone/>
            </a:pPr>
            <a:r>
              <a:rPr lang="en-US" i="1" dirty="0"/>
              <a:t>  	http://contoso.com/Students/Create</a:t>
            </a:r>
            <a:r>
              <a:rPr lang="en-US" dirty="0"/>
              <a:t> </a:t>
            </a:r>
          </a:p>
        </p:txBody>
      </p:sp>
      <p:sp>
        <p:nvSpPr>
          <p:cNvPr id="12" name="Left Brace 11"/>
          <p:cNvSpPr/>
          <p:nvPr/>
        </p:nvSpPr>
        <p:spPr>
          <a:xfrm rot="16200000">
            <a:off x="2207418" y="2994100"/>
            <a:ext cx="427677" cy="2143918"/>
          </a:xfrm>
          <a:prstGeom prst="leftBrace">
            <a:avLst>
              <a:gd name="adj1" fmla="val 8333"/>
              <a:gd name="adj2" fmla="val 49731"/>
            </a:avLst>
          </a:prstGeom>
          <a:noFill/>
          <a:ln w="9525" cap="flat" cmpd="sng" algn="ctr">
            <a:solidFill>
              <a:srgbClr val="E19004">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5" name="TextBox 14"/>
          <p:cNvSpPr txBox="1"/>
          <p:nvPr/>
        </p:nvSpPr>
        <p:spPr>
          <a:xfrm>
            <a:off x="1454472" y="4166670"/>
            <a:ext cx="23622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US" sz="1800" b="0" i="0" u="none" strike="noStrike" kern="0" cap="none" spc="0" normalizeH="0" baseline="0" noProof="0" dirty="0">
                <a:ln>
                  <a:noFill/>
                </a:ln>
                <a:solidFill>
                  <a:prstClr val="black"/>
                </a:solidFill>
                <a:effectLst/>
                <a:uLnTx/>
                <a:uFillTx/>
              </a:rPr>
              <a:t>Base URL</a:t>
            </a:r>
          </a:p>
        </p:txBody>
      </p:sp>
      <p:sp>
        <p:nvSpPr>
          <p:cNvPr id="16" name="TextBox 15"/>
          <p:cNvSpPr txBox="1"/>
          <p:nvPr/>
        </p:nvSpPr>
        <p:spPr>
          <a:xfrm>
            <a:off x="2861783" y="5083385"/>
            <a:ext cx="23622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US" sz="1800" b="0" i="0" u="none" strike="noStrike" kern="0" cap="none" spc="0" normalizeH="0" baseline="0" noProof="0" dirty="0" err="1">
                <a:ln>
                  <a:noFill/>
                </a:ln>
                <a:solidFill>
                  <a:prstClr val="black"/>
                </a:solidFill>
                <a:effectLst/>
                <a:uLnTx/>
                <a:uFillTx/>
              </a:rPr>
              <a:t>StudentsController</a:t>
            </a:r>
            <a:endParaRPr kumimoji="0" lang="en-US" sz="1800" b="0" i="0" u="none" strike="noStrike" kern="0" cap="none" spc="0" normalizeH="0" baseline="0" noProof="0" dirty="0">
              <a:ln>
                <a:noFill/>
              </a:ln>
              <a:solidFill>
                <a:prstClr val="black"/>
              </a:solidFill>
              <a:effectLst/>
              <a:uLnTx/>
              <a:uFillTx/>
            </a:endParaRPr>
          </a:p>
        </p:txBody>
      </p:sp>
      <p:sp>
        <p:nvSpPr>
          <p:cNvPr id="17" name="TextBox 16"/>
          <p:cNvSpPr txBox="1"/>
          <p:nvPr/>
        </p:nvSpPr>
        <p:spPr>
          <a:xfrm>
            <a:off x="4042883" y="5637383"/>
            <a:ext cx="236220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US" sz="1800" b="0" i="1" u="none" strike="noStrike" kern="0" cap="none" spc="0" normalizeH="0" baseline="0" noProof="0" dirty="0">
                <a:ln>
                  <a:noFill/>
                </a:ln>
                <a:solidFill>
                  <a:prstClr val="black"/>
                </a:solidFill>
                <a:effectLst/>
                <a:uLnTx/>
                <a:uFillTx/>
              </a:rPr>
              <a:t>Create</a:t>
            </a:r>
            <a:r>
              <a:rPr kumimoji="0" lang="en-US" sz="1800" b="1" i="0" u="none" strike="noStrike" kern="0" cap="none" spc="0" normalizeH="0" baseline="0" noProof="0" dirty="0">
                <a:ln>
                  <a:noFill/>
                </a:ln>
                <a:solidFill>
                  <a:prstClr val="black"/>
                </a:solidFill>
                <a:effectLst/>
                <a:uLnTx/>
                <a:uFillTx/>
              </a:rPr>
              <a:t> </a:t>
            </a:r>
            <a:br>
              <a:rPr kumimoji="0" lang="en-US" sz="1800" b="1" i="0" u="none" strike="noStrike" kern="0" cap="none" spc="0" normalizeH="0" baseline="0" noProof="0" dirty="0">
                <a:ln>
                  <a:noFill/>
                </a:ln>
                <a:solidFill>
                  <a:prstClr val="black"/>
                </a:solidFill>
                <a:effectLst/>
                <a:uLnTx/>
                <a:uFillTx/>
              </a:rPr>
            </a:br>
            <a:r>
              <a:rPr kumimoji="0" lang="en-US" sz="1800" b="1" i="0" u="none" strike="noStrike" kern="0" cap="none" spc="0" normalizeH="0" baseline="0" noProof="0" dirty="0">
                <a:ln>
                  <a:noFill/>
                </a:ln>
                <a:solidFill>
                  <a:prstClr val="black"/>
                </a:solidFill>
                <a:effectLst/>
                <a:uLnTx/>
                <a:uFillTx/>
              </a:rPr>
              <a:t>Action Method</a:t>
            </a:r>
          </a:p>
        </p:txBody>
      </p:sp>
      <p:sp>
        <p:nvSpPr>
          <p:cNvPr id="18" name="Left Brace 17"/>
          <p:cNvSpPr/>
          <p:nvPr/>
        </p:nvSpPr>
        <p:spPr>
          <a:xfrm rot="16200000">
            <a:off x="3838829" y="3604761"/>
            <a:ext cx="408109" cy="934948"/>
          </a:xfrm>
          <a:prstGeom prst="leftBrace">
            <a:avLst>
              <a:gd name="adj1" fmla="val 8333"/>
              <a:gd name="adj2" fmla="val 49731"/>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9" name="Straight Connector 18"/>
          <p:cNvCxnSpPr>
            <a:stCxn id="18" idx="1"/>
            <a:endCxn id="16" idx="0"/>
          </p:cNvCxnSpPr>
          <p:nvPr/>
        </p:nvCxnSpPr>
        <p:spPr>
          <a:xfrm>
            <a:off x="4040369" y="4276290"/>
            <a:ext cx="2514" cy="80709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Left Brace 19"/>
          <p:cNvSpPr/>
          <p:nvPr/>
        </p:nvSpPr>
        <p:spPr>
          <a:xfrm rot="16200000">
            <a:off x="4777228" y="3610933"/>
            <a:ext cx="398273" cy="932439"/>
          </a:xfrm>
          <a:prstGeom prst="leftBrace">
            <a:avLst>
              <a:gd name="adj1" fmla="val 8333"/>
              <a:gd name="adj2" fmla="val 49731"/>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1" name="Straight Connector 20"/>
          <p:cNvCxnSpPr>
            <a:cxnSpLocks/>
            <a:stCxn id="20" idx="1"/>
            <a:endCxn id="17" idx="0"/>
          </p:cNvCxnSpPr>
          <p:nvPr/>
        </p:nvCxnSpPr>
        <p:spPr>
          <a:xfrm>
            <a:off x="4973856" y="4276289"/>
            <a:ext cx="250127" cy="136109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061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347200" y="6492875"/>
            <a:ext cx="2844800" cy="365125"/>
          </a:xfrm>
        </p:spPr>
        <p:txBody>
          <a:bodyPr/>
          <a:lstStyle/>
          <a:p>
            <a:pPr>
              <a:defRPr/>
            </a:pPr>
            <a:fld id="{A0AE9EC9-F182-4A35-8041-CBBE9CFA6E78}" type="slidenum">
              <a:rPr lang="en-US"/>
              <a:pPr>
                <a:defRPr/>
              </a:pPr>
              <a:t>2</a:t>
            </a:fld>
            <a:endParaRPr lang="en-US" dirty="0"/>
          </a:p>
        </p:txBody>
      </p:sp>
    </p:spTree>
    <p:extLst>
      <p:ext uri="{BB962C8B-B14F-4D97-AF65-F5344CB8AC3E}">
        <p14:creationId xmlns:p14="http://schemas.microsoft.com/office/powerpoint/2010/main" val="3527539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775" y="4411690"/>
            <a:ext cx="4464230" cy="1992761"/>
          </a:xfrm>
          <a:prstGeom prst="rect">
            <a:avLst/>
          </a:prstGeom>
        </p:spPr>
      </p:pic>
      <p:sp>
        <p:nvSpPr>
          <p:cNvPr id="35842" name="Title 5"/>
          <p:cNvSpPr>
            <a:spLocks noGrp="1"/>
          </p:cNvSpPr>
          <p:nvPr>
            <p:ph type="title"/>
          </p:nvPr>
        </p:nvSpPr>
        <p:spPr/>
        <p:txBody>
          <a:bodyPr/>
          <a:lstStyle/>
          <a:p>
            <a:r>
              <a:rPr lang="en-US" altLang="en-US" dirty="0"/>
              <a:t>Action Method Parameters</a:t>
            </a:r>
          </a:p>
        </p:txBody>
      </p:sp>
      <p:sp>
        <p:nvSpPr>
          <p:cNvPr id="35844" name="Slide Number Placeholder 3"/>
          <p:cNvSpPr>
            <a:spLocks noGrp="1"/>
          </p:cNvSpPr>
          <p:nvPr>
            <p:ph type="sldNum" sz="quarter" idx="12"/>
          </p:nvPr>
        </p:nvSpPr>
        <p:spPr/>
        <p:txBody>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fld id="{7F7970CF-1150-495E-A8BD-0549C5166FC3}" type="slidenum">
              <a:rPr lang="en-US" altLang="en-US" smtClean="0"/>
              <a:pPr/>
              <a:t>20</a:t>
            </a:fld>
            <a:endParaRPr lang="en-US" altLang="en-US" dirty="0"/>
          </a:p>
        </p:txBody>
      </p:sp>
      <p:sp>
        <p:nvSpPr>
          <p:cNvPr id="7" name="Content Placeholder 6"/>
          <p:cNvSpPr>
            <a:spLocks noGrp="1"/>
          </p:cNvSpPr>
          <p:nvPr>
            <p:ph type="body" sz="quarter" idx="13"/>
          </p:nvPr>
        </p:nvSpPr>
        <p:spPr/>
        <p:txBody>
          <a:bodyPr/>
          <a:lstStyle/>
          <a:p>
            <a:r>
              <a:rPr lang="en-US" dirty="0"/>
              <a:t>Parameters on actions are bound to request data and are validated using “Model Binding”</a:t>
            </a:r>
          </a:p>
          <a:p>
            <a:pPr lvl="1"/>
            <a:r>
              <a:rPr lang="en-US" dirty="0"/>
              <a:t>Route Data via URL</a:t>
            </a:r>
          </a:p>
          <a:p>
            <a:pPr lvl="1"/>
            <a:r>
              <a:rPr lang="en-US" dirty="0"/>
              <a:t>Form Fields</a:t>
            </a:r>
          </a:p>
          <a:p>
            <a:pPr lvl="1"/>
            <a:r>
              <a:rPr lang="en-US" dirty="0"/>
              <a:t>Query Strings</a:t>
            </a:r>
          </a:p>
          <a:p>
            <a:pPr lvl="0"/>
            <a:r>
              <a:rPr lang="en-US" dirty="0"/>
              <a:t>URL:               </a:t>
            </a:r>
            <a:r>
              <a:rPr lang="en-US" i="1" dirty="0"/>
              <a:t>http://contoso.com/Products/Detail/5</a:t>
            </a:r>
          </a:p>
          <a:p>
            <a:pPr lvl="0"/>
            <a:endParaRPr lang="en-US" dirty="0"/>
          </a:p>
          <a:p>
            <a:pPr lvl="0"/>
            <a:r>
              <a:rPr lang="en-US" dirty="0"/>
              <a:t>Action Method: </a:t>
            </a:r>
          </a:p>
        </p:txBody>
      </p:sp>
      <p:sp>
        <p:nvSpPr>
          <p:cNvPr id="11" name="Freeform 10"/>
          <p:cNvSpPr/>
          <p:nvPr/>
        </p:nvSpPr>
        <p:spPr>
          <a:xfrm>
            <a:off x="2723053" y="3290730"/>
            <a:ext cx="2091527" cy="1079864"/>
          </a:xfrm>
          <a:custGeom>
            <a:avLst/>
            <a:gdLst>
              <a:gd name="connsiteX0" fmla="*/ 0 w 2156058"/>
              <a:gd name="connsiteY0" fmla="*/ 1029903 h 1029903"/>
              <a:gd name="connsiteX1" fmla="*/ 0 w 2156058"/>
              <a:gd name="connsiteY1" fmla="*/ 750770 h 1029903"/>
              <a:gd name="connsiteX2" fmla="*/ 2156058 w 2156058"/>
              <a:gd name="connsiteY2" fmla="*/ 750770 h 1029903"/>
              <a:gd name="connsiteX3" fmla="*/ 2156058 w 2156058"/>
              <a:gd name="connsiteY3" fmla="*/ 0 h 1029903"/>
              <a:gd name="connsiteX4" fmla="*/ 2156058 w 2156058"/>
              <a:gd name="connsiteY4" fmla="*/ 28875 h 10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058" h="1029903">
                <a:moveTo>
                  <a:pt x="0" y="1029903"/>
                </a:moveTo>
                <a:lnTo>
                  <a:pt x="0" y="750770"/>
                </a:lnTo>
                <a:lnTo>
                  <a:pt x="2156058" y="750770"/>
                </a:lnTo>
                <a:lnTo>
                  <a:pt x="2156058" y="0"/>
                </a:lnTo>
                <a:lnTo>
                  <a:pt x="2156058" y="28875"/>
                </a:lnTo>
              </a:path>
            </a:pathLst>
          </a:custGeom>
          <a:no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 name="Freeform 11"/>
          <p:cNvSpPr/>
          <p:nvPr/>
        </p:nvSpPr>
        <p:spPr>
          <a:xfrm>
            <a:off x="3580368" y="3303334"/>
            <a:ext cx="2213516" cy="1725383"/>
          </a:xfrm>
          <a:custGeom>
            <a:avLst/>
            <a:gdLst>
              <a:gd name="connsiteX0" fmla="*/ 3080084 w 3080084"/>
              <a:gd name="connsiteY0" fmla="*/ 0 h 1463040"/>
              <a:gd name="connsiteX1" fmla="*/ 3080084 w 3080084"/>
              <a:gd name="connsiteY1" fmla="*/ 1289785 h 1463040"/>
              <a:gd name="connsiteX2" fmla="*/ 0 w 3080084"/>
              <a:gd name="connsiteY2" fmla="*/ 1289785 h 1463040"/>
              <a:gd name="connsiteX3" fmla="*/ 0 w 3080084"/>
              <a:gd name="connsiteY3" fmla="*/ 1463040 h 1463040"/>
            </a:gdLst>
            <a:ahLst/>
            <a:cxnLst>
              <a:cxn ang="0">
                <a:pos x="connsiteX0" y="connsiteY0"/>
              </a:cxn>
              <a:cxn ang="0">
                <a:pos x="connsiteX1" y="connsiteY1"/>
              </a:cxn>
              <a:cxn ang="0">
                <a:pos x="connsiteX2" y="connsiteY2"/>
              </a:cxn>
              <a:cxn ang="0">
                <a:pos x="connsiteX3" y="connsiteY3"/>
              </a:cxn>
            </a:cxnLst>
            <a:rect l="l" t="t" r="r" b="b"/>
            <a:pathLst>
              <a:path w="3080084" h="1463040">
                <a:moveTo>
                  <a:pt x="3080084" y="0"/>
                </a:moveTo>
                <a:lnTo>
                  <a:pt x="3080084" y="1289785"/>
                </a:lnTo>
                <a:lnTo>
                  <a:pt x="0" y="1289785"/>
                </a:lnTo>
                <a:lnTo>
                  <a:pt x="0" y="1463040"/>
                </a:lnTo>
              </a:path>
            </a:pathLst>
          </a:custGeom>
          <a:no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3" name="Freeform 12"/>
          <p:cNvSpPr/>
          <p:nvPr/>
        </p:nvSpPr>
        <p:spPr>
          <a:xfrm>
            <a:off x="4814580" y="3290730"/>
            <a:ext cx="1463673" cy="2096792"/>
          </a:xfrm>
          <a:custGeom>
            <a:avLst/>
            <a:gdLst>
              <a:gd name="connsiteX0" fmla="*/ 2810577 w 2810577"/>
              <a:gd name="connsiteY0" fmla="*/ 0 h 1751798"/>
              <a:gd name="connsiteX1" fmla="*/ 2810577 w 2810577"/>
              <a:gd name="connsiteY1" fmla="*/ 1751798 h 1751798"/>
              <a:gd name="connsiteX2" fmla="*/ 0 w 2810577"/>
              <a:gd name="connsiteY2" fmla="*/ 1751798 h 1751798"/>
              <a:gd name="connsiteX3" fmla="*/ 0 w 2810577"/>
              <a:gd name="connsiteY3" fmla="*/ 1636295 h 1751798"/>
            </a:gdLst>
            <a:ahLst/>
            <a:cxnLst>
              <a:cxn ang="0">
                <a:pos x="connsiteX0" y="connsiteY0"/>
              </a:cxn>
              <a:cxn ang="0">
                <a:pos x="connsiteX1" y="connsiteY1"/>
              </a:cxn>
              <a:cxn ang="0">
                <a:pos x="connsiteX2" y="connsiteY2"/>
              </a:cxn>
              <a:cxn ang="0">
                <a:pos x="connsiteX3" y="connsiteY3"/>
              </a:cxn>
            </a:cxnLst>
            <a:rect l="l" t="t" r="r" b="b"/>
            <a:pathLst>
              <a:path w="2810577" h="1751798">
                <a:moveTo>
                  <a:pt x="2810577" y="0"/>
                </a:moveTo>
                <a:lnTo>
                  <a:pt x="2810577" y="1751798"/>
                </a:lnTo>
                <a:lnTo>
                  <a:pt x="0" y="1751798"/>
                </a:lnTo>
                <a:lnTo>
                  <a:pt x="0" y="1636295"/>
                </a:lnTo>
              </a:path>
            </a:pathLst>
          </a:custGeom>
          <a:no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256902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AE4E-51AA-4CC1-AD21-6F33C4D55662}"/>
              </a:ext>
            </a:extLst>
          </p:cNvPr>
          <p:cNvSpPr>
            <a:spLocks noGrp="1"/>
          </p:cNvSpPr>
          <p:nvPr>
            <p:ph type="title"/>
          </p:nvPr>
        </p:nvSpPr>
        <p:spPr/>
        <p:txBody>
          <a:bodyPr/>
          <a:lstStyle/>
          <a:p>
            <a:r>
              <a:rPr lang="en-US" dirty="0"/>
              <a:t>Default Routing</a:t>
            </a:r>
          </a:p>
        </p:txBody>
      </p:sp>
      <p:sp>
        <p:nvSpPr>
          <p:cNvPr id="3" name="Slide Number Placeholder 2">
            <a:extLst>
              <a:ext uri="{FF2B5EF4-FFF2-40B4-BE49-F238E27FC236}">
                <a16:creationId xmlns:a16="http://schemas.microsoft.com/office/drawing/2014/main" id="{501B62C0-9349-44B7-B628-39B3D515B9FF}"/>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21</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192BBE04-5B41-4199-A6FC-C2EFC3322DCC}"/>
              </a:ext>
            </a:extLst>
          </p:cNvPr>
          <p:cNvSpPr>
            <a:spLocks noGrp="1"/>
          </p:cNvSpPr>
          <p:nvPr>
            <p:ph type="body" sz="quarter" idx="13"/>
          </p:nvPr>
        </p:nvSpPr>
        <p:spPr/>
        <p:txBody>
          <a:bodyPr/>
          <a:lstStyle/>
          <a:p>
            <a:r>
              <a:rPr lang="en-US" dirty="0"/>
              <a:t>Default Routing Configuration in .NET Core MVC App</a:t>
            </a:r>
          </a:p>
          <a:p>
            <a:endParaRPr lang="en-US" dirty="0"/>
          </a:p>
          <a:p>
            <a:endParaRPr lang="en-US" dirty="0"/>
          </a:p>
          <a:p>
            <a:endParaRPr lang="en-US" dirty="0"/>
          </a:p>
          <a:p>
            <a:endParaRPr lang="en-US" dirty="0"/>
          </a:p>
          <a:p>
            <a:r>
              <a:rPr lang="en-US" dirty="0"/>
              <a:t>Route Name = default</a:t>
            </a:r>
          </a:p>
          <a:p>
            <a:r>
              <a:rPr lang="en-US" dirty="0"/>
              <a:t>Pattern: &lt;controller&gt;/&lt;action&gt;/&lt;variable&gt;</a:t>
            </a:r>
          </a:p>
          <a:p>
            <a:r>
              <a:rPr lang="en-US" dirty="0"/>
              <a:t>Home &amp; Index are default values</a:t>
            </a:r>
          </a:p>
          <a:p>
            <a:r>
              <a:rPr lang="en-US" dirty="0"/>
              <a:t>Id? Is an optional segment which can be used for Parameter Binding.</a:t>
            </a:r>
          </a:p>
        </p:txBody>
      </p:sp>
      <p:pic>
        <p:nvPicPr>
          <p:cNvPr id="5" name="Picture 4">
            <a:extLst>
              <a:ext uri="{FF2B5EF4-FFF2-40B4-BE49-F238E27FC236}">
                <a16:creationId xmlns:a16="http://schemas.microsoft.com/office/drawing/2014/main" id="{BB20BB67-84D2-4861-906F-CAD861587BCF}"/>
              </a:ext>
            </a:extLst>
          </p:cNvPr>
          <p:cNvPicPr>
            <a:picLocks noChangeAspect="1"/>
          </p:cNvPicPr>
          <p:nvPr/>
        </p:nvPicPr>
        <p:blipFill>
          <a:blip r:embed="rId3"/>
          <a:stretch>
            <a:fillRect/>
          </a:stretch>
        </p:blipFill>
        <p:spPr>
          <a:xfrm>
            <a:off x="402336" y="1778794"/>
            <a:ext cx="7000875" cy="1650206"/>
          </a:xfrm>
          <a:prstGeom prst="rect">
            <a:avLst/>
          </a:prstGeom>
          <a:ln>
            <a:solidFill>
              <a:schemeClr val="tx1"/>
            </a:solidFill>
          </a:ln>
        </p:spPr>
      </p:pic>
    </p:spTree>
    <p:extLst>
      <p:ext uri="{BB962C8B-B14F-4D97-AF65-F5344CB8AC3E}">
        <p14:creationId xmlns:p14="http://schemas.microsoft.com/office/powerpoint/2010/main" val="1731185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D302AC3-7D2D-4AEE-8D32-CC1E3B38A65B}"/>
              </a:ext>
            </a:extLst>
          </p:cNvPr>
          <p:cNvSpPr>
            <a:spLocks noGrp="1"/>
          </p:cNvSpPr>
          <p:nvPr>
            <p:ph type="body" sz="quarter" idx="13"/>
          </p:nvPr>
        </p:nvSpPr>
        <p:spPr/>
        <p:txBody>
          <a:bodyPr/>
          <a:lstStyle/>
          <a:p>
            <a:r>
              <a:rPr lang="en-US" dirty="0"/>
              <a:t>Demo: Project Organization, Controllers, and Action Methods </a:t>
            </a:r>
          </a:p>
        </p:txBody>
      </p:sp>
      <p:sp>
        <p:nvSpPr>
          <p:cNvPr id="3" name="Slide Number Placeholder 2">
            <a:extLst>
              <a:ext uri="{FF2B5EF4-FFF2-40B4-BE49-F238E27FC236}">
                <a16:creationId xmlns:a16="http://schemas.microsoft.com/office/drawing/2014/main" id="{711D0507-D712-43CE-80D5-BC6E834D6CA7}"/>
              </a:ext>
            </a:extLst>
          </p:cNvPr>
          <p:cNvSpPr>
            <a:spLocks noGrp="1"/>
          </p:cNvSpPr>
          <p:nvPr>
            <p:ph type="sldNum" sz="quarter" idx="4294967295"/>
          </p:nvPr>
        </p:nvSpPr>
        <p:spPr>
          <a:xfrm>
            <a:off x="9448800" y="6356350"/>
            <a:ext cx="2743200" cy="365125"/>
          </a:xfrm>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22</a:t>
            </a:fld>
            <a:endParaRPr lang="en-US" sz="1800" kern="0" dirty="0">
              <a:solidFill>
                <a:sysClr val="windowText" lastClr="000000"/>
              </a:solidFill>
            </a:endParaRPr>
          </a:p>
        </p:txBody>
      </p:sp>
    </p:spTree>
    <p:extLst>
      <p:ext uri="{BB962C8B-B14F-4D97-AF65-F5344CB8AC3E}">
        <p14:creationId xmlns:p14="http://schemas.microsoft.com/office/powerpoint/2010/main" val="1244237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dirty="0"/>
              <a:t>Module 3: Controllers</a:t>
            </a:r>
            <a:endParaRPr lang="en-US" altLang="en-US" dirty="0"/>
          </a:p>
        </p:txBody>
      </p:sp>
      <p:sp>
        <p:nvSpPr>
          <p:cNvPr id="33795" name="Text Placeholder 6"/>
          <p:cNvSpPr>
            <a:spLocks noGrp="1"/>
          </p:cNvSpPr>
          <p:nvPr>
            <p:ph type="body" sz="quarter" idx="12"/>
          </p:nvPr>
        </p:nvSpPr>
        <p:spPr/>
        <p:txBody>
          <a:bodyPr/>
          <a:lstStyle/>
          <a:p>
            <a:r>
              <a:rPr lang="en-US" altLang="en-US" dirty="0"/>
              <a:t>Section 2: Developing Controllers</a:t>
            </a:r>
          </a:p>
        </p:txBody>
      </p:sp>
      <p:sp>
        <p:nvSpPr>
          <p:cNvPr id="9" name="Text Placeholder 8"/>
          <p:cNvSpPr>
            <a:spLocks noGrp="1"/>
          </p:cNvSpPr>
          <p:nvPr>
            <p:ph type="body" sz="quarter" idx="14"/>
          </p:nvPr>
        </p:nvSpPr>
        <p:spPr/>
        <p:txBody>
          <a:bodyPr/>
          <a:lstStyle/>
          <a:p>
            <a:r>
              <a:rPr lang="en-US" dirty="0"/>
              <a:t>Lesson: Action Methods Return Types</a:t>
            </a:r>
          </a:p>
        </p:txBody>
      </p:sp>
    </p:spTree>
    <p:extLst>
      <p:ext uri="{BB962C8B-B14F-4D97-AF65-F5344CB8AC3E}">
        <p14:creationId xmlns:p14="http://schemas.microsoft.com/office/powerpoint/2010/main" val="2353386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AB183-A130-4115-9513-B59D7DE63E7D}"/>
              </a:ext>
            </a:extLst>
          </p:cNvPr>
          <p:cNvSpPr>
            <a:spLocks noGrp="1"/>
          </p:cNvSpPr>
          <p:nvPr>
            <p:ph type="title"/>
          </p:nvPr>
        </p:nvSpPr>
        <p:spPr/>
        <p:txBody>
          <a:bodyPr/>
          <a:lstStyle/>
          <a:p>
            <a:r>
              <a:rPr lang="en-US" dirty="0"/>
              <a:t>Action Methods Return Types</a:t>
            </a:r>
          </a:p>
        </p:txBody>
      </p:sp>
      <p:sp>
        <p:nvSpPr>
          <p:cNvPr id="3" name="Slide Number Placeholder 2">
            <a:extLst>
              <a:ext uri="{FF2B5EF4-FFF2-40B4-BE49-F238E27FC236}">
                <a16:creationId xmlns:a16="http://schemas.microsoft.com/office/drawing/2014/main" id="{E7110A34-3C8D-4079-A0A8-65991B438FA9}"/>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24</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5BE4C570-EE76-4592-A610-85ACF8910D2C}"/>
              </a:ext>
            </a:extLst>
          </p:cNvPr>
          <p:cNvSpPr>
            <a:spLocks noGrp="1"/>
          </p:cNvSpPr>
          <p:nvPr>
            <p:ph type="body" sz="quarter" idx="13"/>
          </p:nvPr>
        </p:nvSpPr>
        <p:spPr/>
        <p:txBody>
          <a:bodyPr/>
          <a:lstStyle/>
          <a:p>
            <a:r>
              <a:rPr lang="en-US" dirty="0"/>
              <a:t>Action methods typically return instance of </a:t>
            </a:r>
            <a:r>
              <a:rPr lang="en-US" b="1" dirty="0" err="1"/>
              <a:t>IActionResult</a:t>
            </a:r>
            <a:r>
              <a:rPr lang="en-US" dirty="0"/>
              <a:t> or </a:t>
            </a:r>
            <a:r>
              <a:rPr lang="en-US" b="1" dirty="0"/>
              <a:t>Task&lt;</a:t>
            </a:r>
            <a:r>
              <a:rPr lang="en-US" b="1" dirty="0" err="1"/>
              <a:t>IActionResult</a:t>
            </a:r>
            <a:r>
              <a:rPr lang="en-US" b="1" dirty="0"/>
              <a:t>&gt;</a:t>
            </a:r>
          </a:p>
          <a:p>
            <a:r>
              <a:rPr lang="en-US" dirty="0"/>
              <a:t>Its is valid to return anything from an action method, though there are some common types.</a:t>
            </a:r>
          </a:p>
          <a:p>
            <a:r>
              <a:rPr lang="en-US" dirty="0"/>
              <a:t>Instead of working directly with the Response object, Action Methods return an object that describes what the response should be.</a:t>
            </a:r>
          </a:p>
          <a:p>
            <a:r>
              <a:rPr lang="en-US" dirty="0"/>
              <a:t>Action methods are responsible for choosing what kind of response, the action result does the responding.</a:t>
            </a:r>
          </a:p>
          <a:p>
            <a:endParaRPr lang="en-US" dirty="0"/>
          </a:p>
        </p:txBody>
      </p:sp>
    </p:spTree>
    <p:extLst>
      <p:ext uri="{BB962C8B-B14F-4D97-AF65-F5344CB8AC3E}">
        <p14:creationId xmlns:p14="http://schemas.microsoft.com/office/powerpoint/2010/main" val="2394956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AE8D6-809E-425C-95A4-72F5463FEE2D}"/>
              </a:ext>
            </a:extLst>
          </p:cNvPr>
          <p:cNvSpPr>
            <a:spLocks noGrp="1"/>
          </p:cNvSpPr>
          <p:nvPr>
            <p:ph type="title"/>
          </p:nvPr>
        </p:nvSpPr>
        <p:spPr/>
        <p:txBody>
          <a:bodyPr/>
          <a:lstStyle/>
          <a:p>
            <a:r>
              <a:rPr lang="en-US" dirty="0"/>
              <a:t>Common </a:t>
            </a:r>
            <a:r>
              <a:rPr lang="en-US" dirty="0" err="1"/>
              <a:t>IActionResult</a:t>
            </a:r>
            <a:r>
              <a:rPr lang="en-US" dirty="0"/>
              <a:t> Classes - Content</a:t>
            </a:r>
          </a:p>
        </p:txBody>
      </p:sp>
      <p:sp>
        <p:nvSpPr>
          <p:cNvPr id="3" name="Slide Number Placeholder 2">
            <a:extLst>
              <a:ext uri="{FF2B5EF4-FFF2-40B4-BE49-F238E27FC236}">
                <a16:creationId xmlns:a16="http://schemas.microsoft.com/office/drawing/2014/main" id="{7EF453FC-FE03-4748-B088-85CD679CE4BE}"/>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25</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272786C1-3C1F-4CE2-B654-9B5114F0920A}"/>
              </a:ext>
            </a:extLst>
          </p:cNvPr>
          <p:cNvSpPr>
            <a:spLocks noGrp="1"/>
          </p:cNvSpPr>
          <p:nvPr>
            <p:ph type="body" sz="quarter" idx="13"/>
          </p:nvPr>
        </p:nvSpPr>
        <p:spPr/>
        <p:txBody>
          <a:bodyPr/>
          <a:lstStyle/>
          <a:p>
            <a:r>
              <a:rPr lang="en-US" dirty="0" err="1"/>
              <a:t>ViewResult</a:t>
            </a:r>
            <a:r>
              <a:rPr lang="en-US" dirty="0"/>
              <a:t> – Renders a view to the response</a:t>
            </a:r>
          </a:p>
          <a:p>
            <a:r>
              <a:rPr lang="en-US" dirty="0" err="1"/>
              <a:t>PartialViewResult</a:t>
            </a:r>
            <a:r>
              <a:rPr lang="en-US" dirty="0"/>
              <a:t> – Renders a partial view to the response</a:t>
            </a:r>
          </a:p>
          <a:p>
            <a:r>
              <a:rPr lang="en-US" dirty="0" err="1"/>
              <a:t>ViewComponentResult</a:t>
            </a:r>
            <a:r>
              <a:rPr lang="en-US" dirty="0"/>
              <a:t> – Renders a view component to the response</a:t>
            </a:r>
          </a:p>
          <a:p>
            <a:r>
              <a:rPr lang="en-US" dirty="0" err="1"/>
              <a:t>JsonResult</a:t>
            </a:r>
            <a:r>
              <a:rPr lang="en-US" dirty="0"/>
              <a:t> – Returns JavaScript Object Notation (JSON) content to the response</a:t>
            </a:r>
          </a:p>
          <a:p>
            <a:r>
              <a:rPr lang="en-US" dirty="0" err="1"/>
              <a:t>ContentResult</a:t>
            </a:r>
            <a:r>
              <a:rPr lang="en-US" dirty="0"/>
              <a:t> – Returns generic “Content” to the response</a:t>
            </a:r>
          </a:p>
        </p:txBody>
      </p:sp>
    </p:spTree>
    <p:extLst>
      <p:ext uri="{BB962C8B-B14F-4D97-AF65-F5344CB8AC3E}">
        <p14:creationId xmlns:p14="http://schemas.microsoft.com/office/powerpoint/2010/main" val="852007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FD76E-D59C-4BA8-9B88-D91984467601}"/>
              </a:ext>
            </a:extLst>
          </p:cNvPr>
          <p:cNvSpPr>
            <a:spLocks noGrp="1"/>
          </p:cNvSpPr>
          <p:nvPr>
            <p:ph type="title"/>
          </p:nvPr>
        </p:nvSpPr>
        <p:spPr/>
        <p:txBody>
          <a:bodyPr/>
          <a:lstStyle/>
          <a:p>
            <a:r>
              <a:rPr lang="en-US" dirty="0" err="1"/>
              <a:t>ViewResult</a:t>
            </a:r>
            <a:r>
              <a:rPr lang="en-US" dirty="0"/>
              <a:t> Example</a:t>
            </a:r>
          </a:p>
        </p:txBody>
      </p:sp>
      <p:sp>
        <p:nvSpPr>
          <p:cNvPr id="3" name="Slide Number Placeholder 2">
            <a:extLst>
              <a:ext uri="{FF2B5EF4-FFF2-40B4-BE49-F238E27FC236}">
                <a16:creationId xmlns:a16="http://schemas.microsoft.com/office/drawing/2014/main" id="{4E4D43BA-E19F-46B1-9CFB-B103458078E9}"/>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26</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259266B8-FE48-460B-88DD-9FCC29A712E6}"/>
              </a:ext>
            </a:extLst>
          </p:cNvPr>
          <p:cNvSpPr>
            <a:spLocks noGrp="1"/>
          </p:cNvSpPr>
          <p:nvPr>
            <p:ph type="body" sz="quarter" idx="13"/>
          </p:nvPr>
        </p:nvSpPr>
        <p:spPr/>
        <p:txBody>
          <a:bodyPr>
            <a:normAutofit/>
          </a:bodyPr>
          <a:lstStyle/>
          <a:p>
            <a:r>
              <a:rPr lang="en-US" dirty="0" err="1"/>
              <a:t>ViewResult</a:t>
            </a:r>
            <a:endParaRPr lang="en-US" dirty="0"/>
          </a:p>
          <a:p>
            <a:endParaRPr lang="en-US" dirty="0"/>
          </a:p>
          <a:p>
            <a:endParaRPr lang="en-US" dirty="0"/>
          </a:p>
          <a:p>
            <a:endParaRPr lang="en-US" dirty="0"/>
          </a:p>
          <a:p>
            <a:endParaRPr lang="en-US" dirty="0"/>
          </a:p>
          <a:p>
            <a:r>
              <a:rPr lang="en-US" dirty="0"/>
              <a:t>The View() method is inside the Controller base class</a:t>
            </a:r>
          </a:p>
          <a:p>
            <a:r>
              <a:rPr lang="en-US" dirty="0"/>
              <a:t>Creates a </a:t>
            </a:r>
            <a:r>
              <a:rPr lang="en-US" dirty="0" err="1"/>
              <a:t>Microsoft.AspNetCore.Mvc.ViewResult</a:t>
            </a:r>
            <a:r>
              <a:rPr lang="en-US" dirty="0"/>
              <a:t> object that renders a view to the response.</a:t>
            </a:r>
          </a:p>
          <a:p>
            <a:r>
              <a:rPr lang="en-US" dirty="0"/>
              <a:t>The View() method is smart enough to pick the correct view based on the Controller Name &amp; Action Name.</a:t>
            </a:r>
          </a:p>
          <a:p>
            <a:pPr lvl="1"/>
            <a:r>
              <a:rPr lang="en-US" dirty="0"/>
              <a:t>/Views/&lt;</a:t>
            </a:r>
            <a:r>
              <a:rPr lang="en-US" dirty="0" err="1"/>
              <a:t>controllername</a:t>
            </a:r>
            <a:r>
              <a:rPr lang="en-US" dirty="0"/>
              <a:t>&gt;/&lt;</a:t>
            </a:r>
            <a:r>
              <a:rPr lang="en-US" dirty="0" err="1"/>
              <a:t>actionname</a:t>
            </a:r>
            <a:r>
              <a:rPr lang="en-US" dirty="0"/>
              <a:t>&gt;.</a:t>
            </a:r>
            <a:r>
              <a:rPr lang="en-US" dirty="0" err="1"/>
              <a:t>cshtml</a:t>
            </a:r>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4208DB83-B267-4EED-B872-0BA618C5D43B}"/>
              </a:ext>
            </a:extLst>
          </p:cNvPr>
          <p:cNvPicPr>
            <a:picLocks noChangeAspect="1"/>
          </p:cNvPicPr>
          <p:nvPr/>
        </p:nvPicPr>
        <p:blipFill>
          <a:blip r:embed="rId3"/>
          <a:stretch>
            <a:fillRect/>
          </a:stretch>
        </p:blipFill>
        <p:spPr>
          <a:xfrm>
            <a:off x="615695" y="1706025"/>
            <a:ext cx="5391150" cy="1619250"/>
          </a:xfrm>
          <a:prstGeom prst="rect">
            <a:avLst/>
          </a:prstGeom>
          <a:ln>
            <a:solidFill>
              <a:schemeClr val="tx1"/>
            </a:solidFill>
          </a:ln>
        </p:spPr>
      </p:pic>
    </p:spTree>
    <p:extLst>
      <p:ext uri="{BB962C8B-B14F-4D97-AF65-F5344CB8AC3E}">
        <p14:creationId xmlns:p14="http://schemas.microsoft.com/office/powerpoint/2010/main" val="1910039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FD76E-D59C-4BA8-9B88-D91984467601}"/>
              </a:ext>
            </a:extLst>
          </p:cNvPr>
          <p:cNvSpPr>
            <a:spLocks noGrp="1"/>
          </p:cNvSpPr>
          <p:nvPr>
            <p:ph type="title"/>
          </p:nvPr>
        </p:nvSpPr>
        <p:spPr/>
        <p:txBody>
          <a:bodyPr/>
          <a:lstStyle/>
          <a:p>
            <a:r>
              <a:rPr lang="en-US" dirty="0" err="1"/>
              <a:t>JsonResult</a:t>
            </a:r>
            <a:r>
              <a:rPr lang="en-US" dirty="0"/>
              <a:t> Example</a:t>
            </a:r>
          </a:p>
        </p:txBody>
      </p:sp>
      <p:sp>
        <p:nvSpPr>
          <p:cNvPr id="3" name="Slide Number Placeholder 2">
            <a:extLst>
              <a:ext uri="{FF2B5EF4-FFF2-40B4-BE49-F238E27FC236}">
                <a16:creationId xmlns:a16="http://schemas.microsoft.com/office/drawing/2014/main" id="{4E4D43BA-E19F-46B1-9CFB-B103458078E9}"/>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27</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259266B8-FE48-460B-88DD-9FCC29A712E6}"/>
              </a:ext>
            </a:extLst>
          </p:cNvPr>
          <p:cNvSpPr>
            <a:spLocks noGrp="1"/>
          </p:cNvSpPr>
          <p:nvPr>
            <p:ph type="body" sz="quarter" idx="13"/>
          </p:nvPr>
        </p:nvSpPr>
        <p:spPr/>
        <p:txBody>
          <a:bodyPr>
            <a:normAutofit/>
          </a:bodyPr>
          <a:lstStyle/>
          <a:p>
            <a:r>
              <a:rPr lang="en-US" dirty="0" err="1"/>
              <a:t>JsonResult</a:t>
            </a:r>
            <a:endParaRPr lang="en-US" dirty="0"/>
          </a:p>
          <a:p>
            <a:endParaRPr lang="en-US" dirty="0"/>
          </a:p>
          <a:p>
            <a:endParaRPr lang="en-US" dirty="0"/>
          </a:p>
          <a:p>
            <a:endParaRPr lang="en-US" dirty="0"/>
          </a:p>
          <a:p>
            <a:r>
              <a:rPr lang="en-US" dirty="0">
                <a:hlinkClick r:id="rId3"/>
              </a:rPr>
              <a:t>http://contoso.com/home/GetJsonInfo</a:t>
            </a:r>
            <a:endParaRPr lang="en-US" dirty="0"/>
          </a:p>
          <a:p>
            <a:pPr lvl="1"/>
            <a:r>
              <a:rPr lang="en-US" dirty="0"/>
              <a:t>{"</a:t>
            </a:r>
            <a:r>
              <a:rPr lang="en-US" dirty="0" err="1"/>
              <a:t>secretMessage</a:t>
            </a:r>
            <a:r>
              <a:rPr lang="en-US" dirty="0"/>
              <a:t>":"This is a string message","date":"2020-03-16T16:12:31.9953009-05:00"}</a:t>
            </a:r>
          </a:p>
          <a:p>
            <a:endParaRPr lang="en-US" dirty="0"/>
          </a:p>
          <a:p>
            <a:endParaRPr lang="en-US" dirty="0"/>
          </a:p>
        </p:txBody>
      </p:sp>
      <p:pic>
        <p:nvPicPr>
          <p:cNvPr id="6" name="Picture 5">
            <a:extLst>
              <a:ext uri="{FF2B5EF4-FFF2-40B4-BE49-F238E27FC236}">
                <a16:creationId xmlns:a16="http://schemas.microsoft.com/office/drawing/2014/main" id="{6E398B9C-9FAD-4D4F-A95F-219D624948FC}"/>
              </a:ext>
            </a:extLst>
          </p:cNvPr>
          <p:cNvPicPr>
            <a:picLocks noChangeAspect="1"/>
          </p:cNvPicPr>
          <p:nvPr/>
        </p:nvPicPr>
        <p:blipFill>
          <a:blip r:embed="rId4"/>
          <a:stretch>
            <a:fillRect/>
          </a:stretch>
        </p:blipFill>
        <p:spPr>
          <a:xfrm>
            <a:off x="615696" y="1706837"/>
            <a:ext cx="10668000" cy="1150144"/>
          </a:xfrm>
          <a:prstGeom prst="rect">
            <a:avLst/>
          </a:prstGeom>
          <a:ln>
            <a:solidFill>
              <a:schemeClr val="tx1"/>
            </a:solidFill>
          </a:ln>
        </p:spPr>
      </p:pic>
    </p:spTree>
    <p:extLst>
      <p:ext uri="{BB962C8B-B14F-4D97-AF65-F5344CB8AC3E}">
        <p14:creationId xmlns:p14="http://schemas.microsoft.com/office/powerpoint/2010/main" val="3539231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FD76E-D59C-4BA8-9B88-D91984467601}"/>
              </a:ext>
            </a:extLst>
          </p:cNvPr>
          <p:cNvSpPr>
            <a:spLocks noGrp="1"/>
          </p:cNvSpPr>
          <p:nvPr>
            <p:ph type="title"/>
          </p:nvPr>
        </p:nvSpPr>
        <p:spPr/>
        <p:txBody>
          <a:bodyPr/>
          <a:lstStyle/>
          <a:p>
            <a:r>
              <a:rPr lang="en-US" dirty="0" err="1"/>
              <a:t>ContentResult</a:t>
            </a:r>
            <a:r>
              <a:rPr lang="en-US" dirty="0"/>
              <a:t> Example</a:t>
            </a:r>
          </a:p>
        </p:txBody>
      </p:sp>
      <p:sp>
        <p:nvSpPr>
          <p:cNvPr id="3" name="Slide Number Placeholder 2">
            <a:extLst>
              <a:ext uri="{FF2B5EF4-FFF2-40B4-BE49-F238E27FC236}">
                <a16:creationId xmlns:a16="http://schemas.microsoft.com/office/drawing/2014/main" id="{4E4D43BA-E19F-46B1-9CFB-B103458078E9}"/>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28</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259266B8-FE48-460B-88DD-9FCC29A712E6}"/>
              </a:ext>
            </a:extLst>
          </p:cNvPr>
          <p:cNvSpPr>
            <a:spLocks noGrp="1"/>
          </p:cNvSpPr>
          <p:nvPr>
            <p:ph type="body" sz="quarter" idx="13"/>
          </p:nvPr>
        </p:nvSpPr>
        <p:spPr/>
        <p:txBody>
          <a:bodyPr>
            <a:normAutofit/>
          </a:bodyPr>
          <a:lstStyle/>
          <a:p>
            <a:r>
              <a:rPr lang="en-US" dirty="0" err="1"/>
              <a:t>ContentResult</a:t>
            </a:r>
            <a:endParaRPr lang="en-US" dirty="0"/>
          </a:p>
          <a:p>
            <a:endParaRPr lang="en-US" dirty="0"/>
          </a:p>
          <a:p>
            <a:endParaRPr lang="en-US" dirty="0"/>
          </a:p>
          <a:p>
            <a:endParaRPr lang="en-US" dirty="0"/>
          </a:p>
          <a:p>
            <a:r>
              <a:rPr lang="en-US" dirty="0">
                <a:hlinkClick r:id="rId3"/>
              </a:rPr>
              <a:t>http://contoso.com/home/GetContentResult</a:t>
            </a:r>
            <a:endParaRPr lang="en-US" dirty="0"/>
          </a:p>
          <a:p>
            <a:pPr lvl="1"/>
            <a:r>
              <a:rPr lang="en-US" dirty="0"/>
              <a:t>This is a string message</a:t>
            </a:r>
          </a:p>
          <a:p>
            <a:endParaRPr lang="en-US" dirty="0"/>
          </a:p>
          <a:p>
            <a:endParaRPr lang="en-US" dirty="0"/>
          </a:p>
        </p:txBody>
      </p:sp>
      <p:pic>
        <p:nvPicPr>
          <p:cNvPr id="7" name="Picture 6">
            <a:extLst>
              <a:ext uri="{FF2B5EF4-FFF2-40B4-BE49-F238E27FC236}">
                <a16:creationId xmlns:a16="http://schemas.microsoft.com/office/drawing/2014/main" id="{B42B77D3-0EB2-4842-8FF4-C46C505B37EE}"/>
              </a:ext>
            </a:extLst>
          </p:cNvPr>
          <p:cNvPicPr>
            <a:picLocks noChangeAspect="1"/>
          </p:cNvPicPr>
          <p:nvPr/>
        </p:nvPicPr>
        <p:blipFill>
          <a:blip r:embed="rId4"/>
          <a:stretch>
            <a:fillRect/>
          </a:stretch>
        </p:blipFill>
        <p:spPr>
          <a:xfrm>
            <a:off x="615695" y="1739795"/>
            <a:ext cx="6400800" cy="1314450"/>
          </a:xfrm>
          <a:prstGeom prst="rect">
            <a:avLst/>
          </a:prstGeom>
          <a:ln>
            <a:solidFill>
              <a:schemeClr val="tx1"/>
            </a:solidFill>
          </a:ln>
        </p:spPr>
      </p:pic>
    </p:spTree>
    <p:extLst>
      <p:ext uri="{BB962C8B-B14F-4D97-AF65-F5344CB8AC3E}">
        <p14:creationId xmlns:p14="http://schemas.microsoft.com/office/powerpoint/2010/main" val="1050608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7C7F-5DD1-488C-BC80-75A0CA33B229}"/>
              </a:ext>
            </a:extLst>
          </p:cNvPr>
          <p:cNvSpPr>
            <a:spLocks noGrp="1"/>
          </p:cNvSpPr>
          <p:nvPr>
            <p:ph type="title"/>
          </p:nvPr>
        </p:nvSpPr>
        <p:spPr/>
        <p:txBody>
          <a:bodyPr/>
          <a:lstStyle/>
          <a:p>
            <a:r>
              <a:rPr lang="en-US" dirty="0"/>
              <a:t>Common </a:t>
            </a:r>
            <a:r>
              <a:rPr lang="en-US" dirty="0" err="1"/>
              <a:t>IActionResult</a:t>
            </a:r>
            <a:r>
              <a:rPr lang="en-US" dirty="0"/>
              <a:t> Classes – Redirection Results</a:t>
            </a:r>
          </a:p>
        </p:txBody>
      </p:sp>
      <p:sp>
        <p:nvSpPr>
          <p:cNvPr id="3" name="Slide Number Placeholder 2">
            <a:extLst>
              <a:ext uri="{FF2B5EF4-FFF2-40B4-BE49-F238E27FC236}">
                <a16:creationId xmlns:a16="http://schemas.microsoft.com/office/drawing/2014/main" id="{2F68BF11-CE72-4EA5-83ED-0E8E785D0B42}"/>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29</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AE2E10B7-DCAE-4ADB-90A3-2304F8E79711}"/>
              </a:ext>
            </a:extLst>
          </p:cNvPr>
          <p:cNvSpPr>
            <a:spLocks noGrp="1"/>
          </p:cNvSpPr>
          <p:nvPr>
            <p:ph type="body" sz="quarter" idx="13"/>
          </p:nvPr>
        </p:nvSpPr>
        <p:spPr/>
        <p:txBody>
          <a:bodyPr/>
          <a:lstStyle/>
          <a:p>
            <a:r>
              <a:rPr lang="en-US" dirty="0"/>
              <a:t>These return to the client a redirection response to an action or other destination.</a:t>
            </a:r>
          </a:p>
          <a:p>
            <a:r>
              <a:rPr lang="en-US" dirty="0" err="1"/>
              <a:t>RedirectResult</a:t>
            </a:r>
            <a:r>
              <a:rPr lang="en-US" dirty="0"/>
              <a:t> – Redirect client to the provided URL</a:t>
            </a:r>
          </a:p>
          <a:p>
            <a:r>
              <a:rPr lang="en-US" dirty="0" err="1"/>
              <a:t>RedirectToRouteResult</a:t>
            </a:r>
            <a:r>
              <a:rPr lang="en-US" dirty="0"/>
              <a:t> – Redirects client based on a registered route.</a:t>
            </a:r>
          </a:p>
          <a:p>
            <a:r>
              <a:rPr lang="en-US" dirty="0" err="1"/>
              <a:t>RedirectToActionResult</a:t>
            </a:r>
            <a:r>
              <a:rPr lang="en-US" dirty="0"/>
              <a:t> – Redirects client to a particular action and controller in the same application.</a:t>
            </a:r>
          </a:p>
          <a:p>
            <a:endParaRPr lang="en-US" dirty="0"/>
          </a:p>
        </p:txBody>
      </p:sp>
      <p:pic>
        <p:nvPicPr>
          <p:cNvPr id="5" name="Picture 4">
            <a:extLst>
              <a:ext uri="{FF2B5EF4-FFF2-40B4-BE49-F238E27FC236}">
                <a16:creationId xmlns:a16="http://schemas.microsoft.com/office/drawing/2014/main" id="{9B7AC5A5-0C30-4A59-881C-9986216AB385}"/>
              </a:ext>
            </a:extLst>
          </p:cNvPr>
          <p:cNvPicPr>
            <a:picLocks noChangeAspect="1"/>
          </p:cNvPicPr>
          <p:nvPr/>
        </p:nvPicPr>
        <p:blipFill>
          <a:blip r:embed="rId3"/>
          <a:stretch>
            <a:fillRect/>
          </a:stretch>
        </p:blipFill>
        <p:spPr>
          <a:xfrm>
            <a:off x="615697" y="3621025"/>
            <a:ext cx="6686550" cy="1276350"/>
          </a:xfrm>
          <a:prstGeom prst="rect">
            <a:avLst/>
          </a:prstGeom>
          <a:ln>
            <a:solidFill>
              <a:schemeClr val="tx1"/>
            </a:solidFill>
          </a:ln>
        </p:spPr>
      </p:pic>
    </p:spTree>
    <p:extLst>
      <p:ext uri="{BB962C8B-B14F-4D97-AF65-F5344CB8AC3E}">
        <p14:creationId xmlns:p14="http://schemas.microsoft.com/office/powerpoint/2010/main" val="3195750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View This Presentation </a:t>
            </a:r>
          </a:p>
        </p:txBody>
      </p:sp>
      <p:sp>
        <p:nvSpPr>
          <p:cNvPr id="5" name="Slide Number Placeholder 4"/>
          <p:cNvSpPr>
            <a:spLocks noGrp="1"/>
          </p:cNvSpPr>
          <p:nvPr>
            <p:ph type="sldNum" sz="quarter" idx="12"/>
          </p:nvPr>
        </p:nvSpPr>
        <p:spPr/>
        <p:txBody>
          <a:bodyPr/>
          <a:lstStyle/>
          <a:p>
            <a:pPr defTabSz="914400" eaLnBrk="1" fontAlgn="auto" hangingPunct="1">
              <a:spcBef>
                <a:spcPts val="0"/>
              </a:spcBef>
              <a:spcAft>
                <a:spcPts val="0"/>
              </a:spcAft>
              <a:defRPr/>
            </a:pPr>
            <a:fld id="{74A398B2-5A34-1A4A-811E-F4027282568C}" type="slidenum">
              <a:rPr lang="en-US" smtClean="0">
                <a:solidFill>
                  <a:prstClr val="black">
                    <a:tint val="75000"/>
                  </a:prstClr>
                </a:solidFill>
                <a:latin typeface="Calibri" panose="020F0502020204030204"/>
              </a:rPr>
              <a:pPr defTabSz="914400" eaLnBrk="1" fontAlgn="auto" hangingPunct="1">
                <a:spcBef>
                  <a:spcPts val="0"/>
                </a:spcBef>
                <a:spcAft>
                  <a:spcPts val="0"/>
                </a:spcAft>
                <a:defRPr/>
              </a:pPr>
              <a:t>3</a:t>
            </a:fld>
            <a:endParaRPr lang="en-US" dirty="0">
              <a:solidFill>
                <a:prstClr val="black">
                  <a:tint val="75000"/>
                </a:prstClr>
              </a:solidFill>
              <a:latin typeface="Calibri" panose="020F0502020204030204"/>
            </a:endParaRPr>
          </a:p>
        </p:txBody>
      </p:sp>
      <p:sp>
        <p:nvSpPr>
          <p:cNvPr id="3" name="Content Placeholder 2"/>
          <p:cNvSpPr>
            <a:spLocks noGrp="1"/>
          </p:cNvSpPr>
          <p:nvPr>
            <p:ph type="body" sz="quarter" idx="13"/>
          </p:nvPr>
        </p:nvSpPr>
        <p:spPr/>
        <p:txBody>
          <a:bodyPr/>
          <a:lstStyle/>
          <a:p>
            <a:r>
              <a:rPr lang="en-US" dirty="0"/>
              <a:t>To switch to </a:t>
            </a:r>
            <a:r>
              <a:rPr lang="en-US" b="1" dirty="0"/>
              <a:t>Notes Page </a:t>
            </a:r>
            <a:r>
              <a:rPr lang="en-US" dirty="0"/>
              <a:t>view:</a:t>
            </a:r>
          </a:p>
          <a:p>
            <a:pPr lvl="1"/>
            <a:r>
              <a:rPr lang="en-US" dirty="0"/>
              <a:t>On the ribbon, click the </a:t>
            </a:r>
            <a:r>
              <a:rPr lang="en-US" b="1" dirty="0"/>
              <a:t>View </a:t>
            </a:r>
            <a:r>
              <a:rPr lang="en-US" dirty="0"/>
              <a:t>tab, and then click </a:t>
            </a:r>
            <a:r>
              <a:rPr lang="en-US" b="1" dirty="0"/>
              <a:t>Notes Page</a:t>
            </a:r>
            <a:endParaRPr lang="en-US" dirty="0"/>
          </a:p>
          <a:p>
            <a:r>
              <a:rPr lang="en-US" dirty="0"/>
              <a:t>To navigate through notes, use the Page Up and Page Down keys</a:t>
            </a:r>
          </a:p>
          <a:p>
            <a:pPr lvl="1"/>
            <a:r>
              <a:rPr lang="en-US" dirty="0"/>
              <a:t>Zoom in or zoom out, if required</a:t>
            </a:r>
          </a:p>
          <a:p>
            <a:r>
              <a:rPr lang="en-US" dirty="0"/>
              <a:t>In the </a:t>
            </a:r>
            <a:r>
              <a:rPr lang="en-US" b="1" dirty="0"/>
              <a:t>Notes Page </a:t>
            </a:r>
            <a:r>
              <a:rPr lang="en-US" dirty="0"/>
              <a:t>view, you can:</a:t>
            </a:r>
          </a:p>
          <a:p>
            <a:pPr lvl="1"/>
            <a:r>
              <a:rPr lang="en-US" dirty="0"/>
              <a:t>Read any supporting text </a:t>
            </a:r>
          </a:p>
          <a:p>
            <a:pPr lvl="2"/>
            <a:r>
              <a:rPr lang="en-US" dirty="0"/>
              <a:t>Terminology List—a list of terms used in this course is provided in the Notes section </a:t>
            </a:r>
          </a:p>
          <a:p>
            <a:pPr lvl="1"/>
            <a:r>
              <a:rPr lang="en-US" dirty="0"/>
              <a:t>Add notes to your copy of the presentation, if required</a:t>
            </a:r>
          </a:p>
          <a:p>
            <a:r>
              <a:rPr lang="en-US" dirty="0"/>
              <a:t>Take the presentation files home with you </a:t>
            </a:r>
          </a:p>
        </p:txBody>
      </p:sp>
    </p:spTree>
    <p:extLst>
      <p:ext uri="{BB962C8B-B14F-4D97-AF65-F5344CB8AC3E}">
        <p14:creationId xmlns:p14="http://schemas.microsoft.com/office/powerpoint/2010/main" val="2534154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7F6E-A924-444D-9F3B-6796C336D27F}"/>
              </a:ext>
            </a:extLst>
          </p:cNvPr>
          <p:cNvSpPr>
            <a:spLocks noGrp="1"/>
          </p:cNvSpPr>
          <p:nvPr>
            <p:ph type="title"/>
          </p:nvPr>
        </p:nvSpPr>
        <p:spPr/>
        <p:txBody>
          <a:bodyPr/>
          <a:lstStyle/>
          <a:p>
            <a:r>
              <a:rPr lang="en-US" dirty="0"/>
              <a:t>Common </a:t>
            </a:r>
            <a:r>
              <a:rPr lang="en-US" dirty="0" err="1"/>
              <a:t>IActionResult</a:t>
            </a:r>
            <a:r>
              <a:rPr lang="en-US" dirty="0"/>
              <a:t> Classes – </a:t>
            </a:r>
            <a:r>
              <a:rPr lang="en-US"/>
              <a:t>HTTP Status Code</a:t>
            </a:r>
            <a:endParaRPr lang="en-US" dirty="0"/>
          </a:p>
        </p:txBody>
      </p:sp>
      <p:sp>
        <p:nvSpPr>
          <p:cNvPr id="3" name="Slide Number Placeholder 2">
            <a:extLst>
              <a:ext uri="{FF2B5EF4-FFF2-40B4-BE49-F238E27FC236}">
                <a16:creationId xmlns:a16="http://schemas.microsoft.com/office/drawing/2014/main" id="{A844C144-CFAA-4D2E-A13F-2A40E2A7745F}"/>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30</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901CE50B-18B6-4AF8-BC50-6AA911100D34}"/>
              </a:ext>
            </a:extLst>
          </p:cNvPr>
          <p:cNvSpPr>
            <a:spLocks noGrp="1"/>
          </p:cNvSpPr>
          <p:nvPr>
            <p:ph type="body" sz="quarter" idx="13"/>
          </p:nvPr>
        </p:nvSpPr>
        <p:spPr/>
        <p:txBody>
          <a:bodyPr/>
          <a:lstStyle/>
          <a:p>
            <a:r>
              <a:rPr lang="en-US" dirty="0"/>
              <a:t>These result in an empty response body and return a specific Status Code.</a:t>
            </a:r>
          </a:p>
          <a:p>
            <a:r>
              <a:rPr lang="en-US" dirty="0" err="1"/>
              <a:t>BadRequestResult</a:t>
            </a:r>
            <a:r>
              <a:rPr lang="en-US" dirty="0"/>
              <a:t> – Status Code 400</a:t>
            </a:r>
          </a:p>
          <a:p>
            <a:r>
              <a:rPr lang="en-US" dirty="0" err="1"/>
              <a:t>ConflictResult</a:t>
            </a:r>
            <a:r>
              <a:rPr lang="en-US" dirty="0"/>
              <a:t> – Status Code 409</a:t>
            </a:r>
          </a:p>
          <a:p>
            <a:r>
              <a:rPr lang="en-US" dirty="0" err="1"/>
              <a:t>NoContentResult</a:t>
            </a:r>
            <a:r>
              <a:rPr lang="en-US" dirty="0"/>
              <a:t> – Status Code 204</a:t>
            </a:r>
          </a:p>
          <a:p>
            <a:r>
              <a:rPr lang="en-US" dirty="0" err="1"/>
              <a:t>NotFoundResult</a:t>
            </a:r>
            <a:r>
              <a:rPr lang="en-US" dirty="0"/>
              <a:t> – Status Code 404</a:t>
            </a:r>
          </a:p>
          <a:p>
            <a:r>
              <a:rPr lang="en-US" dirty="0" err="1"/>
              <a:t>UnauthorizedResult</a:t>
            </a:r>
            <a:r>
              <a:rPr lang="en-US" dirty="0"/>
              <a:t> – Status Code 401</a:t>
            </a:r>
          </a:p>
          <a:p>
            <a:endParaRPr lang="en-US" dirty="0"/>
          </a:p>
          <a:p>
            <a:endParaRPr lang="en-US" dirty="0"/>
          </a:p>
        </p:txBody>
      </p:sp>
      <p:pic>
        <p:nvPicPr>
          <p:cNvPr id="5" name="Picture 4">
            <a:extLst>
              <a:ext uri="{FF2B5EF4-FFF2-40B4-BE49-F238E27FC236}">
                <a16:creationId xmlns:a16="http://schemas.microsoft.com/office/drawing/2014/main" id="{63F438CA-34A0-44ED-8587-30CBBA14A30C}"/>
              </a:ext>
            </a:extLst>
          </p:cNvPr>
          <p:cNvPicPr>
            <a:picLocks noChangeAspect="1"/>
          </p:cNvPicPr>
          <p:nvPr/>
        </p:nvPicPr>
        <p:blipFill>
          <a:blip r:embed="rId3"/>
          <a:stretch>
            <a:fillRect/>
          </a:stretch>
        </p:blipFill>
        <p:spPr>
          <a:xfrm>
            <a:off x="615696" y="4195330"/>
            <a:ext cx="5219700" cy="1257300"/>
          </a:xfrm>
          <a:prstGeom prst="rect">
            <a:avLst/>
          </a:prstGeom>
          <a:ln>
            <a:solidFill>
              <a:schemeClr val="tx1"/>
            </a:solidFill>
          </a:ln>
        </p:spPr>
      </p:pic>
    </p:spTree>
    <p:extLst>
      <p:ext uri="{BB962C8B-B14F-4D97-AF65-F5344CB8AC3E}">
        <p14:creationId xmlns:p14="http://schemas.microsoft.com/office/powerpoint/2010/main" val="2576500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46A2C4-EE96-4DFA-B0CE-BD5F7FD93C91}"/>
              </a:ext>
            </a:extLst>
          </p:cNvPr>
          <p:cNvSpPr>
            <a:spLocks noGrp="1"/>
          </p:cNvSpPr>
          <p:nvPr>
            <p:ph type="body" sz="quarter" idx="13"/>
          </p:nvPr>
        </p:nvSpPr>
        <p:spPr/>
        <p:txBody>
          <a:bodyPr/>
          <a:lstStyle/>
          <a:p>
            <a:r>
              <a:rPr lang="en-US" dirty="0"/>
              <a:t>Demo: Action Method Return Types</a:t>
            </a:r>
          </a:p>
        </p:txBody>
      </p:sp>
      <p:sp>
        <p:nvSpPr>
          <p:cNvPr id="3" name="Slide Number Placeholder 2">
            <a:extLst>
              <a:ext uri="{FF2B5EF4-FFF2-40B4-BE49-F238E27FC236}">
                <a16:creationId xmlns:a16="http://schemas.microsoft.com/office/drawing/2014/main" id="{A92DE6B7-AD7B-4A99-85D4-7314E8B0E6F3}"/>
              </a:ext>
            </a:extLst>
          </p:cNvPr>
          <p:cNvSpPr>
            <a:spLocks noGrp="1"/>
          </p:cNvSpPr>
          <p:nvPr>
            <p:ph type="sldNum" sz="quarter" idx="4294967295"/>
          </p:nvPr>
        </p:nvSpPr>
        <p:spPr>
          <a:xfrm>
            <a:off x="9448800" y="6356350"/>
            <a:ext cx="2743200" cy="365125"/>
          </a:xfrm>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31</a:t>
            </a:fld>
            <a:endParaRPr lang="en-US" sz="1800" kern="0" dirty="0">
              <a:solidFill>
                <a:sysClr val="windowText" lastClr="000000"/>
              </a:solidFill>
            </a:endParaRPr>
          </a:p>
        </p:txBody>
      </p:sp>
    </p:spTree>
    <p:extLst>
      <p:ext uri="{BB962C8B-B14F-4D97-AF65-F5344CB8AC3E}">
        <p14:creationId xmlns:p14="http://schemas.microsoft.com/office/powerpoint/2010/main" val="412257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dirty="0"/>
              <a:t>Module 3: Controllers</a:t>
            </a:r>
            <a:endParaRPr lang="en-US" altLang="en-US" dirty="0"/>
          </a:p>
        </p:txBody>
      </p:sp>
      <p:sp>
        <p:nvSpPr>
          <p:cNvPr id="33795" name="Text Placeholder 6"/>
          <p:cNvSpPr>
            <a:spLocks noGrp="1"/>
          </p:cNvSpPr>
          <p:nvPr>
            <p:ph type="body" sz="quarter" idx="12"/>
          </p:nvPr>
        </p:nvSpPr>
        <p:spPr/>
        <p:txBody>
          <a:bodyPr/>
          <a:lstStyle/>
          <a:p>
            <a:r>
              <a:rPr lang="en-US" altLang="en-US" dirty="0"/>
              <a:t>Section 2: Developing Controllers</a:t>
            </a:r>
          </a:p>
        </p:txBody>
      </p:sp>
      <p:sp>
        <p:nvSpPr>
          <p:cNvPr id="9" name="Text Placeholder 8"/>
          <p:cNvSpPr>
            <a:spLocks noGrp="1"/>
          </p:cNvSpPr>
          <p:nvPr>
            <p:ph type="body" sz="quarter" idx="14"/>
          </p:nvPr>
        </p:nvSpPr>
        <p:spPr/>
        <p:txBody>
          <a:bodyPr/>
          <a:lstStyle/>
          <a:p>
            <a:r>
              <a:rPr lang="en-US" dirty="0"/>
              <a:t>Lesson: Using Parameters and Model Binding</a:t>
            </a:r>
          </a:p>
        </p:txBody>
      </p:sp>
    </p:spTree>
    <p:extLst>
      <p:ext uri="{BB962C8B-B14F-4D97-AF65-F5344CB8AC3E}">
        <p14:creationId xmlns:p14="http://schemas.microsoft.com/office/powerpoint/2010/main" val="3307897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775" y="4411690"/>
            <a:ext cx="4464230" cy="1992761"/>
          </a:xfrm>
          <a:prstGeom prst="rect">
            <a:avLst/>
          </a:prstGeom>
        </p:spPr>
      </p:pic>
      <p:sp>
        <p:nvSpPr>
          <p:cNvPr id="35842" name="Title 5"/>
          <p:cNvSpPr>
            <a:spLocks noGrp="1"/>
          </p:cNvSpPr>
          <p:nvPr>
            <p:ph type="title"/>
          </p:nvPr>
        </p:nvSpPr>
        <p:spPr/>
        <p:txBody>
          <a:bodyPr/>
          <a:lstStyle/>
          <a:p>
            <a:r>
              <a:rPr lang="en-US" altLang="en-US" dirty="0"/>
              <a:t>Action Method Parameters</a:t>
            </a:r>
          </a:p>
        </p:txBody>
      </p:sp>
      <p:sp>
        <p:nvSpPr>
          <p:cNvPr id="35844" name="Slide Number Placeholder 3"/>
          <p:cNvSpPr>
            <a:spLocks noGrp="1"/>
          </p:cNvSpPr>
          <p:nvPr>
            <p:ph type="sldNum" sz="quarter" idx="12"/>
          </p:nvPr>
        </p:nvSpPr>
        <p:spPr/>
        <p:txBody>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fld id="{7F7970CF-1150-495E-A8BD-0549C5166FC3}" type="slidenum">
              <a:rPr lang="en-US" altLang="en-US" smtClean="0"/>
              <a:pPr/>
              <a:t>33</a:t>
            </a:fld>
            <a:endParaRPr lang="en-US" altLang="en-US" dirty="0"/>
          </a:p>
        </p:txBody>
      </p:sp>
      <p:sp>
        <p:nvSpPr>
          <p:cNvPr id="7" name="Content Placeholder 6"/>
          <p:cNvSpPr>
            <a:spLocks noGrp="1"/>
          </p:cNvSpPr>
          <p:nvPr>
            <p:ph type="body" sz="quarter" idx="13"/>
          </p:nvPr>
        </p:nvSpPr>
        <p:spPr/>
        <p:txBody>
          <a:bodyPr/>
          <a:lstStyle/>
          <a:p>
            <a:r>
              <a:rPr lang="en-US" dirty="0"/>
              <a:t>Parameters on actions are bound to request data and are validated using “Model Binding”</a:t>
            </a:r>
          </a:p>
          <a:p>
            <a:pPr lvl="1"/>
            <a:r>
              <a:rPr lang="en-US" dirty="0"/>
              <a:t>Route Data via URL</a:t>
            </a:r>
          </a:p>
          <a:p>
            <a:pPr lvl="1"/>
            <a:r>
              <a:rPr lang="en-US" dirty="0"/>
              <a:t>Form Fields</a:t>
            </a:r>
          </a:p>
          <a:p>
            <a:pPr lvl="1"/>
            <a:r>
              <a:rPr lang="en-US" dirty="0"/>
              <a:t>Query Strings</a:t>
            </a:r>
          </a:p>
          <a:p>
            <a:pPr lvl="0"/>
            <a:r>
              <a:rPr lang="en-US" dirty="0"/>
              <a:t>URL:               </a:t>
            </a:r>
            <a:r>
              <a:rPr lang="en-US" i="1" dirty="0"/>
              <a:t>http://contoso.com/Products/Detail/5</a:t>
            </a:r>
          </a:p>
          <a:p>
            <a:pPr lvl="0"/>
            <a:endParaRPr lang="en-US" dirty="0"/>
          </a:p>
          <a:p>
            <a:pPr lvl="0"/>
            <a:r>
              <a:rPr lang="en-US" dirty="0"/>
              <a:t>Action Method: </a:t>
            </a:r>
          </a:p>
        </p:txBody>
      </p:sp>
      <p:sp>
        <p:nvSpPr>
          <p:cNvPr id="11" name="Freeform 10"/>
          <p:cNvSpPr/>
          <p:nvPr/>
        </p:nvSpPr>
        <p:spPr>
          <a:xfrm>
            <a:off x="2723053" y="3290730"/>
            <a:ext cx="2091527" cy="1079864"/>
          </a:xfrm>
          <a:custGeom>
            <a:avLst/>
            <a:gdLst>
              <a:gd name="connsiteX0" fmla="*/ 0 w 2156058"/>
              <a:gd name="connsiteY0" fmla="*/ 1029903 h 1029903"/>
              <a:gd name="connsiteX1" fmla="*/ 0 w 2156058"/>
              <a:gd name="connsiteY1" fmla="*/ 750770 h 1029903"/>
              <a:gd name="connsiteX2" fmla="*/ 2156058 w 2156058"/>
              <a:gd name="connsiteY2" fmla="*/ 750770 h 1029903"/>
              <a:gd name="connsiteX3" fmla="*/ 2156058 w 2156058"/>
              <a:gd name="connsiteY3" fmla="*/ 0 h 1029903"/>
              <a:gd name="connsiteX4" fmla="*/ 2156058 w 2156058"/>
              <a:gd name="connsiteY4" fmla="*/ 28875 h 10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058" h="1029903">
                <a:moveTo>
                  <a:pt x="0" y="1029903"/>
                </a:moveTo>
                <a:lnTo>
                  <a:pt x="0" y="750770"/>
                </a:lnTo>
                <a:lnTo>
                  <a:pt x="2156058" y="750770"/>
                </a:lnTo>
                <a:lnTo>
                  <a:pt x="2156058" y="0"/>
                </a:lnTo>
                <a:lnTo>
                  <a:pt x="2156058" y="28875"/>
                </a:lnTo>
              </a:path>
            </a:pathLst>
          </a:custGeom>
          <a:no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 name="Freeform 11"/>
          <p:cNvSpPr/>
          <p:nvPr/>
        </p:nvSpPr>
        <p:spPr>
          <a:xfrm>
            <a:off x="3580368" y="3303334"/>
            <a:ext cx="2213516" cy="1725383"/>
          </a:xfrm>
          <a:custGeom>
            <a:avLst/>
            <a:gdLst>
              <a:gd name="connsiteX0" fmla="*/ 3080084 w 3080084"/>
              <a:gd name="connsiteY0" fmla="*/ 0 h 1463040"/>
              <a:gd name="connsiteX1" fmla="*/ 3080084 w 3080084"/>
              <a:gd name="connsiteY1" fmla="*/ 1289785 h 1463040"/>
              <a:gd name="connsiteX2" fmla="*/ 0 w 3080084"/>
              <a:gd name="connsiteY2" fmla="*/ 1289785 h 1463040"/>
              <a:gd name="connsiteX3" fmla="*/ 0 w 3080084"/>
              <a:gd name="connsiteY3" fmla="*/ 1463040 h 1463040"/>
            </a:gdLst>
            <a:ahLst/>
            <a:cxnLst>
              <a:cxn ang="0">
                <a:pos x="connsiteX0" y="connsiteY0"/>
              </a:cxn>
              <a:cxn ang="0">
                <a:pos x="connsiteX1" y="connsiteY1"/>
              </a:cxn>
              <a:cxn ang="0">
                <a:pos x="connsiteX2" y="connsiteY2"/>
              </a:cxn>
              <a:cxn ang="0">
                <a:pos x="connsiteX3" y="connsiteY3"/>
              </a:cxn>
            </a:cxnLst>
            <a:rect l="l" t="t" r="r" b="b"/>
            <a:pathLst>
              <a:path w="3080084" h="1463040">
                <a:moveTo>
                  <a:pt x="3080084" y="0"/>
                </a:moveTo>
                <a:lnTo>
                  <a:pt x="3080084" y="1289785"/>
                </a:lnTo>
                <a:lnTo>
                  <a:pt x="0" y="1289785"/>
                </a:lnTo>
                <a:lnTo>
                  <a:pt x="0" y="1463040"/>
                </a:lnTo>
              </a:path>
            </a:pathLst>
          </a:custGeom>
          <a:no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3" name="Freeform 12"/>
          <p:cNvSpPr/>
          <p:nvPr/>
        </p:nvSpPr>
        <p:spPr>
          <a:xfrm>
            <a:off x="4814580" y="3290730"/>
            <a:ext cx="1463673" cy="2096792"/>
          </a:xfrm>
          <a:custGeom>
            <a:avLst/>
            <a:gdLst>
              <a:gd name="connsiteX0" fmla="*/ 2810577 w 2810577"/>
              <a:gd name="connsiteY0" fmla="*/ 0 h 1751798"/>
              <a:gd name="connsiteX1" fmla="*/ 2810577 w 2810577"/>
              <a:gd name="connsiteY1" fmla="*/ 1751798 h 1751798"/>
              <a:gd name="connsiteX2" fmla="*/ 0 w 2810577"/>
              <a:gd name="connsiteY2" fmla="*/ 1751798 h 1751798"/>
              <a:gd name="connsiteX3" fmla="*/ 0 w 2810577"/>
              <a:gd name="connsiteY3" fmla="*/ 1636295 h 1751798"/>
            </a:gdLst>
            <a:ahLst/>
            <a:cxnLst>
              <a:cxn ang="0">
                <a:pos x="connsiteX0" y="connsiteY0"/>
              </a:cxn>
              <a:cxn ang="0">
                <a:pos x="connsiteX1" y="connsiteY1"/>
              </a:cxn>
              <a:cxn ang="0">
                <a:pos x="connsiteX2" y="connsiteY2"/>
              </a:cxn>
              <a:cxn ang="0">
                <a:pos x="connsiteX3" y="connsiteY3"/>
              </a:cxn>
            </a:cxnLst>
            <a:rect l="l" t="t" r="r" b="b"/>
            <a:pathLst>
              <a:path w="2810577" h="1751798">
                <a:moveTo>
                  <a:pt x="2810577" y="0"/>
                </a:moveTo>
                <a:lnTo>
                  <a:pt x="2810577" y="1751798"/>
                </a:lnTo>
                <a:lnTo>
                  <a:pt x="0" y="1751798"/>
                </a:lnTo>
                <a:lnTo>
                  <a:pt x="0" y="1636295"/>
                </a:lnTo>
              </a:path>
            </a:pathLst>
          </a:custGeom>
          <a:no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477128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46E5-C680-4062-A558-38B0DCFBF137}"/>
              </a:ext>
            </a:extLst>
          </p:cNvPr>
          <p:cNvSpPr>
            <a:spLocks noGrp="1"/>
          </p:cNvSpPr>
          <p:nvPr>
            <p:ph type="title"/>
          </p:nvPr>
        </p:nvSpPr>
        <p:spPr/>
        <p:txBody>
          <a:bodyPr/>
          <a:lstStyle/>
          <a:p>
            <a:r>
              <a:rPr lang="en-US" dirty="0"/>
              <a:t>What is Model Binding?</a:t>
            </a:r>
          </a:p>
        </p:txBody>
      </p:sp>
      <p:sp>
        <p:nvSpPr>
          <p:cNvPr id="3" name="Slide Number Placeholder 2">
            <a:extLst>
              <a:ext uri="{FF2B5EF4-FFF2-40B4-BE49-F238E27FC236}">
                <a16:creationId xmlns:a16="http://schemas.microsoft.com/office/drawing/2014/main" id="{3BC24221-5487-48A7-984C-4BC831DF2EDE}"/>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34</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45C3282F-4A8C-4C1E-9D73-692BA0F6337F}"/>
              </a:ext>
            </a:extLst>
          </p:cNvPr>
          <p:cNvSpPr>
            <a:spLocks noGrp="1"/>
          </p:cNvSpPr>
          <p:nvPr>
            <p:ph type="body" sz="quarter" idx="13"/>
          </p:nvPr>
        </p:nvSpPr>
        <p:spPr/>
        <p:txBody>
          <a:bodyPr/>
          <a:lstStyle/>
          <a:p>
            <a:r>
              <a:rPr lang="en-US" dirty="0"/>
              <a:t>Controllers and Action Methods work with data that come from HTTP Requests</a:t>
            </a:r>
          </a:p>
          <a:p>
            <a:r>
              <a:rPr lang="en-US" dirty="0"/>
              <a:t>For example, we maybe have a </a:t>
            </a:r>
            <a:r>
              <a:rPr lang="en-US" dirty="0" err="1"/>
              <a:t>StudentID</a:t>
            </a:r>
            <a:r>
              <a:rPr lang="en-US" dirty="0"/>
              <a:t> come from the URL, but a Form Field may provide an updated Last Name for our student.</a:t>
            </a:r>
          </a:p>
          <a:p>
            <a:r>
              <a:rPr lang="en-US" dirty="0"/>
              <a:t>Writing code to retrieve values from the various locations and convert to the correct .NET Types can be tedious and error prone.</a:t>
            </a:r>
          </a:p>
          <a:p>
            <a:r>
              <a:rPr lang="en-US" dirty="0"/>
              <a:t>Model Binding automates this process for us.</a:t>
            </a:r>
          </a:p>
          <a:p>
            <a:endParaRPr lang="en-US" dirty="0"/>
          </a:p>
          <a:p>
            <a:endParaRPr lang="en-US" dirty="0"/>
          </a:p>
          <a:p>
            <a:pPr lvl="1"/>
            <a:endParaRPr lang="en-US" dirty="0"/>
          </a:p>
        </p:txBody>
      </p:sp>
    </p:spTree>
    <p:extLst>
      <p:ext uri="{BB962C8B-B14F-4D97-AF65-F5344CB8AC3E}">
        <p14:creationId xmlns:p14="http://schemas.microsoft.com/office/powerpoint/2010/main" val="3027098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46E5-C680-4062-A558-38B0DCFBF137}"/>
              </a:ext>
            </a:extLst>
          </p:cNvPr>
          <p:cNvSpPr>
            <a:spLocks noGrp="1"/>
          </p:cNvSpPr>
          <p:nvPr>
            <p:ph type="title"/>
          </p:nvPr>
        </p:nvSpPr>
        <p:spPr/>
        <p:txBody>
          <a:bodyPr/>
          <a:lstStyle/>
          <a:p>
            <a:r>
              <a:rPr lang="en-US" dirty="0"/>
              <a:t>What is Model Binding?</a:t>
            </a:r>
          </a:p>
        </p:txBody>
      </p:sp>
      <p:sp>
        <p:nvSpPr>
          <p:cNvPr id="3" name="Slide Number Placeholder 2">
            <a:extLst>
              <a:ext uri="{FF2B5EF4-FFF2-40B4-BE49-F238E27FC236}">
                <a16:creationId xmlns:a16="http://schemas.microsoft.com/office/drawing/2014/main" id="{3BC24221-5487-48A7-984C-4BC831DF2EDE}"/>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35</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45C3282F-4A8C-4C1E-9D73-692BA0F6337F}"/>
              </a:ext>
            </a:extLst>
          </p:cNvPr>
          <p:cNvSpPr>
            <a:spLocks noGrp="1"/>
          </p:cNvSpPr>
          <p:nvPr>
            <p:ph type="body" sz="quarter" idx="13"/>
          </p:nvPr>
        </p:nvSpPr>
        <p:spPr/>
        <p:txBody>
          <a:bodyPr/>
          <a:lstStyle/>
          <a:p>
            <a:r>
              <a:rPr lang="en-US" dirty="0"/>
              <a:t>Retrieves data from various sources such as route data, form fields, and query strings</a:t>
            </a:r>
          </a:p>
          <a:p>
            <a:r>
              <a:rPr lang="en-US" dirty="0"/>
              <a:t>Provides the data to controllers and Razor pages in method parameters and public properties</a:t>
            </a:r>
          </a:p>
          <a:p>
            <a:r>
              <a:rPr lang="en-US" dirty="0"/>
              <a:t>Converts string data to .NET types</a:t>
            </a:r>
          </a:p>
          <a:p>
            <a:r>
              <a:rPr lang="en-US" dirty="0"/>
              <a:t>Updates properties of complex types</a:t>
            </a:r>
          </a:p>
          <a:p>
            <a:endParaRPr lang="en-US" dirty="0"/>
          </a:p>
          <a:p>
            <a:endParaRPr lang="en-US" dirty="0"/>
          </a:p>
          <a:p>
            <a:pPr lvl="1"/>
            <a:endParaRPr lang="en-US" dirty="0"/>
          </a:p>
        </p:txBody>
      </p:sp>
    </p:spTree>
    <p:extLst>
      <p:ext uri="{BB962C8B-B14F-4D97-AF65-F5344CB8AC3E}">
        <p14:creationId xmlns:p14="http://schemas.microsoft.com/office/powerpoint/2010/main" val="3820076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FCEF7-2BAE-4A5C-BF45-64B7659216C9}"/>
              </a:ext>
            </a:extLst>
          </p:cNvPr>
          <p:cNvSpPr>
            <a:spLocks noGrp="1"/>
          </p:cNvSpPr>
          <p:nvPr>
            <p:ph type="title"/>
          </p:nvPr>
        </p:nvSpPr>
        <p:spPr/>
        <p:txBody>
          <a:bodyPr/>
          <a:lstStyle/>
          <a:p>
            <a:r>
              <a:rPr lang="en-US" dirty="0"/>
              <a:t>Simple Model Binding Example</a:t>
            </a:r>
          </a:p>
        </p:txBody>
      </p:sp>
      <p:sp>
        <p:nvSpPr>
          <p:cNvPr id="3" name="Slide Number Placeholder 2">
            <a:extLst>
              <a:ext uri="{FF2B5EF4-FFF2-40B4-BE49-F238E27FC236}">
                <a16:creationId xmlns:a16="http://schemas.microsoft.com/office/drawing/2014/main" id="{49A5B3E8-528F-47B1-A196-1EC303A65FAA}"/>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36</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2B44F78A-CDC8-4F1D-A661-49B10F94599F}"/>
              </a:ext>
            </a:extLst>
          </p:cNvPr>
          <p:cNvSpPr>
            <a:spLocks noGrp="1"/>
          </p:cNvSpPr>
          <p:nvPr>
            <p:ph type="body" sz="quarter" idx="13"/>
          </p:nvPr>
        </p:nvSpPr>
        <p:spPr/>
        <p:txBody>
          <a:bodyPr>
            <a:normAutofit fontScale="92500" lnSpcReduction="10000"/>
          </a:bodyPr>
          <a:lstStyle/>
          <a:p>
            <a:endParaRPr lang="en-US" dirty="0">
              <a:hlinkClick r:id="rId3"/>
            </a:endParaRPr>
          </a:p>
          <a:p>
            <a:endParaRPr lang="en-US" dirty="0">
              <a:hlinkClick r:id="rId3"/>
            </a:endParaRPr>
          </a:p>
          <a:p>
            <a:endParaRPr lang="en-US" dirty="0">
              <a:hlinkClick r:id="rId3"/>
            </a:endParaRPr>
          </a:p>
          <a:p>
            <a:r>
              <a:rPr lang="en-US" dirty="0">
                <a:hlinkClick r:id="rId3"/>
              </a:rPr>
              <a:t>https://contoso.com/Home/GetById/2?DogsOnly=true</a:t>
            </a:r>
            <a:endParaRPr lang="en-US" dirty="0"/>
          </a:p>
          <a:p>
            <a:r>
              <a:rPr lang="en-US" dirty="0"/>
              <a:t>Steps Taken:</a:t>
            </a:r>
          </a:p>
          <a:p>
            <a:pPr marL="800077" lvl="1" indent="-342900">
              <a:buFont typeface="+mj-lt"/>
              <a:buAutoNum type="arabicPeriod"/>
            </a:pPr>
            <a:r>
              <a:rPr lang="en-US" dirty="0"/>
              <a:t>Finds the first parameter of method </a:t>
            </a:r>
            <a:r>
              <a:rPr lang="en-US" dirty="0" err="1"/>
              <a:t>GetByID</a:t>
            </a:r>
            <a:r>
              <a:rPr lang="en-US" dirty="0"/>
              <a:t>, an integer named id.</a:t>
            </a:r>
          </a:p>
          <a:p>
            <a:pPr marL="800077" lvl="1" indent="-342900">
              <a:buFont typeface="+mj-lt"/>
              <a:buAutoNum type="arabicPeriod"/>
            </a:pPr>
            <a:r>
              <a:rPr lang="en-US" dirty="0"/>
              <a:t>Looks through the available sources in the HTTP request and finds id = "2" in route data (URL).</a:t>
            </a:r>
          </a:p>
          <a:p>
            <a:pPr marL="800077" lvl="1" indent="-342900">
              <a:buFont typeface="+mj-lt"/>
              <a:buAutoNum type="arabicPeriod"/>
            </a:pPr>
            <a:r>
              <a:rPr lang="en-US" dirty="0"/>
              <a:t>Converts the string "2" into integer 2.</a:t>
            </a:r>
          </a:p>
          <a:p>
            <a:pPr marL="800077" lvl="1" indent="-342900">
              <a:buFont typeface="+mj-lt"/>
              <a:buAutoNum type="arabicPeriod"/>
            </a:pPr>
            <a:r>
              <a:rPr lang="en-US" dirty="0"/>
              <a:t>Finds the next parameter of </a:t>
            </a:r>
            <a:r>
              <a:rPr lang="en-US" dirty="0" err="1"/>
              <a:t>GetByID</a:t>
            </a:r>
            <a:r>
              <a:rPr lang="en-US" dirty="0"/>
              <a:t>, a </a:t>
            </a:r>
            <a:r>
              <a:rPr lang="en-US" dirty="0" err="1"/>
              <a:t>boolean</a:t>
            </a:r>
            <a:r>
              <a:rPr lang="en-US" dirty="0"/>
              <a:t> named </a:t>
            </a:r>
            <a:r>
              <a:rPr lang="en-US" dirty="0" err="1"/>
              <a:t>dogsOnly</a:t>
            </a:r>
            <a:r>
              <a:rPr lang="en-US" dirty="0"/>
              <a:t>.</a:t>
            </a:r>
          </a:p>
          <a:p>
            <a:pPr marL="800077" lvl="1" indent="-342900">
              <a:buFont typeface="+mj-lt"/>
              <a:buAutoNum type="arabicPeriod"/>
            </a:pPr>
            <a:r>
              <a:rPr lang="en-US" dirty="0"/>
              <a:t>Looks through the sources and finds "</a:t>
            </a:r>
            <a:r>
              <a:rPr lang="en-US" dirty="0" err="1"/>
              <a:t>DogsOnly</a:t>
            </a:r>
            <a:r>
              <a:rPr lang="en-US" dirty="0"/>
              <a:t>=true" in the query string. Name matching is not case-sensitive.</a:t>
            </a:r>
          </a:p>
          <a:p>
            <a:pPr marL="800077" lvl="1" indent="-342900">
              <a:buFont typeface="+mj-lt"/>
              <a:buAutoNum type="arabicPeriod"/>
            </a:pPr>
            <a:r>
              <a:rPr lang="en-US" dirty="0"/>
              <a:t>Converts the string "true" into </a:t>
            </a:r>
            <a:r>
              <a:rPr lang="en-US" dirty="0" err="1"/>
              <a:t>boolean</a:t>
            </a:r>
            <a:r>
              <a:rPr lang="en-US" dirty="0"/>
              <a:t> true.</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2D4EDCAA-1256-4E1A-81DE-903F58967013}"/>
              </a:ext>
            </a:extLst>
          </p:cNvPr>
          <p:cNvPicPr>
            <a:picLocks noChangeAspect="1"/>
          </p:cNvPicPr>
          <p:nvPr/>
        </p:nvPicPr>
        <p:blipFill>
          <a:blip r:embed="rId4"/>
          <a:stretch>
            <a:fillRect/>
          </a:stretch>
        </p:blipFill>
        <p:spPr>
          <a:xfrm>
            <a:off x="615696" y="1143000"/>
            <a:ext cx="9677400" cy="1257300"/>
          </a:xfrm>
          <a:prstGeom prst="rect">
            <a:avLst/>
          </a:prstGeom>
          <a:ln>
            <a:solidFill>
              <a:schemeClr val="tx1"/>
            </a:solidFill>
          </a:ln>
        </p:spPr>
      </p:pic>
    </p:spTree>
    <p:extLst>
      <p:ext uri="{BB962C8B-B14F-4D97-AF65-F5344CB8AC3E}">
        <p14:creationId xmlns:p14="http://schemas.microsoft.com/office/powerpoint/2010/main" val="3727143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1BC51-C1E6-4BE2-A882-C381EE7FA99E}"/>
              </a:ext>
            </a:extLst>
          </p:cNvPr>
          <p:cNvSpPr>
            <a:spLocks noGrp="1"/>
          </p:cNvSpPr>
          <p:nvPr>
            <p:ph type="title"/>
          </p:nvPr>
        </p:nvSpPr>
        <p:spPr/>
        <p:txBody>
          <a:bodyPr/>
          <a:lstStyle/>
          <a:p>
            <a:r>
              <a:rPr lang="en-US" dirty="0"/>
              <a:t>No Source for Property</a:t>
            </a:r>
          </a:p>
        </p:txBody>
      </p:sp>
      <p:sp>
        <p:nvSpPr>
          <p:cNvPr id="3" name="Slide Number Placeholder 2">
            <a:extLst>
              <a:ext uri="{FF2B5EF4-FFF2-40B4-BE49-F238E27FC236}">
                <a16:creationId xmlns:a16="http://schemas.microsoft.com/office/drawing/2014/main" id="{63992E6C-0608-4AA8-928B-BACDBEA2C05A}"/>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37</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DDC90FBE-2059-4897-9036-B7F61DEF3BE1}"/>
              </a:ext>
            </a:extLst>
          </p:cNvPr>
          <p:cNvSpPr>
            <a:spLocks noGrp="1"/>
          </p:cNvSpPr>
          <p:nvPr>
            <p:ph type="body" sz="quarter" idx="13"/>
          </p:nvPr>
        </p:nvSpPr>
        <p:spPr/>
        <p:txBody>
          <a:bodyPr/>
          <a:lstStyle/>
          <a:p>
            <a:r>
              <a:rPr lang="en-US" dirty="0"/>
              <a:t>If no valid value is found for a parameter or property, the property is set to null or default value</a:t>
            </a:r>
          </a:p>
          <a:p>
            <a:r>
              <a:rPr lang="en-US" dirty="0"/>
              <a:t>This will be more important when we talk about Complex Types, but for our simple example</a:t>
            </a:r>
            <a:br>
              <a:rPr lang="en-US" dirty="0"/>
            </a:br>
            <a:endParaRPr lang="en-US" dirty="0"/>
          </a:p>
          <a:p>
            <a:endParaRPr lang="en-US" dirty="0"/>
          </a:p>
          <a:p>
            <a:endParaRPr lang="en-US" dirty="0"/>
          </a:p>
          <a:p>
            <a:r>
              <a:rPr lang="en-US" dirty="0">
                <a:hlinkClick r:id="rId3"/>
              </a:rPr>
              <a:t>https://contoso.com/Home/GetById/Five?DogsOnly=true</a:t>
            </a:r>
            <a:endParaRPr lang="en-US" dirty="0"/>
          </a:p>
          <a:p>
            <a:r>
              <a:rPr lang="en-US" dirty="0">
                <a:hlinkClick r:id="rId4"/>
              </a:rPr>
              <a:t>https://contoso.com/Home/GetById/1?DogsLonely=true</a:t>
            </a:r>
            <a:endParaRPr lang="en-US" dirty="0"/>
          </a:p>
          <a:p>
            <a:r>
              <a:rPr lang="en-US" dirty="0">
                <a:hlinkClick r:id="rId5"/>
              </a:rPr>
              <a:t>https://contoso.com/Home/GetById/1?DogsOnly=1</a:t>
            </a:r>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3AD3FFE5-834F-4D8D-A692-5AC25727AA7C}"/>
              </a:ext>
            </a:extLst>
          </p:cNvPr>
          <p:cNvPicPr>
            <a:picLocks noChangeAspect="1"/>
          </p:cNvPicPr>
          <p:nvPr/>
        </p:nvPicPr>
        <p:blipFill>
          <a:blip r:embed="rId6"/>
          <a:stretch>
            <a:fillRect/>
          </a:stretch>
        </p:blipFill>
        <p:spPr>
          <a:xfrm>
            <a:off x="544829" y="2171700"/>
            <a:ext cx="9677400" cy="1257300"/>
          </a:xfrm>
          <a:prstGeom prst="rect">
            <a:avLst/>
          </a:prstGeom>
          <a:ln>
            <a:solidFill>
              <a:schemeClr val="tx1"/>
            </a:solidFill>
          </a:ln>
        </p:spPr>
      </p:pic>
    </p:spTree>
    <p:extLst>
      <p:ext uri="{BB962C8B-B14F-4D97-AF65-F5344CB8AC3E}">
        <p14:creationId xmlns:p14="http://schemas.microsoft.com/office/powerpoint/2010/main" val="2289864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BD33D-24BE-4930-A41F-BEDF24004C13}"/>
              </a:ext>
            </a:extLst>
          </p:cNvPr>
          <p:cNvSpPr>
            <a:spLocks noGrp="1"/>
          </p:cNvSpPr>
          <p:nvPr>
            <p:ph type="title"/>
          </p:nvPr>
        </p:nvSpPr>
        <p:spPr/>
        <p:txBody>
          <a:bodyPr/>
          <a:lstStyle/>
          <a:p>
            <a:r>
              <a:rPr lang="en-US" dirty="0"/>
              <a:t>Model Binding Sources</a:t>
            </a:r>
          </a:p>
        </p:txBody>
      </p:sp>
      <p:sp>
        <p:nvSpPr>
          <p:cNvPr id="3" name="Slide Number Placeholder 2">
            <a:extLst>
              <a:ext uri="{FF2B5EF4-FFF2-40B4-BE49-F238E27FC236}">
                <a16:creationId xmlns:a16="http://schemas.microsoft.com/office/drawing/2014/main" id="{10A6E2E5-597F-4AA6-9492-B9B99B72ACC1}"/>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38</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47C465AA-CAF0-423C-9E7F-0A105F0E1A46}"/>
              </a:ext>
            </a:extLst>
          </p:cNvPr>
          <p:cNvSpPr>
            <a:spLocks noGrp="1"/>
          </p:cNvSpPr>
          <p:nvPr>
            <p:ph type="body" sz="quarter" idx="13"/>
          </p:nvPr>
        </p:nvSpPr>
        <p:spPr/>
        <p:txBody>
          <a:bodyPr/>
          <a:lstStyle/>
          <a:p>
            <a:r>
              <a:rPr lang="en-US" dirty="0"/>
              <a:t>Model binding gets data in the form of key-value pairs from the following:</a:t>
            </a:r>
          </a:p>
          <a:p>
            <a:pPr lvl="1"/>
            <a:r>
              <a:rPr lang="en-US" dirty="0"/>
              <a:t>Form Fields</a:t>
            </a:r>
          </a:p>
          <a:p>
            <a:pPr lvl="1"/>
            <a:r>
              <a:rPr lang="en-US" dirty="0"/>
              <a:t>Request Body</a:t>
            </a:r>
          </a:p>
          <a:p>
            <a:pPr lvl="1"/>
            <a:r>
              <a:rPr lang="en-US" dirty="0"/>
              <a:t>Route Data / URL</a:t>
            </a:r>
          </a:p>
          <a:p>
            <a:pPr lvl="1"/>
            <a:r>
              <a:rPr lang="en-US" dirty="0"/>
              <a:t>Query String Parameters</a:t>
            </a:r>
          </a:p>
          <a:p>
            <a:pPr lvl="1"/>
            <a:r>
              <a:rPr lang="en-US" dirty="0"/>
              <a:t>Uploaded Files</a:t>
            </a:r>
          </a:p>
          <a:p>
            <a:r>
              <a:rPr lang="en-US" dirty="0"/>
              <a:t>List is scanned in order</a:t>
            </a:r>
          </a:p>
          <a:p>
            <a:r>
              <a:rPr lang="en-US" dirty="0"/>
              <a:t>Can use Attributes such as [</a:t>
            </a:r>
            <a:r>
              <a:rPr lang="en-US" dirty="0" err="1"/>
              <a:t>FromQuery</a:t>
            </a:r>
            <a:r>
              <a:rPr lang="en-US" dirty="0"/>
              <a:t>] or [</a:t>
            </a:r>
            <a:r>
              <a:rPr lang="en-US" dirty="0" err="1"/>
              <a:t>FromForm</a:t>
            </a:r>
            <a:r>
              <a:rPr lang="en-US" dirty="0"/>
              <a:t>] specify a specific source.</a:t>
            </a:r>
          </a:p>
        </p:txBody>
      </p:sp>
    </p:spTree>
    <p:extLst>
      <p:ext uri="{BB962C8B-B14F-4D97-AF65-F5344CB8AC3E}">
        <p14:creationId xmlns:p14="http://schemas.microsoft.com/office/powerpoint/2010/main" val="157061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E08E4-26A5-4CDF-B0B9-06AB9AC861DB}"/>
              </a:ext>
            </a:extLst>
          </p:cNvPr>
          <p:cNvSpPr>
            <a:spLocks noGrp="1"/>
          </p:cNvSpPr>
          <p:nvPr>
            <p:ph type="title"/>
          </p:nvPr>
        </p:nvSpPr>
        <p:spPr/>
        <p:txBody>
          <a:bodyPr/>
          <a:lstStyle/>
          <a:p>
            <a:r>
              <a:rPr lang="en-US" dirty="0"/>
              <a:t>Model Binding – Simple Types</a:t>
            </a:r>
          </a:p>
        </p:txBody>
      </p:sp>
      <p:sp>
        <p:nvSpPr>
          <p:cNvPr id="3" name="Slide Number Placeholder 2">
            <a:extLst>
              <a:ext uri="{FF2B5EF4-FFF2-40B4-BE49-F238E27FC236}">
                <a16:creationId xmlns:a16="http://schemas.microsoft.com/office/drawing/2014/main" id="{2FEA749F-2E3F-4311-903D-72AD7BBFE00B}"/>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39</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FAF898F3-032D-4746-B589-1CCFADA0BBC2}"/>
              </a:ext>
            </a:extLst>
          </p:cNvPr>
          <p:cNvSpPr>
            <a:spLocks noGrp="1"/>
          </p:cNvSpPr>
          <p:nvPr>
            <p:ph type="body" sz="quarter" idx="13"/>
          </p:nvPr>
        </p:nvSpPr>
        <p:spPr/>
        <p:txBody>
          <a:bodyPr>
            <a:normAutofit fontScale="70000" lnSpcReduction="20000"/>
          </a:bodyPr>
          <a:lstStyle/>
          <a:p>
            <a:r>
              <a:rPr lang="en-US" dirty="0"/>
              <a:t>Boolean</a:t>
            </a:r>
          </a:p>
          <a:p>
            <a:r>
              <a:rPr lang="en-US" dirty="0"/>
              <a:t>Byte, </a:t>
            </a:r>
            <a:r>
              <a:rPr lang="en-US" dirty="0" err="1"/>
              <a:t>SByte</a:t>
            </a:r>
            <a:endParaRPr lang="en-US" dirty="0"/>
          </a:p>
          <a:p>
            <a:r>
              <a:rPr lang="en-US" dirty="0"/>
              <a:t>Char</a:t>
            </a:r>
          </a:p>
          <a:p>
            <a:r>
              <a:rPr lang="en-US" dirty="0" err="1"/>
              <a:t>DateTime</a:t>
            </a:r>
            <a:endParaRPr lang="en-US" dirty="0"/>
          </a:p>
          <a:p>
            <a:r>
              <a:rPr lang="en-US" dirty="0" err="1"/>
              <a:t>DateTimeOffset</a:t>
            </a:r>
            <a:endParaRPr lang="en-US" dirty="0"/>
          </a:p>
          <a:p>
            <a:r>
              <a:rPr lang="en-US" dirty="0"/>
              <a:t>Decimal</a:t>
            </a:r>
          </a:p>
          <a:p>
            <a:r>
              <a:rPr lang="en-US" dirty="0"/>
              <a:t>Double</a:t>
            </a:r>
          </a:p>
          <a:p>
            <a:r>
              <a:rPr lang="en-US" dirty="0" err="1"/>
              <a:t>Enum</a:t>
            </a:r>
            <a:endParaRPr lang="en-US" dirty="0"/>
          </a:p>
          <a:p>
            <a:r>
              <a:rPr lang="en-US" dirty="0" err="1"/>
              <a:t>Guid</a:t>
            </a:r>
            <a:endParaRPr lang="en-US" dirty="0"/>
          </a:p>
          <a:p>
            <a:r>
              <a:rPr lang="en-US" dirty="0"/>
              <a:t>Int16, Int32, Int64</a:t>
            </a:r>
          </a:p>
          <a:p>
            <a:r>
              <a:rPr lang="en-US" dirty="0"/>
              <a:t>Single</a:t>
            </a:r>
          </a:p>
          <a:p>
            <a:r>
              <a:rPr lang="en-US" dirty="0" err="1"/>
              <a:t>TimeSpan</a:t>
            </a:r>
            <a:endParaRPr lang="en-US" dirty="0"/>
          </a:p>
          <a:p>
            <a:r>
              <a:rPr lang="en-US" dirty="0"/>
              <a:t>UInt16, UInt32, UInt64</a:t>
            </a:r>
          </a:p>
          <a:p>
            <a:r>
              <a:rPr lang="en-US" dirty="0"/>
              <a:t>Uri</a:t>
            </a:r>
          </a:p>
          <a:p>
            <a:r>
              <a:rPr lang="en-US" dirty="0"/>
              <a:t>Version</a:t>
            </a:r>
          </a:p>
        </p:txBody>
      </p:sp>
    </p:spTree>
    <p:extLst>
      <p:ext uri="{BB962C8B-B14F-4D97-AF65-F5344CB8AC3E}">
        <p14:creationId xmlns:p14="http://schemas.microsoft.com/office/powerpoint/2010/main" val="897293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Module 3: Controllers</a:t>
            </a:r>
          </a:p>
        </p:txBody>
      </p:sp>
      <p:sp>
        <p:nvSpPr>
          <p:cNvPr id="8" name="Text Placeholder 7"/>
          <p:cNvSpPr>
            <a:spLocks noGrp="1"/>
          </p:cNvSpPr>
          <p:nvPr>
            <p:ph type="body" sz="quarter" idx="16"/>
          </p:nvPr>
        </p:nvSpPr>
        <p:spPr/>
        <p:txBody>
          <a:bodyPr/>
          <a:lstStyle/>
          <a:p>
            <a:r>
              <a:rPr lang="en-US" dirty="0"/>
              <a:t>Module Overview</a:t>
            </a:r>
          </a:p>
        </p:txBody>
      </p:sp>
    </p:spTree>
    <p:extLst>
      <p:ext uri="{BB962C8B-B14F-4D97-AF65-F5344CB8AC3E}">
        <p14:creationId xmlns:p14="http://schemas.microsoft.com/office/powerpoint/2010/main" val="3880171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25469-5BA3-4878-B019-7C009DC4A2B9}"/>
              </a:ext>
            </a:extLst>
          </p:cNvPr>
          <p:cNvSpPr>
            <a:spLocks noGrp="1"/>
          </p:cNvSpPr>
          <p:nvPr>
            <p:ph type="title"/>
          </p:nvPr>
        </p:nvSpPr>
        <p:spPr/>
        <p:txBody>
          <a:bodyPr/>
          <a:lstStyle/>
          <a:p>
            <a:r>
              <a:rPr lang="en-US" dirty="0"/>
              <a:t>Model Binding – Complex Types</a:t>
            </a:r>
          </a:p>
        </p:txBody>
      </p:sp>
      <p:sp>
        <p:nvSpPr>
          <p:cNvPr id="3" name="Slide Number Placeholder 2">
            <a:extLst>
              <a:ext uri="{FF2B5EF4-FFF2-40B4-BE49-F238E27FC236}">
                <a16:creationId xmlns:a16="http://schemas.microsoft.com/office/drawing/2014/main" id="{59EEA065-F255-49FD-AD76-96653B6BAE88}"/>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40</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525AB3EE-E5D6-405C-8B8E-FD1F6489A718}"/>
              </a:ext>
            </a:extLst>
          </p:cNvPr>
          <p:cNvSpPr>
            <a:spLocks noGrp="1"/>
          </p:cNvSpPr>
          <p:nvPr>
            <p:ph type="body" sz="quarter" idx="13"/>
          </p:nvPr>
        </p:nvSpPr>
        <p:spPr/>
        <p:txBody>
          <a:bodyPr/>
          <a:lstStyle/>
          <a:p>
            <a:r>
              <a:rPr lang="en-US" dirty="0"/>
              <a:t>A Complex Type Example:</a:t>
            </a:r>
          </a:p>
        </p:txBody>
      </p:sp>
      <p:pic>
        <p:nvPicPr>
          <p:cNvPr id="7" name="Picture 6">
            <a:extLst>
              <a:ext uri="{FF2B5EF4-FFF2-40B4-BE49-F238E27FC236}">
                <a16:creationId xmlns:a16="http://schemas.microsoft.com/office/drawing/2014/main" id="{DAEA200E-E00F-491C-90AB-2F9A48C8EF68}"/>
              </a:ext>
            </a:extLst>
          </p:cNvPr>
          <p:cNvPicPr>
            <a:picLocks noChangeAspect="1"/>
          </p:cNvPicPr>
          <p:nvPr/>
        </p:nvPicPr>
        <p:blipFill>
          <a:blip r:embed="rId3"/>
          <a:stretch>
            <a:fillRect/>
          </a:stretch>
        </p:blipFill>
        <p:spPr>
          <a:xfrm>
            <a:off x="402333" y="4698093"/>
            <a:ext cx="7010400" cy="342900"/>
          </a:xfrm>
          <a:prstGeom prst="rect">
            <a:avLst/>
          </a:prstGeom>
          <a:ln>
            <a:solidFill>
              <a:schemeClr val="tx1"/>
            </a:solidFill>
          </a:ln>
        </p:spPr>
      </p:pic>
      <p:pic>
        <p:nvPicPr>
          <p:cNvPr id="5" name="Picture 4">
            <a:extLst>
              <a:ext uri="{FF2B5EF4-FFF2-40B4-BE49-F238E27FC236}">
                <a16:creationId xmlns:a16="http://schemas.microsoft.com/office/drawing/2014/main" id="{DE5F90F0-9440-4DAA-A422-1CF5F01A34FF}"/>
              </a:ext>
            </a:extLst>
          </p:cNvPr>
          <p:cNvPicPr>
            <a:picLocks noChangeAspect="1"/>
          </p:cNvPicPr>
          <p:nvPr/>
        </p:nvPicPr>
        <p:blipFill>
          <a:blip r:embed="rId4"/>
          <a:stretch>
            <a:fillRect/>
          </a:stretch>
        </p:blipFill>
        <p:spPr>
          <a:xfrm>
            <a:off x="402333" y="1742815"/>
            <a:ext cx="8115300" cy="2762250"/>
          </a:xfrm>
          <a:prstGeom prst="rect">
            <a:avLst/>
          </a:prstGeom>
          <a:ln>
            <a:solidFill>
              <a:schemeClr val="tx1"/>
            </a:solidFill>
          </a:ln>
        </p:spPr>
      </p:pic>
    </p:spTree>
    <p:extLst>
      <p:ext uri="{BB962C8B-B14F-4D97-AF65-F5344CB8AC3E}">
        <p14:creationId xmlns:p14="http://schemas.microsoft.com/office/powerpoint/2010/main" val="562247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C1B0B-88E9-416D-9457-CCB0362C577E}"/>
              </a:ext>
            </a:extLst>
          </p:cNvPr>
          <p:cNvSpPr>
            <a:spLocks noGrp="1"/>
          </p:cNvSpPr>
          <p:nvPr>
            <p:ph type="title"/>
          </p:nvPr>
        </p:nvSpPr>
        <p:spPr/>
        <p:txBody>
          <a:bodyPr/>
          <a:lstStyle/>
          <a:p>
            <a:r>
              <a:rPr lang="en-US" dirty="0"/>
              <a:t>Model Binding - Complex Types</a:t>
            </a:r>
          </a:p>
        </p:txBody>
      </p:sp>
      <p:sp>
        <p:nvSpPr>
          <p:cNvPr id="3" name="Slide Number Placeholder 2">
            <a:extLst>
              <a:ext uri="{FF2B5EF4-FFF2-40B4-BE49-F238E27FC236}">
                <a16:creationId xmlns:a16="http://schemas.microsoft.com/office/drawing/2014/main" id="{352861D8-0521-4EF3-B8B1-806010519B62}"/>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41</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45CA18AE-D642-4376-A9B6-E3098B8EE67B}"/>
              </a:ext>
            </a:extLst>
          </p:cNvPr>
          <p:cNvSpPr>
            <a:spLocks noGrp="1"/>
          </p:cNvSpPr>
          <p:nvPr>
            <p:ph type="body" sz="quarter" idx="13"/>
          </p:nvPr>
        </p:nvSpPr>
        <p:spPr/>
        <p:txBody>
          <a:bodyPr>
            <a:normAutofit lnSpcReduction="10000"/>
          </a:bodyPr>
          <a:lstStyle/>
          <a:p>
            <a:r>
              <a:rPr lang="en-US" dirty="0"/>
              <a:t>Complex Types must have: </a:t>
            </a:r>
          </a:p>
          <a:p>
            <a:pPr lvl="1"/>
            <a:r>
              <a:rPr lang="en-US" dirty="0"/>
              <a:t>A public default constructor</a:t>
            </a:r>
          </a:p>
          <a:p>
            <a:pPr lvl="1"/>
            <a:r>
              <a:rPr lang="en-US" dirty="0"/>
              <a:t>Public writeable properties</a:t>
            </a:r>
          </a:p>
          <a:p>
            <a:r>
              <a:rPr lang="en-US" dirty="0"/>
              <a:t>The model binding engines: </a:t>
            </a:r>
          </a:p>
          <a:p>
            <a:pPr lvl="1"/>
            <a:r>
              <a:rPr lang="en-US" dirty="0"/>
              <a:t>Instantiates an instance of the class using public default constructor</a:t>
            </a:r>
          </a:p>
          <a:p>
            <a:pPr lvl="1"/>
            <a:r>
              <a:rPr lang="en-US" dirty="0"/>
              <a:t>Searches for each property using the Model Binding Sources List</a:t>
            </a:r>
          </a:p>
          <a:p>
            <a:r>
              <a:rPr lang="en-US" dirty="0"/>
              <a:t>Sources:</a:t>
            </a:r>
          </a:p>
          <a:p>
            <a:pPr lvl="1"/>
            <a:r>
              <a:rPr lang="en-US" dirty="0" err="1"/>
              <a:t>Prefix.property_name</a:t>
            </a:r>
            <a:endParaRPr lang="en-US" dirty="0"/>
          </a:p>
          <a:p>
            <a:pPr lvl="2"/>
            <a:r>
              <a:rPr lang="en-US" dirty="0"/>
              <a:t>Prefix = Name of the Parameter, NOT name of the Class</a:t>
            </a:r>
          </a:p>
          <a:p>
            <a:pPr lvl="2"/>
            <a:r>
              <a:rPr lang="en-US" dirty="0"/>
              <a:t>E.g. </a:t>
            </a:r>
            <a:r>
              <a:rPr lang="en-US" dirty="0" err="1"/>
              <a:t>StudentToCreate</a:t>
            </a:r>
            <a:r>
              <a:rPr lang="en-US" dirty="0"/>
              <a:t>, NOT Student</a:t>
            </a:r>
          </a:p>
          <a:p>
            <a:pPr lvl="1"/>
            <a:r>
              <a:rPr lang="en-US" dirty="0" err="1"/>
              <a:t>Property_name</a:t>
            </a:r>
            <a:endParaRPr lang="en-US" dirty="0"/>
          </a:p>
          <a:p>
            <a:pPr marL="914353" lvl="2" indent="0">
              <a:buNone/>
            </a:pPr>
            <a:r>
              <a:rPr lang="en-US" dirty="0"/>
              <a:t>	</a:t>
            </a:r>
          </a:p>
          <a:p>
            <a:endParaRPr lang="en-US" dirty="0"/>
          </a:p>
        </p:txBody>
      </p:sp>
    </p:spTree>
    <p:extLst>
      <p:ext uri="{BB962C8B-B14F-4D97-AF65-F5344CB8AC3E}">
        <p14:creationId xmlns:p14="http://schemas.microsoft.com/office/powerpoint/2010/main" val="1330184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27C1D-8C45-477B-B6E9-682729CAE57C}"/>
              </a:ext>
            </a:extLst>
          </p:cNvPr>
          <p:cNvSpPr>
            <a:spLocks noGrp="1"/>
          </p:cNvSpPr>
          <p:nvPr>
            <p:ph type="title"/>
          </p:nvPr>
        </p:nvSpPr>
        <p:spPr/>
        <p:txBody>
          <a:bodyPr/>
          <a:lstStyle/>
          <a:p>
            <a:r>
              <a:rPr lang="en-US" dirty="0"/>
              <a:t>Model Binding – Complex Types Customizations</a:t>
            </a:r>
          </a:p>
        </p:txBody>
      </p:sp>
      <p:sp>
        <p:nvSpPr>
          <p:cNvPr id="3" name="Slide Number Placeholder 2">
            <a:extLst>
              <a:ext uri="{FF2B5EF4-FFF2-40B4-BE49-F238E27FC236}">
                <a16:creationId xmlns:a16="http://schemas.microsoft.com/office/drawing/2014/main" id="{4D8B05E9-D6DF-44C6-A52A-9191521B2596}"/>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42</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EC0C129F-21AD-4A33-A706-49692CABBC28}"/>
              </a:ext>
            </a:extLst>
          </p:cNvPr>
          <p:cNvSpPr>
            <a:spLocks noGrp="1"/>
          </p:cNvSpPr>
          <p:nvPr>
            <p:ph type="body" sz="quarter" idx="13"/>
          </p:nvPr>
        </p:nvSpPr>
        <p:spPr/>
        <p:txBody>
          <a:bodyPr/>
          <a:lstStyle/>
          <a:p>
            <a:r>
              <a:rPr lang="en-US" dirty="0"/>
              <a:t>There are many attributes which can be applied to customize binding for Complex Types</a:t>
            </a:r>
          </a:p>
          <a:p>
            <a:r>
              <a:rPr lang="en-US" dirty="0"/>
              <a:t>[Bind(Prefix = “</a:t>
            </a:r>
            <a:r>
              <a:rPr lang="en-US" dirty="0" err="1"/>
              <a:t>Estudiante</a:t>
            </a:r>
            <a:r>
              <a:rPr lang="en-US" dirty="0"/>
              <a:t>”)] Student </a:t>
            </a:r>
            <a:r>
              <a:rPr lang="en-US" dirty="0" err="1"/>
              <a:t>studentToCreate</a:t>
            </a:r>
            <a:endParaRPr lang="en-US" dirty="0"/>
          </a:p>
          <a:p>
            <a:r>
              <a:rPr lang="en-US" dirty="0"/>
              <a:t>[</a:t>
            </a:r>
            <a:r>
              <a:rPr lang="en-US" dirty="0" err="1"/>
              <a:t>BindNever</a:t>
            </a:r>
            <a:r>
              <a:rPr lang="en-US" dirty="0"/>
              <a:t>]</a:t>
            </a:r>
          </a:p>
          <a:p>
            <a:r>
              <a:rPr lang="en-US" dirty="0"/>
              <a:t>[</a:t>
            </a:r>
            <a:r>
              <a:rPr lang="en-US" dirty="0" err="1"/>
              <a:t>BindRequired</a:t>
            </a:r>
            <a:r>
              <a:rPr lang="en-US" dirty="0"/>
              <a:t>]</a:t>
            </a:r>
          </a:p>
          <a:p>
            <a:r>
              <a:rPr lang="en-US" dirty="0"/>
              <a:t>[Bind(“</a:t>
            </a:r>
            <a:r>
              <a:rPr lang="en-US" dirty="0" err="1"/>
              <a:t>LastName</a:t>
            </a:r>
            <a:r>
              <a:rPr lang="en-US" dirty="0"/>
              <a:t>, </a:t>
            </a:r>
            <a:r>
              <a:rPr lang="en-US" dirty="0" err="1"/>
              <a:t>FirstMidName,EnrollmentDate</a:t>
            </a:r>
            <a:r>
              <a:rPr lang="en-US" dirty="0"/>
              <a:t>”)]</a:t>
            </a:r>
          </a:p>
          <a:p>
            <a:pPr lvl="1"/>
            <a:r>
              <a:rPr lang="en-US" dirty="0"/>
              <a:t>Can be applied to Class or inside Method</a:t>
            </a:r>
          </a:p>
          <a:p>
            <a:pPr lvl="1"/>
            <a:r>
              <a:rPr lang="en-US" dirty="0"/>
              <a:t>Can be used to protect against </a:t>
            </a:r>
            <a:r>
              <a:rPr lang="en-US" b="1" dirty="0" err="1"/>
              <a:t>overposting</a:t>
            </a:r>
            <a:r>
              <a:rPr lang="en-US" dirty="0"/>
              <a:t>.</a:t>
            </a:r>
            <a:br>
              <a:rPr lang="en-US" dirty="0"/>
            </a:br>
            <a:endParaRPr lang="en-US" dirty="0"/>
          </a:p>
        </p:txBody>
      </p:sp>
    </p:spTree>
    <p:extLst>
      <p:ext uri="{BB962C8B-B14F-4D97-AF65-F5344CB8AC3E}">
        <p14:creationId xmlns:p14="http://schemas.microsoft.com/office/powerpoint/2010/main" val="3098888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CA9F6-4C74-49B7-950C-BE7F6C6AE105}"/>
              </a:ext>
            </a:extLst>
          </p:cNvPr>
          <p:cNvSpPr>
            <a:spLocks noGrp="1"/>
          </p:cNvSpPr>
          <p:nvPr>
            <p:ph type="title"/>
          </p:nvPr>
        </p:nvSpPr>
        <p:spPr/>
        <p:txBody>
          <a:bodyPr/>
          <a:lstStyle/>
          <a:p>
            <a:r>
              <a:rPr lang="en-US" dirty="0"/>
              <a:t>Model Binding – Model State</a:t>
            </a:r>
          </a:p>
        </p:txBody>
      </p:sp>
      <p:sp>
        <p:nvSpPr>
          <p:cNvPr id="3" name="Slide Number Placeholder 2">
            <a:extLst>
              <a:ext uri="{FF2B5EF4-FFF2-40B4-BE49-F238E27FC236}">
                <a16:creationId xmlns:a16="http://schemas.microsoft.com/office/drawing/2014/main" id="{798CDAB0-6749-43FB-A7EF-17774522F77D}"/>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43</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D6C0ACDD-E4AE-425D-8760-8512BD8956F7}"/>
              </a:ext>
            </a:extLst>
          </p:cNvPr>
          <p:cNvSpPr>
            <a:spLocks noGrp="1"/>
          </p:cNvSpPr>
          <p:nvPr>
            <p:ph type="body" sz="quarter" idx="13"/>
          </p:nvPr>
        </p:nvSpPr>
        <p:spPr/>
        <p:txBody>
          <a:bodyPr/>
          <a:lstStyle/>
          <a:p>
            <a:r>
              <a:rPr lang="en-US" dirty="0"/>
              <a:t>Model state represents errors from:</a:t>
            </a:r>
          </a:p>
          <a:p>
            <a:pPr lvl="1"/>
            <a:r>
              <a:rPr lang="en-US" dirty="0"/>
              <a:t>Model Binding</a:t>
            </a:r>
          </a:p>
          <a:p>
            <a:pPr lvl="1"/>
            <a:r>
              <a:rPr lang="en-US" dirty="0"/>
              <a:t>Model Validation</a:t>
            </a:r>
          </a:p>
          <a:p>
            <a:r>
              <a:rPr lang="en-US" dirty="0"/>
              <a:t>Model Binding &amp; Model Validation occur before execution of Action Method</a:t>
            </a:r>
          </a:p>
          <a:p>
            <a:r>
              <a:rPr lang="en-US" dirty="0"/>
              <a:t>We can use </a:t>
            </a:r>
            <a:r>
              <a:rPr lang="en-US" dirty="0" err="1"/>
              <a:t>ModelState.IsValid</a:t>
            </a:r>
            <a:r>
              <a:rPr lang="en-US" dirty="0"/>
              <a:t> to check the results.</a:t>
            </a:r>
          </a:p>
          <a:p>
            <a:r>
              <a:rPr lang="en-US" dirty="0"/>
              <a:t>Can rerun validation using </a:t>
            </a:r>
            <a:r>
              <a:rPr lang="en-US" dirty="0" err="1"/>
              <a:t>TryValidateModel</a:t>
            </a:r>
            <a:endParaRPr lang="en-US" dirty="0"/>
          </a:p>
          <a:p>
            <a:endParaRPr lang="en-US" dirty="0"/>
          </a:p>
        </p:txBody>
      </p:sp>
    </p:spTree>
    <p:extLst>
      <p:ext uri="{BB962C8B-B14F-4D97-AF65-F5344CB8AC3E}">
        <p14:creationId xmlns:p14="http://schemas.microsoft.com/office/powerpoint/2010/main" val="3336790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46A2C4-EE96-4DFA-B0CE-BD5F7FD93C91}"/>
              </a:ext>
            </a:extLst>
          </p:cNvPr>
          <p:cNvSpPr>
            <a:spLocks noGrp="1"/>
          </p:cNvSpPr>
          <p:nvPr>
            <p:ph type="body" sz="quarter" idx="13"/>
          </p:nvPr>
        </p:nvSpPr>
        <p:spPr/>
        <p:txBody>
          <a:bodyPr/>
          <a:lstStyle/>
          <a:p>
            <a:r>
              <a:rPr lang="en-US" dirty="0"/>
              <a:t>Demo: Model Binding</a:t>
            </a:r>
          </a:p>
        </p:txBody>
      </p:sp>
      <p:sp>
        <p:nvSpPr>
          <p:cNvPr id="3" name="Slide Number Placeholder 2">
            <a:extLst>
              <a:ext uri="{FF2B5EF4-FFF2-40B4-BE49-F238E27FC236}">
                <a16:creationId xmlns:a16="http://schemas.microsoft.com/office/drawing/2014/main" id="{A92DE6B7-AD7B-4A99-85D4-7314E8B0E6F3}"/>
              </a:ext>
            </a:extLst>
          </p:cNvPr>
          <p:cNvSpPr>
            <a:spLocks noGrp="1"/>
          </p:cNvSpPr>
          <p:nvPr>
            <p:ph type="sldNum" sz="quarter" idx="4294967295"/>
          </p:nvPr>
        </p:nvSpPr>
        <p:spPr>
          <a:xfrm>
            <a:off x="9448800" y="6356350"/>
            <a:ext cx="2743200" cy="365125"/>
          </a:xfrm>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44</a:t>
            </a:fld>
            <a:endParaRPr lang="en-US" sz="1800" kern="0" dirty="0">
              <a:solidFill>
                <a:sysClr val="windowText" lastClr="000000"/>
              </a:solidFill>
            </a:endParaRPr>
          </a:p>
        </p:txBody>
      </p:sp>
    </p:spTree>
    <p:extLst>
      <p:ext uri="{BB962C8B-B14F-4D97-AF65-F5344CB8AC3E}">
        <p14:creationId xmlns:p14="http://schemas.microsoft.com/office/powerpoint/2010/main" val="927508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dirty="0"/>
              <a:t>Module 3: Controllers</a:t>
            </a:r>
            <a:endParaRPr lang="en-US" altLang="en-US" dirty="0"/>
          </a:p>
        </p:txBody>
      </p:sp>
      <p:sp>
        <p:nvSpPr>
          <p:cNvPr id="33795" name="Text Placeholder 6"/>
          <p:cNvSpPr>
            <a:spLocks noGrp="1"/>
          </p:cNvSpPr>
          <p:nvPr>
            <p:ph type="body" sz="quarter" idx="12"/>
          </p:nvPr>
        </p:nvSpPr>
        <p:spPr/>
        <p:txBody>
          <a:bodyPr/>
          <a:lstStyle/>
          <a:p>
            <a:r>
              <a:rPr lang="en-US" altLang="en-US" dirty="0"/>
              <a:t>Section 2: Developing Controllers</a:t>
            </a:r>
          </a:p>
        </p:txBody>
      </p:sp>
      <p:sp>
        <p:nvSpPr>
          <p:cNvPr id="9" name="Text Placeholder 8"/>
          <p:cNvSpPr>
            <a:spLocks noGrp="1"/>
          </p:cNvSpPr>
          <p:nvPr>
            <p:ph type="body" sz="quarter" idx="14"/>
          </p:nvPr>
        </p:nvSpPr>
        <p:spPr/>
        <p:txBody>
          <a:bodyPr/>
          <a:lstStyle/>
          <a:p>
            <a:r>
              <a:rPr lang="en-US" dirty="0"/>
              <a:t>Lesson: Action Filters and other Attributes</a:t>
            </a:r>
          </a:p>
        </p:txBody>
      </p:sp>
    </p:spTree>
    <p:extLst>
      <p:ext uri="{BB962C8B-B14F-4D97-AF65-F5344CB8AC3E}">
        <p14:creationId xmlns:p14="http://schemas.microsoft.com/office/powerpoint/2010/main" val="279491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B93F-296A-48DA-9408-C72A27389501}"/>
              </a:ext>
            </a:extLst>
          </p:cNvPr>
          <p:cNvSpPr>
            <a:spLocks noGrp="1"/>
          </p:cNvSpPr>
          <p:nvPr>
            <p:ph type="title"/>
          </p:nvPr>
        </p:nvSpPr>
        <p:spPr/>
        <p:txBody>
          <a:bodyPr/>
          <a:lstStyle/>
          <a:p>
            <a:r>
              <a:rPr lang="en-US" dirty="0"/>
              <a:t>Action Filters</a:t>
            </a:r>
          </a:p>
        </p:txBody>
      </p:sp>
      <p:sp>
        <p:nvSpPr>
          <p:cNvPr id="3" name="Slide Number Placeholder 2">
            <a:extLst>
              <a:ext uri="{FF2B5EF4-FFF2-40B4-BE49-F238E27FC236}">
                <a16:creationId xmlns:a16="http://schemas.microsoft.com/office/drawing/2014/main" id="{0C51E33A-237B-4B10-9691-0C385C634D7E}"/>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46</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0D0C2236-9F44-4785-AFD7-350E1E027B78}"/>
              </a:ext>
            </a:extLst>
          </p:cNvPr>
          <p:cNvSpPr>
            <a:spLocks noGrp="1"/>
          </p:cNvSpPr>
          <p:nvPr>
            <p:ph type="body" sz="quarter" idx="13"/>
          </p:nvPr>
        </p:nvSpPr>
        <p:spPr/>
        <p:txBody>
          <a:bodyPr/>
          <a:lstStyle/>
          <a:p>
            <a:r>
              <a:rPr lang="en-US" dirty="0"/>
              <a:t>Classes which apply Cross-Cutting Concerns to Controllers and Action Methods.</a:t>
            </a:r>
          </a:p>
          <a:p>
            <a:r>
              <a:rPr lang="en-US" dirty="0"/>
              <a:t>Examples</a:t>
            </a:r>
          </a:p>
          <a:p>
            <a:pPr lvl="1"/>
            <a:r>
              <a:rPr lang="en-US" dirty="0"/>
              <a:t>Authentication/Authorization</a:t>
            </a:r>
          </a:p>
          <a:p>
            <a:pPr lvl="1"/>
            <a:r>
              <a:rPr lang="en-US" dirty="0"/>
              <a:t>Caching</a:t>
            </a:r>
          </a:p>
          <a:p>
            <a:pPr lvl="1"/>
            <a:r>
              <a:rPr lang="en-US" dirty="0"/>
              <a:t>Exception Handling</a:t>
            </a:r>
          </a:p>
          <a:p>
            <a:r>
              <a:rPr lang="en-US" dirty="0"/>
              <a:t>Can be applied using Attributes to Controllers &amp; Action Methods</a:t>
            </a:r>
          </a:p>
          <a:p>
            <a:r>
              <a:rPr lang="en-US" dirty="0"/>
              <a:t>Can also apply a global filter by adding into </a:t>
            </a:r>
            <a:r>
              <a:rPr lang="en-US" dirty="0" err="1"/>
              <a:t>Startup.ConfigureServices</a:t>
            </a:r>
            <a:endParaRPr lang="en-US" dirty="0"/>
          </a:p>
          <a:p>
            <a:pPr lvl="1"/>
            <a:endParaRPr lang="en-US" dirty="0"/>
          </a:p>
        </p:txBody>
      </p:sp>
    </p:spTree>
    <p:extLst>
      <p:ext uri="{BB962C8B-B14F-4D97-AF65-F5344CB8AC3E}">
        <p14:creationId xmlns:p14="http://schemas.microsoft.com/office/powerpoint/2010/main" val="20924409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Attributes </a:t>
            </a:r>
          </a:p>
        </p:txBody>
      </p:sp>
      <p:sp>
        <p:nvSpPr>
          <p:cNvPr id="4" name="Slide Number Placeholder 3"/>
          <p:cNvSpPr>
            <a:spLocks noGrp="1"/>
          </p:cNvSpPr>
          <p:nvPr>
            <p:ph type="sldNum" sz="quarter" idx="12"/>
          </p:nvPr>
        </p:nvSpPr>
        <p:spPr/>
        <p:txBody>
          <a:bodyPr/>
          <a:lstStyle/>
          <a:p>
            <a:fld id="{A0AE9EC9-F182-4A35-8041-CBBE9CFA6E78}" type="slidenum">
              <a:rPr lang="en-US" smtClean="0"/>
              <a:pPr/>
              <a:t>47</a:t>
            </a:fld>
            <a:endParaRPr lang="en-US" dirty="0"/>
          </a:p>
        </p:txBody>
      </p:sp>
      <p:graphicFrame>
        <p:nvGraphicFramePr>
          <p:cNvPr id="8" name="Content Placeholder 4"/>
          <p:cNvGraphicFramePr>
            <a:graphicFrameLocks/>
          </p:cNvGraphicFramePr>
          <p:nvPr>
            <p:extLst>
              <p:ext uri="{D42A27DB-BD31-4B8C-83A1-F6EECF244321}">
                <p14:modId xmlns:p14="http://schemas.microsoft.com/office/powerpoint/2010/main" val="1087492449"/>
              </p:ext>
            </p:extLst>
          </p:nvPr>
        </p:nvGraphicFramePr>
        <p:xfrm>
          <a:off x="500009" y="1430676"/>
          <a:ext cx="11277600" cy="2286000"/>
        </p:xfrm>
        <a:graphic>
          <a:graphicData uri="http://schemas.openxmlformats.org/drawingml/2006/table">
            <a:tbl>
              <a:tblPr firstRow="1" bandRow="1"/>
              <a:tblGrid>
                <a:gridCol w="3129016">
                  <a:extLst>
                    <a:ext uri="{9D8B030D-6E8A-4147-A177-3AD203B41FA5}">
                      <a16:colId xmlns:a16="http://schemas.microsoft.com/office/drawing/2014/main" val="20000"/>
                    </a:ext>
                  </a:extLst>
                </a:gridCol>
                <a:gridCol w="8148584">
                  <a:extLst>
                    <a:ext uri="{9D8B030D-6E8A-4147-A177-3AD203B41FA5}">
                      <a16:colId xmlns:a16="http://schemas.microsoft.com/office/drawing/2014/main" val="20001"/>
                    </a:ext>
                  </a:extLst>
                </a:gridCol>
              </a:tblGrid>
              <a:tr h="381000">
                <a:tc>
                  <a:txBody>
                    <a:bodyPr/>
                    <a:lstStyle>
                      <a:lvl1pPr marL="0" algn="l" defTabSz="914354" rtl="0" eaLnBrk="1" latinLnBrk="0" hangingPunct="1">
                        <a:defRPr sz="1900" b="1" kern="1200">
                          <a:solidFill>
                            <a:schemeClr val="lt1"/>
                          </a:solidFill>
                          <a:latin typeface="Segoe UI"/>
                        </a:defRPr>
                      </a:lvl1pPr>
                      <a:lvl2pPr marL="457178" algn="l" defTabSz="914354" rtl="0" eaLnBrk="1" latinLnBrk="0" hangingPunct="1">
                        <a:defRPr sz="1900" b="1" kern="1200">
                          <a:solidFill>
                            <a:schemeClr val="lt1"/>
                          </a:solidFill>
                          <a:latin typeface="Segoe UI"/>
                        </a:defRPr>
                      </a:lvl2pPr>
                      <a:lvl3pPr marL="914354" algn="l" defTabSz="914354" rtl="0" eaLnBrk="1" latinLnBrk="0" hangingPunct="1">
                        <a:defRPr sz="1900" b="1" kern="1200">
                          <a:solidFill>
                            <a:schemeClr val="lt1"/>
                          </a:solidFill>
                          <a:latin typeface="Segoe UI"/>
                        </a:defRPr>
                      </a:lvl3pPr>
                      <a:lvl4pPr marL="1371532" algn="l" defTabSz="914354" rtl="0" eaLnBrk="1" latinLnBrk="0" hangingPunct="1">
                        <a:defRPr sz="1900" b="1" kern="1200">
                          <a:solidFill>
                            <a:schemeClr val="lt1"/>
                          </a:solidFill>
                          <a:latin typeface="Segoe UI"/>
                        </a:defRPr>
                      </a:lvl4pPr>
                      <a:lvl5pPr marL="1828709" algn="l" defTabSz="914354" rtl="0" eaLnBrk="1" latinLnBrk="0" hangingPunct="1">
                        <a:defRPr sz="1900" b="1" kern="1200">
                          <a:solidFill>
                            <a:schemeClr val="lt1"/>
                          </a:solidFill>
                          <a:latin typeface="Segoe UI"/>
                        </a:defRPr>
                      </a:lvl5pPr>
                      <a:lvl6pPr marL="2285886" algn="l" defTabSz="914354" rtl="0" eaLnBrk="1" latinLnBrk="0" hangingPunct="1">
                        <a:defRPr sz="1900" b="1" kern="1200">
                          <a:solidFill>
                            <a:schemeClr val="lt1"/>
                          </a:solidFill>
                          <a:latin typeface="Segoe UI"/>
                        </a:defRPr>
                      </a:lvl6pPr>
                      <a:lvl7pPr marL="2743062" algn="l" defTabSz="914354" rtl="0" eaLnBrk="1" latinLnBrk="0" hangingPunct="1">
                        <a:defRPr sz="1900" b="1" kern="1200">
                          <a:solidFill>
                            <a:schemeClr val="lt1"/>
                          </a:solidFill>
                          <a:latin typeface="Segoe UI"/>
                        </a:defRPr>
                      </a:lvl7pPr>
                      <a:lvl8pPr marL="3200240" algn="l" defTabSz="914354" rtl="0" eaLnBrk="1" latinLnBrk="0" hangingPunct="1">
                        <a:defRPr sz="1900" b="1" kern="1200">
                          <a:solidFill>
                            <a:schemeClr val="lt1"/>
                          </a:solidFill>
                          <a:latin typeface="Segoe UI"/>
                        </a:defRPr>
                      </a:lvl8pPr>
                      <a:lvl9pPr marL="3657418" algn="l" defTabSz="914354" rtl="0" eaLnBrk="1" latinLnBrk="0" hangingPunct="1">
                        <a:defRPr sz="1900" b="1" kern="1200">
                          <a:solidFill>
                            <a:schemeClr val="lt1"/>
                          </a:solidFill>
                          <a:latin typeface="Segoe UI"/>
                        </a:defRPr>
                      </a:lvl9pPr>
                    </a:lstStyle>
                    <a:p>
                      <a:r>
                        <a:rPr lang="en-US" dirty="0"/>
                        <a:t>Filter Attribute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29038"/>
                    </a:solidFill>
                  </a:tcPr>
                </a:tc>
                <a:tc>
                  <a:txBody>
                    <a:bodyPr/>
                    <a:lstStyle>
                      <a:lvl1pPr marL="0" algn="l" defTabSz="914354" rtl="0" eaLnBrk="1" latinLnBrk="0" hangingPunct="1">
                        <a:defRPr sz="1900" b="1" kern="1200">
                          <a:solidFill>
                            <a:schemeClr val="lt1"/>
                          </a:solidFill>
                          <a:latin typeface="Segoe UI"/>
                        </a:defRPr>
                      </a:lvl1pPr>
                      <a:lvl2pPr marL="457178" algn="l" defTabSz="914354" rtl="0" eaLnBrk="1" latinLnBrk="0" hangingPunct="1">
                        <a:defRPr sz="1900" b="1" kern="1200">
                          <a:solidFill>
                            <a:schemeClr val="lt1"/>
                          </a:solidFill>
                          <a:latin typeface="Segoe UI"/>
                        </a:defRPr>
                      </a:lvl2pPr>
                      <a:lvl3pPr marL="914354" algn="l" defTabSz="914354" rtl="0" eaLnBrk="1" latinLnBrk="0" hangingPunct="1">
                        <a:defRPr sz="1900" b="1" kern="1200">
                          <a:solidFill>
                            <a:schemeClr val="lt1"/>
                          </a:solidFill>
                          <a:latin typeface="Segoe UI"/>
                        </a:defRPr>
                      </a:lvl3pPr>
                      <a:lvl4pPr marL="1371532" algn="l" defTabSz="914354" rtl="0" eaLnBrk="1" latinLnBrk="0" hangingPunct="1">
                        <a:defRPr sz="1900" b="1" kern="1200">
                          <a:solidFill>
                            <a:schemeClr val="lt1"/>
                          </a:solidFill>
                          <a:latin typeface="Segoe UI"/>
                        </a:defRPr>
                      </a:lvl4pPr>
                      <a:lvl5pPr marL="1828709" algn="l" defTabSz="914354" rtl="0" eaLnBrk="1" latinLnBrk="0" hangingPunct="1">
                        <a:defRPr sz="1900" b="1" kern="1200">
                          <a:solidFill>
                            <a:schemeClr val="lt1"/>
                          </a:solidFill>
                          <a:latin typeface="Segoe UI"/>
                        </a:defRPr>
                      </a:lvl5pPr>
                      <a:lvl6pPr marL="2285886" algn="l" defTabSz="914354" rtl="0" eaLnBrk="1" latinLnBrk="0" hangingPunct="1">
                        <a:defRPr sz="1900" b="1" kern="1200">
                          <a:solidFill>
                            <a:schemeClr val="lt1"/>
                          </a:solidFill>
                          <a:latin typeface="Segoe UI"/>
                        </a:defRPr>
                      </a:lvl6pPr>
                      <a:lvl7pPr marL="2743062" algn="l" defTabSz="914354" rtl="0" eaLnBrk="1" latinLnBrk="0" hangingPunct="1">
                        <a:defRPr sz="1900" b="1" kern="1200">
                          <a:solidFill>
                            <a:schemeClr val="lt1"/>
                          </a:solidFill>
                          <a:latin typeface="Segoe UI"/>
                        </a:defRPr>
                      </a:lvl7pPr>
                      <a:lvl8pPr marL="3200240" algn="l" defTabSz="914354" rtl="0" eaLnBrk="1" latinLnBrk="0" hangingPunct="1">
                        <a:defRPr sz="1900" b="1" kern="1200">
                          <a:solidFill>
                            <a:schemeClr val="lt1"/>
                          </a:solidFill>
                          <a:latin typeface="Segoe UI"/>
                        </a:defRPr>
                      </a:lvl8pPr>
                      <a:lvl9pPr marL="3657418" algn="l" defTabSz="914354" rtl="0" eaLnBrk="1" latinLnBrk="0" hangingPunct="1">
                        <a:defRPr sz="1900" b="1" kern="1200">
                          <a:solidFill>
                            <a:schemeClr val="lt1"/>
                          </a:solidFill>
                          <a:latin typeface="Segoe UI"/>
                        </a:defRPr>
                      </a:lvl9pPr>
                    </a:lstStyle>
                    <a:p>
                      <a:r>
                        <a:rPr lang="en-US" dirty="0"/>
                        <a:t>Description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29038"/>
                    </a:solidFill>
                  </a:tcPr>
                </a:tc>
                <a:extLst>
                  <a:ext uri="{0D108BD9-81ED-4DB2-BD59-A6C34878D82A}">
                    <a16:rowId xmlns:a16="http://schemas.microsoft.com/office/drawing/2014/main" val="10000"/>
                  </a:ext>
                </a:extLst>
              </a:tr>
              <a:tr h="381000">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r>
                        <a:rPr lang="en-US" dirty="0"/>
                        <a:t>[Authorize]</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29038">
                        <a:tint val="40000"/>
                      </a:srgbClr>
                    </a:solidFill>
                  </a:tcPr>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r>
                        <a:rPr lang="en-US" dirty="0"/>
                        <a:t>To restrict access to only those users</a:t>
                      </a:r>
                      <a:r>
                        <a:rPr lang="en-US" baseline="0" dirty="0"/>
                        <a:t> that are </a:t>
                      </a:r>
                      <a:r>
                        <a:rPr lang="en-US" dirty="0"/>
                        <a:t>authenticated and authorized </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29038">
                        <a:tint val="40000"/>
                      </a:srgbClr>
                    </a:solidFill>
                  </a:tcPr>
                </a:tc>
                <a:extLst>
                  <a:ext uri="{0D108BD9-81ED-4DB2-BD59-A6C34878D82A}">
                    <a16:rowId xmlns:a16="http://schemas.microsoft.com/office/drawing/2014/main" val="10001"/>
                  </a:ext>
                </a:extLst>
              </a:tr>
              <a:tr h="381000">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r>
                        <a:rPr lang="en-US" sz="1900" b="0" i="0" kern="1200" dirty="0">
                          <a:solidFill>
                            <a:schemeClr val="dk1"/>
                          </a:solidFill>
                          <a:effectLst/>
                          <a:latin typeface="Segoe UI"/>
                          <a:ea typeface="+mn-ea"/>
                          <a:cs typeface="+mn-cs"/>
                        </a:rPr>
                        <a:t>[Authorize(Roles="Admin")]</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29038">
                        <a:tint val="20000"/>
                      </a:srgbClr>
                    </a:solidFill>
                  </a:tcPr>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t>To restrict access only to users with Role “Admin”</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29038">
                        <a:tint val="20000"/>
                      </a:srgbClr>
                    </a:solidFill>
                  </a:tcPr>
                </a:tc>
                <a:extLst>
                  <a:ext uri="{0D108BD9-81ED-4DB2-BD59-A6C34878D82A}">
                    <a16:rowId xmlns:a16="http://schemas.microsoft.com/office/drawing/2014/main" val="10002"/>
                  </a:ext>
                </a:extLst>
              </a:tr>
              <a:tr h="381000">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r>
                        <a:rPr lang="en-US" dirty="0"/>
                        <a:t>[</a:t>
                      </a:r>
                      <a:r>
                        <a:rPr lang="en-US" dirty="0" err="1"/>
                        <a:t>AllowAnonymous</a:t>
                      </a:r>
                      <a:r>
                        <a:rPr lang="en-US" dirty="0"/>
                        <a: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29038">
                        <a:tint val="40000"/>
                      </a:srgbClr>
                    </a:solidFill>
                  </a:tcPr>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t>To allow anonymous users to call the</a:t>
                      </a:r>
                      <a:r>
                        <a:rPr lang="en-US" baseline="0" dirty="0"/>
                        <a:t> action method </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29038">
                        <a:tint val="40000"/>
                      </a:srgbClr>
                    </a:solidFill>
                  </a:tcPr>
                </a:tc>
                <a:extLst>
                  <a:ext uri="{0D108BD9-81ED-4DB2-BD59-A6C34878D82A}">
                    <a16:rowId xmlns:a16="http://schemas.microsoft.com/office/drawing/2014/main" val="10003"/>
                  </a:ext>
                </a:extLst>
              </a:tr>
              <a:tr h="381000">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r>
                        <a:rPr lang="en-US" dirty="0"/>
                        <a:t>[RequireHttps]</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29038">
                        <a:tint val="20000"/>
                      </a:srgbClr>
                    </a:solidFill>
                  </a:tcPr>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r>
                        <a:rPr lang="en-US" dirty="0"/>
                        <a:t>To force an unsecured HTTP request to be resent over HTTPS </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29038">
                        <a:tint val="20000"/>
                      </a:srgbClr>
                    </a:solidFill>
                  </a:tcPr>
                </a:tc>
                <a:extLst>
                  <a:ext uri="{0D108BD9-81ED-4DB2-BD59-A6C34878D82A}">
                    <a16:rowId xmlns:a16="http://schemas.microsoft.com/office/drawing/2014/main" val="10004"/>
                  </a:ext>
                </a:extLst>
              </a:tr>
              <a:tr h="381000">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r>
                        <a:rPr lang="en-US" dirty="0"/>
                        <a:t>[ValidateAntiForgeryToken]</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29038">
                        <a:tint val="40000"/>
                      </a:srgbClr>
                    </a:solidFill>
                  </a:tcPr>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r>
                        <a:rPr lang="en-US" dirty="0"/>
                        <a:t>To prevent forgery of a request (Defense</a:t>
                      </a:r>
                      <a:r>
                        <a:rPr lang="en-US" baseline="0" dirty="0"/>
                        <a:t> against CSRF attack) </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29038">
                        <a:tint val="40000"/>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15924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Filter Example</a:t>
            </a:r>
          </a:p>
        </p:txBody>
      </p:sp>
      <p:sp>
        <p:nvSpPr>
          <p:cNvPr id="5" name="Slide Number Placeholder 4"/>
          <p:cNvSpPr>
            <a:spLocks noGrp="1"/>
          </p:cNvSpPr>
          <p:nvPr>
            <p:ph type="sldNum" sz="quarter" idx="12"/>
          </p:nvPr>
        </p:nvSpPr>
        <p:spPr/>
        <p:txBody>
          <a:bodyPr/>
          <a:lstStyle/>
          <a:p>
            <a:fld id="{026CCAEB-CB17-44EB-A892-4553F1D666B6}" type="slidenum">
              <a:rPr lang="en-US" smtClean="0"/>
              <a:pPr/>
              <a:t>48</a:t>
            </a:fld>
            <a:endParaRPr lang="en-US" dirty="0"/>
          </a:p>
        </p:txBody>
      </p:sp>
      <p:sp>
        <p:nvSpPr>
          <p:cNvPr id="3" name="Content Placeholder 2"/>
          <p:cNvSpPr>
            <a:spLocks noGrp="1"/>
          </p:cNvSpPr>
          <p:nvPr>
            <p:ph type="body" sz="quarter" idx="13"/>
          </p:nvPr>
        </p:nvSpPr>
        <p:spPr/>
        <p:txBody>
          <a:bodyPr/>
          <a:lstStyle/>
          <a:p>
            <a:r>
              <a:rPr lang="en-US" dirty="0"/>
              <a:t>Below are Two Action Filters: </a:t>
            </a:r>
            <a:r>
              <a:rPr lang="en-US" dirty="0" err="1"/>
              <a:t>AllowAnonymous</a:t>
            </a:r>
            <a:r>
              <a:rPr lang="en-US" dirty="0"/>
              <a:t> and </a:t>
            </a:r>
            <a:r>
              <a:rPr lang="en-US" dirty="0" err="1"/>
              <a:t>ValidateAntiForgeryToken</a:t>
            </a:r>
            <a:endParaRPr lang="en-US" dirty="0"/>
          </a:p>
          <a:p>
            <a:r>
              <a:rPr lang="en-US" dirty="0" err="1"/>
              <a:t>HttpPost</a:t>
            </a:r>
            <a:r>
              <a:rPr lang="en-US" dirty="0"/>
              <a:t> is a “Selector Attribute” and we will discuss it shortly.</a:t>
            </a:r>
          </a:p>
          <a:p>
            <a:pPr lvl="1"/>
            <a:endParaRPr lang="en-US" dirty="0"/>
          </a:p>
        </p:txBody>
      </p:sp>
      <p:sp>
        <p:nvSpPr>
          <p:cNvPr id="10" name="TextBox 9"/>
          <p:cNvSpPr txBox="1"/>
          <p:nvPr/>
        </p:nvSpPr>
        <p:spPr>
          <a:xfrm>
            <a:off x="3885740" y="5518520"/>
            <a:ext cx="4106576" cy="369332"/>
          </a:xfrm>
          <a:prstGeom prst="rect">
            <a:avLst/>
          </a:prstGeom>
          <a:noFill/>
        </p:spPr>
        <p:txBody>
          <a:bodyPr wrap="square" rtlCol="0">
            <a:spAutoFit/>
          </a:bodyPr>
          <a:lstStyle/>
          <a:p>
            <a:pPr algn="ctr">
              <a:buSzPct val="110000"/>
            </a:pPr>
            <a:r>
              <a:rPr lang="en-US" dirty="0">
                <a:solidFill>
                  <a:prstClr val="black"/>
                </a:solidFill>
              </a:rPr>
              <a:t>Account Controller - Register Method </a:t>
            </a: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636" y="2971620"/>
            <a:ext cx="7872389" cy="2167049"/>
          </a:xfrm>
          <a:prstGeom prst="rect">
            <a:avLst/>
          </a:prstGeom>
          <a:ln>
            <a:solidFill>
              <a:schemeClr val="tx1">
                <a:lumMod val="85000"/>
                <a:lumOff val="15000"/>
              </a:schemeClr>
            </a:solidFill>
          </a:ln>
          <a:effectLst/>
        </p:spPr>
      </p:pic>
    </p:spTree>
    <p:extLst>
      <p:ext uri="{BB962C8B-B14F-4D97-AF65-F5344CB8AC3E}">
        <p14:creationId xmlns:p14="http://schemas.microsoft.com/office/powerpoint/2010/main" val="3025361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Actions with Filters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49</a:t>
            </a:fld>
            <a:endParaRPr lang="en-US" dirty="0"/>
          </a:p>
        </p:txBody>
      </p:sp>
      <p:pic>
        <p:nvPicPr>
          <p:cNvPr id="22"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811636" y="1537853"/>
            <a:ext cx="1447802" cy="1447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ight Arrow 30"/>
          <p:cNvSpPr/>
          <p:nvPr/>
        </p:nvSpPr>
        <p:spPr>
          <a:xfrm>
            <a:off x="2540069" y="1617181"/>
            <a:ext cx="2018284" cy="1211856"/>
          </a:xfrm>
          <a:prstGeom prst="rightArrow">
            <a:avLst/>
          </a:prstGeom>
          <a:solidFill>
            <a:srgbClr val="6EB005">
              <a:lumMod val="60000"/>
              <a:lumOff val="40000"/>
            </a:srgbClr>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User Request</a:t>
            </a:r>
          </a:p>
        </p:txBody>
      </p:sp>
      <p:sp>
        <p:nvSpPr>
          <p:cNvPr id="33" name="Rectangle 32"/>
          <p:cNvSpPr/>
          <p:nvPr/>
        </p:nvSpPr>
        <p:spPr>
          <a:xfrm>
            <a:off x="4846249" y="1690332"/>
            <a:ext cx="2533302" cy="1138705"/>
          </a:xfrm>
          <a:prstGeom prst="rect">
            <a:avLst/>
          </a:prstGeom>
          <a:solidFill>
            <a:srgbClr val="6EB005">
              <a:lumMod val="60000"/>
              <a:lumOff val="40000"/>
            </a:srgbClr>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MVC Instantiates Controller</a:t>
            </a:r>
          </a:p>
        </p:txBody>
      </p:sp>
      <p:sp>
        <p:nvSpPr>
          <p:cNvPr id="34" name="Rectangle 33"/>
          <p:cNvSpPr/>
          <p:nvPr/>
        </p:nvSpPr>
        <p:spPr>
          <a:xfrm>
            <a:off x="8642464" y="3502669"/>
            <a:ext cx="2369243" cy="707588"/>
          </a:xfrm>
          <a:prstGeom prst="rect">
            <a:avLst/>
          </a:prstGeom>
          <a:solidFill>
            <a:srgbClr val="6EB005">
              <a:lumMod val="60000"/>
              <a:lumOff val="40000"/>
            </a:srgbClr>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Action is Executed</a:t>
            </a:r>
          </a:p>
        </p:txBody>
      </p:sp>
      <p:sp>
        <p:nvSpPr>
          <p:cNvPr id="35" name="Left Arrow 34"/>
          <p:cNvSpPr/>
          <p:nvPr/>
        </p:nvSpPr>
        <p:spPr>
          <a:xfrm>
            <a:off x="2521595" y="4808843"/>
            <a:ext cx="2036758" cy="1276119"/>
          </a:xfrm>
          <a:prstGeom prst="leftArrow">
            <a:avLst/>
          </a:prstGeom>
          <a:solidFill>
            <a:srgbClr val="6EB005">
              <a:lumMod val="60000"/>
              <a:lumOff val="40000"/>
            </a:srgbClr>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HTML Returned</a:t>
            </a:r>
          </a:p>
        </p:txBody>
      </p:sp>
      <p:sp>
        <p:nvSpPr>
          <p:cNvPr id="36" name="Right Arrow 35"/>
          <p:cNvSpPr/>
          <p:nvPr/>
        </p:nvSpPr>
        <p:spPr>
          <a:xfrm>
            <a:off x="7667447" y="1980792"/>
            <a:ext cx="563806" cy="484632"/>
          </a:xfrm>
          <a:prstGeom prst="rightArrow">
            <a:avLst/>
          </a:prstGeom>
          <a:solidFill>
            <a:srgbClr val="6EB005">
              <a:lumMod val="60000"/>
              <a:lumOff val="40000"/>
            </a:srgbClr>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Right Arrow 36"/>
          <p:cNvSpPr/>
          <p:nvPr/>
        </p:nvSpPr>
        <p:spPr>
          <a:xfrm rot="10800000">
            <a:off x="7740380" y="5204585"/>
            <a:ext cx="563806" cy="484632"/>
          </a:xfrm>
          <a:prstGeom prst="rightArrow">
            <a:avLst/>
          </a:prstGeom>
          <a:solidFill>
            <a:srgbClr val="6EB005">
              <a:lumMod val="60000"/>
              <a:lumOff val="40000"/>
            </a:srgbClr>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Rectangle 37"/>
          <p:cNvSpPr/>
          <p:nvPr/>
        </p:nvSpPr>
        <p:spPr>
          <a:xfrm>
            <a:off x="8642465" y="1692153"/>
            <a:ext cx="2369242" cy="1136884"/>
          </a:xfrm>
          <a:prstGeom prst="rect">
            <a:avLst/>
          </a:prstGeom>
          <a:solidFill>
            <a:srgbClr val="DE0000"/>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Pre-Execution Filter Code Executes </a:t>
            </a:r>
          </a:p>
        </p:txBody>
      </p:sp>
      <p:sp>
        <p:nvSpPr>
          <p:cNvPr id="39" name="Rectangle 38"/>
          <p:cNvSpPr/>
          <p:nvPr/>
        </p:nvSpPr>
        <p:spPr>
          <a:xfrm>
            <a:off x="8671009" y="4883418"/>
            <a:ext cx="2369242" cy="1126971"/>
          </a:xfrm>
          <a:prstGeom prst="rect">
            <a:avLst/>
          </a:prstGeom>
          <a:solidFill>
            <a:srgbClr val="DE0000"/>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Post-Execution Filter Code Executes </a:t>
            </a:r>
          </a:p>
        </p:txBody>
      </p:sp>
      <p:sp>
        <p:nvSpPr>
          <p:cNvPr id="40" name="Right Arrow 39"/>
          <p:cNvSpPr/>
          <p:nvPr/>
        </p:nvSpPr>
        <p:spPr>
          <a:xfrm rot="5400000">
            <a:off x="9545183" y="2949639"/>
            <a:ext cx="563806" cy="484632"/>
          </a:xfrm>
          <a:prstGeom prst="rightArrow">
            <a:avLst/>
          </a:prstGeom>
          <a:solidFill>
            <a:srgbClr val="6EB005">
              <a:lumMod val="60000"/>
              <a:lumOff val="40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1" name="Right Arrow 40"/>
          <p:cNvSpPr/>
          <p:nvPr/>
        </p:nvSpPr>
        <p:spPr>
          <a:xfrm rot="5400000">
            <a:off x="9519279" y="4311130"/>
            <a:ext cx="564915" cy="484632"/>
          </a:xfrm>
          <a:prstGeom prst="rightArrow">
            <a:avLst/>
          </a:prstGeom>
          <a:solidFill>
            <a:srgbClr val="6EB005">
              <a:lumMod val="60000"/>
              <a:lumOff val="40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2" name="Rectangle 41"/>
          <p:cNvSpPr/>
          <p:nvPr/>
        </p:nvSpPr>
        <p:spPr>
          <a:xfrm>
            <a:off x="4840256" y="4877549"/>
            <a:ext cx="2533302" cy="1138705"/>
          </a:xfrm>
          <a:prstGeom prst="rect">
            <a:avLst/>
          </a:prstGeom>
          <a:solidFill>
            <a:srgbClr val="6EB005">
              <a:lumMod val="60000"/>
              <a:lumOff val="40000"/>
            </a:srgbClr>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Model is Combined with View</a:t>
            </a:r>
          </a:p>
        </p:txBody>
      </p:sp>
      <p:pic>
        <p:nvPicPr>
          <p:cNvPr id="43"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824550" y="4723000"/>
            <a:ext cx="1447802" cy="1447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7363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l"/>
            <a:r>
              <a:rPr lang="en-US" dirty="0"/>
              <a:t>Module 3: Controllers</a:t>
            </a:r>
          </a:p>
        </p:txBody>
      </p:sp>
      <p:sp>
        <p:nvSpPr>
          <p:cNvPr id="7" name="Text Placeholder 6"/>
          <p:cNvSpPr>
            <a:spLocks noGrp="1"/>
          </p:cNvSpPr>
          <p:nvPr>
            <p:ph type="body" sz="quarter" idx="12"/>
          </p:nvPr>
        </p:nvSpPr>
        <p:spPr/>
        <p:txBody>
          <a:bodyPr/>
          <a:lstStyle/>
          <a:p>
            <a:r>
              <a:rPr lang="en-US" dirty="0"/>
              <a:t>Section 1: </a:t>
            </a:r>
            <a:r>
              <a:rPr lang="en-IN" dirty="0"/>
              <a:t>Controller Fundamentals</a:t>
            </a:r>
            <a:endParaRPr lang="en-US" dirty="0"/>
          </a:p>
        </p:txBody>
      </p:sp>
      <p:sp>
        <p:nvSpPr>
          <p:cNvPr id="2" name="Text Placeholder 1"/>
          <p:cNvSpPr>
            <a:spLocks noGrp="1"/>
          </p:cNvSpPr>
          <p:nvPr>
            <p:ph type="body" sz="quarter" idx="14"/>
          </p:nvPr>
        </p:nvSpPr>
        <p:spPr/>
        <p:txBody>
          <a:bodyPr/>
          <a:lstStyle/>
          <a:p>
            <a:pPr lvl="0" fontAlgn="auto">
              <a:spcBef>
                <a:spcPts val="0"/>
              </a:spcBef>
              <a:spcAft>
                <a:spcPts val="0"/>
              </a:spcAft>
              <a:defRPr/>
            </a:pPr>
            <a:r>
              <a:rPr lang="en-US" dirty="0">
                <a:solidFill>
                  <a:prstClr val="white"/>
                </a:solidFill>
              </a:rPr>
              <a:t>Lesson: Role of Controllers</a:t>
            </a:r>
          </a:p>
        </p:txBody>
      </p:sp>
    </p:spTree>
    <p:extLst>
      <p:ext uri="{BB962C8B-B14F-4D97-AF65-F5344CB8AC3E}">
        <p14:creationId xmlns:p14="http://schemas.microsoft.com/office/powerpoint/2010/main" val="3703714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Filters</a:t>
            </a:r>
          </a:p>
        </p:txBody>
      </p:sp>
      <p:sp>
        <p:nvSpPr>
          <p:cNvPr id="5" name="Slide Number Placeholder 4"/>
          <p:cNvSpPr>
            <a:spLocks noGrp="1"/>
          </p:cNvSpPr>
          <p:nvPr>
            <p:ph type="sldNum" sz="quarter" idx="12"/>
          </p:nvPr>
        </p:nvSpPr>
        <p:spPr/>
        <p:txBody>
          <a:bodyPr/>
          <a:lstStyle/>
          <a:p>
            <a:fld id="{026CCAEB-CB17-44EB-A892-4553F1D666B6}" type="slidenum">
              <a:rPr lang="en-US" smtClean="0"/>
              <a:pPr/>
              <a:t>50</a:t>
            </a:fld>
            <a:endParaRPr lang="en-US" dirty="0"/>
          </a:p>
        </p:txBody>
      </p:sp>
      <p:sp>
        <p:nvSpPr>
          <p:cNvPr id="3" name="Content Placeholder 2"/>
          <p:cNvSpPr>
            <a:spLocks noGrp="1"/>
          </p:cNvSpPr>
          <p:nvPr>
            <p:ph type="body" sz="quarter" idx="13"/>
          </p:nvPr>
        </p:nvSpPr>
        <p:spPr/>
        <p:txBody>
          <a:bodyPr/>
          <a:lstStyle/>
          <a:p>
            <a:r>
              <a:rPr lang="en-US"/>
              <a:t>Its relatively easy to create your own filters</a:t>
            </a:r>
          </a:p>
          <a:p>
            <a:pPr lvl="1"/>
            <a:endParaRPr lang="en-US" dirty="0"/>
          </a:p>
        </p:txBody>
      </p:sp>
      <p:pic>
        <p:nvPicPr>
          <p:cNvPr id="7" name="Picture 6">
            <a:extLst>
              <a:ext uri="{FF2B5EF4-FFF2-40B4-BE49-F238E27FC236}">
                <a16:creationId xmlns:a16="http://schemas.microsoft.com/office/drawing/2014/main" id="{665DEA6B-1AC8-4E7B-8F3E-7725A1FE364A}"/>
              </a:ext>
            </a:extLst>
          </p:cNvPr>
          <p:cNvPicPr>
            <a:picLocks noChangeAspect="1"/>
          </p:cNvPicPr>
          <p:nvPr/>
        </p:nvPicPr>
        <p:blipFill>
          <a:blip r:embed="rId3"/>
          <a:stretch>
            <a:fillRect/>
          </a:stretch>
        </p:blipFill>
        <p:spPr>
          <a:xfrm>
            <a:off x="402336" y="4351558"/>
            <a:ext cx="4434858" cy="1598429"/>
          </a:xfrm>
          <a:prstGeom prst="rect">
            <a:avLst/>
          </a:prstGeom>
          <a:noFill/>
          <a:ln>
            <a:solidFill>
              <a:schemeClr val="tx1"/>
            </a:solidFill>
          </a:ln>
        </p:spPr>
      </p:pic>
      <p:pic>
        <p:nvPicPr>
          <p:cNvPr id="8" name="Picture 7">
            <a:extLst>
              <a:ext uri="{FF2B5EF4-FFF2-40B4-BE49-F238E27FC236}">
                <a16:creationId xmlns:a16="http://schemas.microsoft.com/office/drawing/2014/main" id="{7C837955-6BB3-4DD5-ACEF-7864DA0EB73B}"/>
              </a:ext>
            </a:extLst>
          </p:cNvPr>
          <p:cNvPicPr>
            <a:picLocks noChangeAspect="1"/>
          </p:cNvPicPr>
          <p:nvPr/>
        </p:nvPicPr>
        <p:blipFill>
          <a:blip r:embed="rId4"/>
          <a:stretch>
            <a:fillRect/>
          </a:stretch>
        </p:blipFill>
        <p:spPr>
          <a:xfrm>
            <a:off x="402336" y="1650962"/>
            <a:ext cx="6739110" cy="2545148"/>
          </a:xfrm>
          <a:prstGeom prst="rect">
            <a:avLst/>
          </a:prstGeom>
          <a:ln>
            <a:solidFill>
              <a:schemeClr val="tx1"/>
            </a:solidFill>
          </a:ln>
        </p:spPr>
      </p:pic>
    </p:spTree>
    <p:extLst>
      <p:ext uri="{BB962C8B-B14F-4D97-AF65-F5344CB8AC3E}">
        <p14:creationId xmlns:p14="http://schemas.microsoft.com/office/powerpoint/2010/main" val="3009026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Selector Attributes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51</a:t>
            </a:fld>
            <a:endParaRPr lang="en-US" dirty="0"/>
          </a:p>
        </p:txBody>
      </p:sp>
      <p:graphicFrame>
        <p:nvGraphicFramePr>
          <p:cNvPr id="8" name="Content Placeholder 4"/>
          <p:cNvGraphicFramePr>
            <a:graphicFrameLocks/>
          </p:cNvGraphicFramePr>
          <p:nvPr>
            <p:extLst>
              <p:ext uri="{D42A27DB-BD31-4B8C-83A1-F6EECF244321}">
                <p14:modId xmlns:p14="http://schemas.microsoft.com/office/powerpoint/2010/main" val="1360248983"/>
              </p:ext>
            </p:extLst>
          </p:nvPr>
        </p:nvGraphicFramePr>
        <p:xfrm>
          <a:off x="500009" y="1461498"/>
          <a:ext cx="11277600" cy="2667000"/>
        </p:xfrm>
        <a:graphic>
          <a:graphicData uri="http://schemas.openxmlformats.org/drawingml/2006/table">
            <a:tbl>
              <a:tblPr firstRow="1" bandRow="1"/>
              <a:tblGrid>
                <a:gridCol w="2861481">
                  <a:extLst>
                    <a:ext uri="{9D8B030D-6E8A-4147-A177-3AD203B41FA5}">
                      <a16:colId xmlns:a16="http://schemas.microsoft.com/office/drawing/2014/main" val="20000"/>
                    </a:ext>
                  </a:extLst>
                </a:gridCol>
                <a:gridCol w="8416119">
                  <a:extLst>
                    <a:ext uri="{9D8B030D-6E8A-4147-A177-3AD203B41FA5}">
                      <a16:colId xmlns:a16="http://schemas.microsoft.com/office/drawing/2014/main" val="20001"/>
                    </a:ext>
                  </a:extLst>
                </a:gridCol>
              </a:tblGrid>
              <a:tr h="381000">
                <a:tc>
                  <a:txBody>
                    <a:bodyPr/>
                    <a:lstStyle>
                      <a:lvl1pPr marL="0" algn="l" defTabSz="914354" rtl="0" eaLnBrk="1" latinLnBrk="0" hangingPunct="1">
                        <a:defRPr sz="1900" b="1" kern="1200">
                          <a:solidFill>
                            <a:schemeClr val="lt1"/>
                          </a:solidFill>
                          <a:latin typeface="Segoe UI"/>
                        </a:defRPr>
                      </a:lvl1pPr>
                      <a:lvl2pPr marL="457178" algn="l" defTabSz="914354" rtl="0" eaLnBrk="1" latinLnBrk="0" hangingPunct="1">
                        <a:defRPr sz="1900" b="1" kern="1200">
                          <a:solidFill>
                            <a:schemeClr val="lt1"/>
                          </a:solidFill>
                          <a:latin typeface="Segoe UI"/>
                        </a:defRPr>
                      </a:lvl2pPr>
                      <a:lvl3pPr marL="914354" algn="l" defTabSz="914354" rtl="0" eaLnBrk="1" latinLnBrk="0" hangingPunct="1">
                        <a:defRPr sz="1900" b="1" kern="1200">
                          <a:solidFill>
                            <a:schemeClr val="lt1"/>
                          </a:solidFill>
                          <a:latin typeface="Segoe UI"/>
                        </a:defRPr>
                      </a:lvl3pPr>
                      <a:lvl4pPr marL="1371532" algn="l" defTabSz="914354" rtl="0" eaLnBrk="1" latinLnBrk="0" hangingPunct="1">
                        <a:defRPr sz="1900" b="1" kern="1200">
                          <a:solidFill>
                            <a:schemeClr val="lt1"/>
                          </a:solidFill>
                          <a:latin typeface="Segoe UI"/>
                        </a:defRPr>
                      </a:lvl4pPr>
                      <a:lvl5pPr marL="1828709" algn="l" defTabSz="914354" rtl="0" eaLnBrk="1" latinLnBrk="0" hangingPunct="1">
                        <a:defRPr sz="1900" b="1" kern="1200">
                          <a:solidFill>
                            <a:schemeClr val="lt1"/>
                          </a:solidFill>
                          <a:latin typeface="Segoe UI"/>
                        </a:defRPr>
                      </a:lvl5pPr>
                      <a:lvl6pPr marL="2285886" algn="l" defTabSz="914354" rtl="0" eaLnBrk="1" latinLnBrk="0" hangingPunct="1">
                        <a:defRPr sz="1900" b="1" kern="1200">
                          <a:solidFill>
                            <a:schemeClr val="lt1"/>
                          </a:solidFill>
                          <a:latin typeface="Segoe UI"/>
                        </a:defRPr>
                      </a:lvl6pPr>
                      <a:lvl7pPr marL="2743062" algn="l" defTabSz="914354" rtl="0" eaLnBrk="1" latinLnBrk="0" hangingPunct="1">
                        <a:defRPr sz="1900" b="1" kern="1200">
                          <a:solidFill>
                            <a:schemeClr val="lt1"/>
                          </a:solidFill>
                          <a:latin typeface="Segoe UI"/>
                        </a:defRPr>
                      </a:lvl7pPr>
                      <a:lvl8pPr marL="3200240" algn="l" defTabSz="914354" rtl="0" eaLnBrk="1" latinLnBrk="0" hangingPunct="1">
                        <a:defRPr sz="1900" b="1" kern="1200">
                          <a:solidFill>
                            <a:schemeClr val="lt1"/>
                          </a:solidFill>
                          <a:latin typeface="Segoe UI"/>
                        </a:defRPr>
                      </a:lvl8pPr>
                      <a:lvl9pPr marL="3657418" algn="l" defTabSz="914354" rtl="0" eaLnBrk="1" latinLnBrk="0" hangingPunct="1">
                        <a:defRPr sz="1900" b="1" kern="1200">
                          <a:solidFill>
                            <a:schemeClr val="lt1"/>
                          </a:solidFill>
                          <a:latin typeface="Segoe UI"/>
                        </a:defRPr>
                      </a:lvl9pPr>
                    </a:lstStyle>
                    <a:p>
                      <a:r>
                        <a:rPr lang="en-US" dirty="0"/>
                        <a:t>Selector Attribute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29038"/>
                    </a:solidFill>
                  </a:tcPr>
                </a:tc>
                <a:tc>
                  <a:txBody>
                    <a:bodyPr/>
                    <a:lstStyle>
                      <a:lvl1pPr marL="0" algn="l" defTabSz="914354" rtl="0" eaLnBrk="1" latinLnBrk="0" hangingPunct="1">
                        <a:defRPr sz="1900" b="1" kern="1200">
                          <a:solidFill>
                            <a:schemeClr val="lt1"/>
                          </a:solidFill>
                          <a:latin typeface="Segoe UI"/>
                        </a:defRPr>
                      </a:lvl1pPr>
                      <a:lvl2pPr marL="457178" algn="l" defTabSz="914354" rtl="0" eaLnBrk="1" latinLnBrk="0" hangingPunct="1">
                        <a:defRPr sz="1900" b="1" kern="1200">
                          <a:solidFill>
                            <a:schemeClr val="lt1"/>
                          </a:solidFill>
                          <a:latin typeface="Segoe UI"/>
                        </a:defRPr>
                      </a:lvl2pPr>
                      <a:lvl3pPr marL="914354" algn="l" defTabSz="914354" rtl="0" eaLnBrk="1" latinLnBrk="0" hangingPunct="1">
                        <a:defRPr sz="1900" b="1" kern="1200">
                          <a:solidFill>
                            <a:schemeClr val="lt1"/>
                          </a:solidFill>
                          <a:latin typeface="Segoe UI"/>
                        </a:defRPr>
                      </a:lvl3pPr>
                      <a:lvl4pPr marL="1371532" algn="l" defTabSz="914354" rtl="0" eaLnBrk="1" latinLnBrk="0" hangingPunct="1">
                        <a:defRPr sz="1900" b="1" kern="1200">
                          <a:solidFill>
                            <a:schemeClr val="lt1"/>
                          </a:solidFill>
                          <a:latin typeface="Segoe UI"/>
                        </a:defRPr>
                      </a:lvl4pPr>
                      <a:lvl5pPr marL="1828709" algn="l" defTabSz="914354" rtl="0" eaLnBrk="1" latinLnBrk="0" hangingPunct="1">
                        <a:defRPr sz="1900" b="1" kern="1200">
                          <a:solidFill>
                            <a:schemeClr val="lt1"/>
                          </a:solidFill>
                          <a:latin typeface="Segoe UI"/>
                        </a:defRPr>
                      </a:lvl5pPr>
                      <a:lvl6pPr marL="2285886" algn="l" defTabSz="914354" rtl="0" eaLnBrk="1" latinLnBrk="0" hangingPunct="1">
                        <a:defRPr sz="1900" b="1" kern="1200">
                          <a:solidFill>
                            <a:schemeClr val="lt1"/>
                          </a:solidFill>
                          <a:latin typeface="Segoe UI"/>
                        </a:defRPr>
                      </a:lvl6pPr>
                      <a:lvl7pPr marL="2743062" algn="l" defTabSz="914354" rtl="0" eaLnBrk="1" latinLnBrk="0" hangingPunct="1">
                        <a:defRPr sz="1900" b="1" kern="1200">
                          <a:solidFill>
                            <a:schemeClr val="lt1"/>
                          </a:solidFill>
                          <a:latin typeface="Segoe UI"/>
                        </a:defRPr>
                      </a:lvl7pPr>
                      <a:lvl8pPr marL="3200240" algn="l" defTabSz="914354" rtl="0" eaLnBrk="1" latinLnBrk="0" hangingPunct="1">
                        <a:defRPr sz="1900" b="1" kern="1200">
                          <a:solidFill>
                            <a:schemeClr val="lt1"/>
                          </a:solidFill>
                          <a:latin typeface="Segoe UI"/>
                        </a:defRPr>
                      </a:lvl8pPr>
                      <a:lvl9pPr marL="3657418" algn="l" defTabSz="914354" rtl="0" eaLnBrk="1" latinLnBrk="0" hangingPunct="1">
                        <a:defRPr sz="1900" b="1" kern="1200">
                          <a:solidFill>
                            <a:schemeClr val="lt1"/>
                          </a:solidFill>
                          <a:latin typeface="Segoe UI"/>
                        </a:defRPr>
                      </a:lvl9pPr>
                    </a:lstStyle>
                    <a:p>
                      <a:r>
                        <a:rPr lang="en-US" dirty="0"/>
                        <a:t>Description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29038"/>
                    </a:solidFill>
                  </a:tcPr>
                </a:tc>
                <a:extLst>
                  <a:ext uri="{0D108BD9-81ED-4DB2-BD59-A6C34878D82A}">
                    <a16:rowId xmlns:a16="http://schemas.microsoft.com/office/drawing/2014/main" val="10000"/>
                  </a:ext>
                </a:extLst>
              </a:tr>
              <a:tr h="381000">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r>
                        <a:rPr lang="en-US" dirty="0"/>
                        <a:t>[NonAction]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29038">
                        <a:tint val="40000"/>
                      </a:srgbClr>
                    </a:solidFill>
                  </a:tcPr>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mark a method as non-action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29038">
                        <a:tint val="40000"/>
                      </a:srgbClr>
                    </a:solidFill>
                  </a:tcPr>
                </a:tc>
                <a:extLst>
                  <a:ext uri="{0D108BD9-81ED-4DB2-BD59-A6C34878D82A}">
                    <a16:rowId xmlns:a16="http://schemas.microsoft.com/office/drawing/2014/main" val="10001"/>
                  </a:ext>
                </a:extLst>
              </a:tr>
              <a:tr h="381000">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r>
                        <a:rPr lang="en-US" dirty="0"/>
                        <a:t>[HttpPost]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29038">
                        <a:tint val="20000"/>
                      </a:srgbClr>
                    </a:solidFill>
                  </a:tcPr>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r>
                        <a:rPr lang="en-US" dirty="0"/>
                        <a:t>To restrict a method</a:t>
                      </a:r>
                      <a:r>
                        <a:rPr lang="en-US" baseline="0" dirty="0"/>
                        <a:t> to handling only HTTP POST requests</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29038">
                        <a:tint val="20000"/>
                      </a:srgbClr>
                    </a:solidFill>
                  </a:tcPr>
                </a:tc>
                <a:extLst>
                  <a:ext uri="{0D108BD9-81ED-4DB2-BD59-A6C34878D82A}">
                    <a16:rowId xmlns:a16="http://schemas.microsoft.com/office/drawing/2014/main" val="10002"/>
                  </a:ext>
                </a:extLst>
              </a:tr>
              <a:tr h="381000">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r>
                        <a:rPr lang="en-US" dirty="0"/>
                        <a:t>[HttpPut]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29038">
                        <a:tint val="40000"/>
                      </a:srgbClr>
                    </a:solidFill>
                  </a:tcPr>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r>
                        <a:rPr lang="en-US" dirty="0">
                          <a:effectLst/>
                        </a:rPr>
                        <a:t>To</a:t>
                      </a:r>
                      <a:r>
                        <a:rPr lang="en-US" baseline="0" dirty="0">
                          <a:effectLst/>
                        </a:rPr>
                        <a:t> r</a:t>
                      </a:r>
                      <a:r>
                        <a:rPr lang="en-US" dirty="0">
                          <a:effectLst/>
                        </a:rPr>
                        <a:t>estrict a method to handling only HTTP PUT requests</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29038">
                        <a:tint val="40000"/>
                      </a:srgbClr>
                    </a:solidFill>
                  </a:tcPr>
                </a:tc>
                <a:extLst>
                  <a:ext uri="{0D108BD9-81ED-4DB2-BD59-A6C34878D82A}">
                    <a16:rowId xmlns:a16="http://schemas.microsoft.com/office/drawing/2014/main" val="10003"/>
                  </a:ext>
                </a:extLst>
              </a:tr>
              <a:tr h="381000">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r>
                        <a:rPr lang="en-US" dirty="0"/>
                        <a:t>[HttpGet]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29038">
                        <a:tint val="20000"/>
                      </a:srgbClr>
                    </a:solidFill>
                  </a:tcPr>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r>
                        <a:rPr lang="en-US" dirty="0">
                          <a:effectLst/>
                        </a:rPr>
                        <a:t>To restrict a method to handling only HTTP GET requests</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29038">
                        <a:tint val="20000"/>
                      </a:srgbClr>
                    </a:solidFill>
                  </a:tcPr>
                </a:tc>
                <a:extLst>
                  <a:ext uri="{0D108BD9-81ED-4DB2-BD59-A6C34878D82A}">
                    <a16:rowId xmlns:a16="http://schemas.microsoft.com/office/drawing/2014/main" val="10004"/>
                  </a:ext>
                </a:extLst>
              </a:tr>
              <a:tr h="381000">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r>
                        <a:rPr lang="en-US" dirty="0"/>
                        <a:t>[AcceptVerbs]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29038">
                        <a:tint val="40000"/>
                      </a:srgbClr>
                    </a:solidFill>
                  </a:tcPr>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r>
                        <a:rPr lang="en-US" dirty="0"/>
                        <a:t>Specifies which HTTP verbs an action method will respond to</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29038">
                        <a:tint val="40000"/>
                      </a:srgbClr>
                    </a:solidFill>
                  </a:tcPr>
                </a:tc>
                <a:extLst>
                  <a:ext uri="{0D108BD9-81ED-4DB2-BD59-A6C34878D82A}">
                    <a16:rowId xmlns:a16="http://schemas.microsoft.com/office/drawing/2014/main" val="10005"/>
                  </a:ext>
                </a:extLst>
              </a:tr>
              <a:tr h="381000">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r>
                        <a:rPr lang="en-US" dirty="0"/>
                        <a: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29038">
                        <a:tint val="20000"/>
                      </a:srgbClr>
                    </a:solidFill>
                  </a:tcPr>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r>
                        <a:rPr lang="en-US" dirty="0"/>
                        <a: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29038">
                        <a:tint val="20000"/>
                      </a:srgb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182545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Placeholder 6"/>
          <p:cNvSpPr>
            <a:spLocks noGrp="1"/>
          </p:cNvSpPr>
          <p:nvPr>
            <p:ph type="body" sz="quarter" idx="13"/>
          </p:nvPr>
        </p:nvSpPr>
        <p:spPr/>
        <p:txBody>
          <a:bodyPr/>
          <a:lstStyle/>
          <a:p>
            <a:r>
              <a:rPr lang="en-US" altLang="en-US" dirty="0"/>
              <a:t>Demo: Filters </a:t>
            </a:r>
          </a:p>
        </p:txBody>
      </p:sp>
    </p:spTree>
    <p:extLst>
      <p:ext uri="{BB962C8B-B14F-4D97-AF65-F5344CB8AC3E}">
        <p14:creationId xmlns:p14="http://schemas.microsoft.com/office/powerpoint/2010/main" val="2987063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dirty="0"/>
              <a:t>Module 3: Controllers</a:t>
            </a:r>
            <a:endParaRPr lang="en-US" altLang="en-US" dirty="0"/>
          </a:p>
        </p:txBody>
      </p:sp>
      <p:sp>
        <p:nvSpPr>
          <p:cNvPr id="33795" name="Text Placeholder 6"/>
          <p:cNvSpPr>
            <a:spLocks noGrp="1"/>
          </p:cNvSpPr>
          <p:nvPr>
            <p:ph type="body" sz="quarter" idx="12"/>
          </p:nvPr>
        </p:nvSpPr>
        <p:spPr/>
        <p:txBody>
          <a:bodyPr/>
          <a:lstStyle/>
          <a:p>
            <a:r>
              <a:rPr lang="en-US" altLang="en-US" dirty="0"/>
              <a:t>Section 3: Dependency Injection (DI)</a:t>
            </a:r>
          </a:p>
        </p:txBody>
      </p:sp>
      <p:sp>
        <p:nvSpPr>
          <p:cNvPr id="9" name="Text Placeholder 8"/>
          <p:cNvSpPr>
            <a:spLocks noGrp="1"/>
          </p:cNvSpPr>
          <p:nvPr>
            <p:ph type="body" sz="quarter" idx="14"/>
          </p:nvPr>
        </p:nvSpPr>
        <p:spPr/>
        <p:txBody>
          <a:bodyPr/>
          <a:lstStyle/>
          <a:p>
            <a:r>
              <a:rPr lang="en-US" dirty="0"/>
              <a:t>Lesson: Overview</a:t>
            </a:r>
            <a:endParaRPr lang="en-US" altLang="en-US" dirty="0"/>
          </a:p>
        </p:txBody>
      </p:sp>
    </p:spTree>
    <p:extLst>
      <p:ext uri="{BB962C8B-B14F-4D97-AF65-F5344CB8AC3E}">
        <p14:creationId xmlns:p14="http://schemas.microsoft.com/office/powerpoint/2010/main" val="2377376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1BF48-05F5-42B0-A78B-8BB86F77887C}"/>
              </a:ext>
            </a:extLst>
          </p:cNvPr>
          <p:cNvSpPr>
            <a:spLocks noGrp="1"/>
          </p:cNvSpPr>
          <p:nvPr>
            <p:ph type="title"/>
          </p:nvPr>
        </p:nvSpPr>
        <p:spPr/>
        <p:txBody>
          <a:bodyPr/>
          <a:lstStyle/>
          <a:p>
            <a:r>
              <a:rPr lang="en-US" dirty="0"/>
              <a:t>Dependency Injection</a:t>
            </a:r>
          </a:p>
        </p:txBody>
      </p:sp>
      <p:sp>
        <p:nvSpPr>
          <p:cNvPr id="3" name="Slide Number Placeholder 2">
            <a:extLst>
              <a:ext uri="{FF2B5EF4-FFF2-40B4-BE49-F238E27FC236}">
                <a16:creationId xmlns:a16="http://schemas.microsoft.com/office/drawing/2014/main" id="{EA83098C-CB02-4874-BD6A-BE42BBA7F2E6}"/>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pPr defTabSz="914400" eaLnBrk="1" fontAlgn="auto" hangingPunct="1">
                <a:spcBef>
                  <a:spcPts val="0"/>
                </a:spcBef>
                <a:spcAft>
                  <a:spcPts val="0"/>
                </a:spcAft>
              </a:pPr>
              <a:t>54</a:t>
            </a:fld>
            <a:endParaRPr lang="en-US" sz="1800" kern="0" dirty="0"/>
          </a:p>
        </p:txBody>
      </p:sp>
      <p:sp>
        <p:nvSpPr>
          <p:cNvPr id="4" name="Text Placeholder 3">
            <a:extLst>
              <a:ext uri="{FF2B5EF4-FFF2-40B4-BE49-F238E27FC236}">
                <a16:creationId xmlns:a16="http://schemas.microsoft.com/office/drawing/2014/main" id="{5554C20B-F692-4022-A91B-290F3C821EA1}"/>
              </a:ext>
            </a:extLst>
          </p:cNvPr>
          <p:cNvSpPr>
            <a:spLocks noGrp="1"/>
          </p:cNvSpPr>
          <p:nvPr>
            <p:ph type="body" sz="quarter" idx="13"/>
          </p:nvPr>
        </p:nvSpPr>
        <p:spPr/>
        <p:txBody>
          <a:bodyPr/>
          <a:lstStyle/>
          <a:p>
            <a:r>
              <a:rPr lang="en-US" dirty="0"/>
              <a:t>Dependency Injection is a technique for achieving Inversion of Control between classes and their dependencies</a:t>
            </a:r>
          </a:p>
          <a:p>
            <a:r>
              <a:rPr lang="en-US" dirty="0"/>
              <a:t>Dependency:  Any object that another object requires</a:t>
            </a:r>
          </a:p>
          <a:p>
            <a:pPr lvl="1"/>
            <a:r>
              <a:rPr lang="en-US" dirty="0"/>
              <a:t>Example:  </a:t>
            </a:r>
            <a:r>
              <a:rPr lang="en-US" dirty="0" err="1"/>
              <a:t>StudentController</a:t>
            </a:r>
            <a:r>
              <a:rPr lang="en-US" dirty="0"/>
              <a:t> may depend on a data store for loading/saving Students.</a:t>
            </a:r>
          </a:p>
          <a:p>
            <a:endParaRPr lang="en-US" dirty="0"/>
          </a:p>
        </p:txBody>
      </p:sp>
      <p:pic>
        <p:nvPicPr>
          <p:cNvPr id="6" name="Picture 5">
            <a:extLst>
              <a:ext uri="{FF2B5EF4-FFF2-40B4-BE49-F238E27FC236}">
                <a16:creationId xmlns:a16="http://schemas.microsoft.com/office/drawing/2014/main" id="{ACC42A7B-AF32-4B40-A8CB-C8A2735D4A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5696" y="3308223"/>
            <a:ext cx="5848350" cy="2781300"/>
          </a:xfrm>
          <a:prstGeom prst="rect">
            <a:avLst/>
          </a:prstGeom>
          <a:ln>
            <a:solidFill>
              <a:schemeClr val="tx1"/>
            </a:solidFill>
          </a:ln>
        </p:spPr>
      </p:pic>
    </p:spTree>
    <p:extLst>
      <p:ext uri="{BB962C8B-B14F-4D97-AF65-F5344CB8AC3E}">
        <p14:creationId xmlns:p14="http://schemas.microsoft.com/office/powerpoint/2010/main" val="15630438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DC821-1083-4CA9-9C55-8C6530FF5EEC}"/>
              </a:ext>
            </a:extLst>
          </p:cNvPr>
          <p:cNvSpPr>
            <a:spLocks noGrp="1"/>
          </p:cNvSpPr>
          <p:nvPr>
            <p:ph type="title"/>
          </p:nvPr>
        </p:nvSpPr>
        <p:spPr/>
        <p:txBody>
          <a:bodyPr/>
          <a:lstStyle/>
          <a:p>
            <a:r>
              <a:rPr lang="en-US" dirty="0"/>
              <a:t>Dependency Injection – Issues with example </a:t>
            </a:r>
          </a:p>
        </p:txBody>
      </p:sp>
      <p:sp>
        <p:nvSpPr>
          <p:cNvPr id="3" name="Slide Number Placeholder 2">
            <a:extLst>
              <a:ext uri="{FF2B5EF4-FFF2-40B4-BE49-F238E27FC236}">
                <a16:creationId xmlns:a16="http://schemas.microsoft.com/office/drawing/2014/main" id="{15B47F58-A977-4EF3-B362-00BCACB3FB20}"/>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55</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BFEFDC64-251B-4278-BBA8-AADE86AB70D3}"/>
              </a:ext>
            </a:extLst>
          </p:cNvPr>
          <p:cNvSpPr>
            <a:spLocks noGrp="1"/>
          </p:cNvSpPr>
          <p:nvPr>
            <p:ph type="body" sz="quarter" idx="13"/>
          </p:nvPr>
        </p:nvSpPr>
        <p:spPr/>
        <p:txBody>
          <a:bodyPr/>
          <a:lstStyle/>
          <a:p>
            <a:r>
              <a:rPr lang="en-US" dirty="0"/>
              <a:t>We must modify our </a:t>
            </a:r>
            <a:r>
              <a:rPr lang="en-US" dirty="0" err="1"/>
              <a:t>StudentController</a:t>
            </a:r>
            <a:r>
              <a:rPr lang="en-US" dirty="0"/>
              <a:t> if we want to use a different implementation</a:t>
            </a:r>
          </a:p>
          <a:p>
            <a:r>
              <a:rPr lang="en-US" dirty="0"/>
              <a:t>If our dependency has its own dependencies, they must be configured by </a:t>
            </a:r>
            <a:r>
              <a:rPr lang="en-US" dirty="0" err="1"/>
              <a:t>StudentController</a:t>
            </a:r>
            <a:r>
              <a:rPr lang="en-US" dirty="0"/>
              <a:t>.</a:t>
            </a:r>
          </a:p>
          <a:p>
            <a:pPr lvl="1"/>
            <a:r>
              <a:rPr lang="en-US" dirty="0"/>
              <a:t>This can have a large cascading effect</a:t>
            </a:r>
          </a:p>
          <a:p>
            <a:pPr lvl="1"/>
            <a:r>
              <a:rPr lang="en-US" dirty="0"/>
              <a:t>Imagine a logging component that logs to a database</a:t>
            </a:r>
          </a:p>
          <a:p>
            <a:r>
              <a:rPr lang="en-US" dirty="0"/>
              <a:t>This model is very difficult to unit test.  </a:t>
            </a:r>
          </a:p>
          <a:p>
            <a:pPr lvl="1"/>
            <a:r>
              <a:rPr lang="en-US" dirty="0"/>
              <a:t>We may need to use mock or stub classes to replace our dependency</a:t>
            </a:r>
          </a:p>
        </p:txBody>
      </p:sp>
    </p:spTree>
    <p:extLst>
      <p:ext uri="{BB962C8B-B14F-4D97-AF65-F5344CB8AC3E}">
        <p14:creationId xmlns:p14="http://schemas.microsoft.com/office/powerpoint/2010/main" val="12168375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6DE2E-33CD-4571-8C8B-61715F26B068}"/>
              </a:ext>
            </a:extLst>
          </p:cNvPr>
          <p:cNvSpPr>
            <a:spLocks noGrp="1"/>
          </p:cNvSpPr>
          <p:nvPr>
            <p:ph type="title"/>
          </p:nvPr>
        </p:nvSpPr>
        <p:spPr/>
        <p:txBody>
          <a:bodyPr/>
          <a:lstStyle/>
          <a:p>
            <a:r>
              <a:rPr lang="en-US" dirty="0"/>
              <a:t>Dependency Injection</a:t>
            </a:r>
          </a:p>
        </p:txBody>
      </p:sp>
      <p:sp>
        <p:nvSpPr>
          <p:cNvPr id="3" name="Slide Number Placeholder 2">
            <a:extLst>
              <a:ext uri="{FF2B5EF4-FFF2-40B4-BE49-F238E27FC236}">
                <a16:creationId xmlns:a16="http://schemas.microsoft.com/office/drawing/2014/main" id="{539ED51A-30A8-44C8-9077-8109A7F43B5E}"/>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56</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2456C920-007D-486F-BF8D-ACE6596803E2}"/>
              </a:ext>
            </a:extLst>
          </p:cNvPr>
          <p:cNvSpPr>
            <a:spLocks noGrp="1"/>
          </p:cNvSpPr>
          <p:nvPr>
            <p:ph type="body" sz="quarter" idx="13"/>
          </p:nvPr>
        </p:nvSpPr>
        <p:spPr>
          <a:xfrm>
            <a:off x="402336" y="1143000"/>
            <a:ext cx="5474589" cy="4956048"/>
          </a:xfrm>
        </p:spPr>
        <p:txBody>
          <a:bodyPr/>
          <a:lstStyle/>
          <a:p>
            <a:endParaRPr lang="en-US" dirty="0"/>
          </a:p>
          <a:p>
            <a:endParaRPr lang="en-US" dirty="0"/>
          </a:p>
          <a:p>
            <a:endParaRPr lang="en-US" dirty="0"/>
          </a:p>
          <a:p>
            <a:endParaRPr lang="en-US" dirty="0"/>
          </a:p>
          <a:p>
            <a:endParaRPr lang="en-US" dirty="0"/>
          </a:p>
          <a:p>
            <a:r>
              <a:rPr lang="en-US" dirty="0"/>
              <a:t>Use of Interface to abstract dependency</a:t>
            </a:r>
          </a:p>
          <a:p>
            <a:r>
              <a:rPr lang="en-US" b="1" dirty="0"/>
              <a:t>Injection</a:t>
            </a:r>
            <a:r>
              <a:rPr lang="en-US" dirty="0"/>
              <a:t> of the dependency into controller’s constructor.</a:t>
            </a:r>
            <a:endParaRPr lang="en-US" b="1" dirty="0"/>
          </a:p>
        </p:txBody>
      </p:sp>
      <p:pic>
        <p:nvPicPr>
          <p:cNvPr id="5" name="Picture 4">
            <a:extLst>
              <a:ext uri="{FF2B5EF4-FFF2-40B4-BE49-F238E27FC236}">
                <a16:creationId xmlns:a16="http://schemas.microsoft.com/office/drawing/2014/main" id="{E68DAB8D-817C-44DB-9FFA-20A16482DB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76304" y="1143000"/>
            <a:ext cx="5600000" cy="3800001"/>
          </a:xfrm>
          <a:prstGeom prst="rect">
            <a:avLst/>
          </a:prstGeom>
          <a:ln>
            <a:solidFill>
              <a:schemeClr val="tx1"/>
            </a:solidFill>
          </a:ln>
        </p:spPr>
      </p:pic>
      <p:pic>
        <p:nvPicPr>
          <p:cNvPr id="6" name="Picture 5">
            <a:extLst>
              <a:ext uri="{FF2B5EF4-FFF2-40B4-BE49-F238E27FC236}">
                <a16:creationId xmlns:a16="http://schemas.microsoft.com/office/drawing/2014/main" id="{C05565FD-5502-4193-A713-AFAA1D600A7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2336" y="1143000"/>
            <a:ext cx="5116666" cy="2433333"/>
          </a:xfrm>
          <a:prstGeom prst="rect">
            <a:avLst/>
          </a:prstGeom>
          <a:ln>
            <a:solidFill>
              <a:schemeClr val="tx1"/>
            </a:solidFill>
          </a:ln>
        </p:spPr>
      </p:pic>
      <p:sp>
        <p:nvSpPr>
          <p:cNvPr id="7" name="Arrow: Right 6">
            <a:extLst>
              <a:ext uri="{FF2B5EF4-FFF2-40B4-BE49-F238E27FC236}">
                <a16:creationId xmlns:a16="http://schemas.microsoft.com/office/drawing/2014/main" id="{0A47F78B-C374-490E-91FD-88D0A1FE7296}"/>
              </a:ext>
            </a:extLst>
          </p:cNvPr>
          <p:cNvSpPr/>
          <p:nvPr/>
        </p:nvSpPr>
        <p:spPr>
          <a:xfrm>
            <a:off x="5532018" y="2412054"/>
            <a:ext cx="457302" cy="3714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005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A0C88-9DF8-4BC2-AABA-F6815BE9C355}"/>
              </a:ext>
            </a:extLst>
          </p:cNvPr>
          <p:cNvSpPr>
            <a:spLocks noGrp="1"/>
          </p:cNvSpPr>
          <p:nvPr>
            <p:ph type="title"/>
          </p:nvPr>
        </p:nvSpPr>
        <p:spPr/>
        <p:txBody>
          <a:bodyPr/>
          <a:lstStyle/>
          <a:p>
            <a:r>
              <a:rPr lang="en-US" dirty="0"/>
              <a:t>Dependency Injection – Registering Dependencies</a:t>
            </a:r>
          </a:p>
        </p:txBody>
      </p:sp>
      <p:sp>
        <p:nvSpPr>
          <p:cNvPr id="3" name="Slide Number Placeholder 2">
            <a:extLst>
              <a:ext uri="{FF2B5EF4-FFF2-40B4-BE49-F238E27FC236}">
                <a16:creationId xmlns:a16="http://schemas.microsoft.com/office/drawing/2014/main" id="{8CE2A5FE-E89F-4C2F-BE37-1CEAA0C07EEA}"/>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57</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BF9190A6-07E8-41E4-A307-EC9131EC159A}"/>
              </a:ext>
            </a:extLst>
          </p:cNvPr>
          <p:cNvSpPr>
            <a:spLocks noGrp="1"/>
          </p:cNvSpPr>
          <p:nvPr>
            <p:ph type="body" sz="quarter" idx="13"/>
          </p:nvPr>
        </p:nvSpPr>
        <p:spPr/>
        <p:txBody>
          <a:bodyPr/>
          <a:lstStyle/>
          <a:p>
            <a:r>
              <a:rPr lang="en-US" dirty="0"/>
              <a:t>Dependencies are registered during application startup in </a:t>
            </a:r>
            <a:r>
              <a:rPr lang="en-US" dirty="0" err="1"/>
              <a:t>Startup.cs</a:t>
            </a:r>
            <a:r>
              <a:rPr lang="en-US" dirty="0"/>
              <a:t> method named </a:t>
            </a:r>
            <a:r>
              <a:rPr lang="en-US" b="1" dirty="0" err="1"/>
              <a:t>ConfigureServices</a:t>
            </a:r>
            <a:endParaRPr lang="en-US" b="1" dirty="0"/>
          </a:p>
          <a:p>
            <a:endParaRPr lang="en-US" b="1" dirty="0"/>
          </a:p>
        </p:txBody>
      </p:sp>
      <p:pic>
        <p:nvPicPr>
          <p:cNvPr id="6" name="Picture 5">
            <a:extLst>
              <a:ext uri="{FF2B5EF4-FFF2-40B4-BE49-F238E27FC236}">
                <a16:creationId xmlns:a16="http://schemas.microsoft.com/office/drawing/2014/main" id="{37C09879-32AA-41B5-8F02-C40C8871F624}"/>
              </a:ext>
            </a:extLst>
          </p:cNvPr>
          <p:cNvPicPr>
            <a:picLocks noChangeAspect="1"/>
          </p:cNvPicPr>
          <p:nvPr/>
        </p:nvPicPr>
        <p:blipFill>
          <a:blip r:embed="rId3"/>
          <a:stretch>
            <a:fillRect/>
          </a:stretch>
        </p:blipFill>
        <p:spPr>
          <a:xfrm>
            <a:off x="402337" y="2157412"/>
            <a:ext cx="10768013" cy="1750219"/>
          </a:xfrm>
          <a:prstGeom prst="rect">
            <a:avLst/>
          </a:prstGeom>
          <a:ln>
            <a:solidFill>
              <a:schemeClr val="tx1"/>
            </a:solidFill>
          </a:ln>
        </p:spPr>
      </p:pic>
    </p:spTree>
    <p:extLst>
      <p:ext uri="{BB962C8B-B14F-4D97-AF65-F5344CB8AC3E}">
        <p14:creationId xmlns:p14="http://schemas.microsoft.com/office/powerpoint/2010/main" val="38598232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Without Dependency Injection (DI)</a:t>
            </a:r>
          </a:p>
        </p:txBody>
      </p:sp>
      <p:sp>
        <p:nvSpPr>
          <p:cNvPr id="4" name="Slide Number Placeholder 3"/>
          <p:cNvSpPr>
            <a:spLocks noGrp="1"/>
          </p:cNvSpPr>
          <p:nvPr>
            <p:ph type="sldNum" sz="quarter" idx="12"/>
          </p:nvPr>
        </p:nvSpPr>
        <p:spPr/>
        <p:txBody>
          <a:bodyPr/>
          <a:lstStyle/>
          <a:p>
            <a:fld id="{A0AE9EC9-F182-4A35-8041-CBBE9CFA6E78}" type="slidenum">
              <a:rPr lang="en-US" smtClean="0"/>
              <a:pPr/>
              <a:t>58</a:t>
            </a:fld>
            <a:endParaRPr lang="en-US" dirty="0"/>
          </a:p>
        </p:txBody>
      </p:sp>
      <p:sp>
        <p:nvSpPr>
          <p:cNvPr id="19" name="Rounded Rectangle 18"/>
          <p:cNvSpPr/>
          <p:nvPr/>
        </p:nvSpPr>
        <p:spPr>
          <a:xfrm>
            <a:off x="9244446" y="3200400"/>
            <a:ext cx="1828800" cy="1219200"/>
          </a:xfrm>
          <a:prstGeom prst="roundRect">
            <a:avLst/>
          </a:prstGeom>
          <a:solidFill>
            <a:srgbClr val="0070C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Database Vehicle Locator</a:t>
            </a:r>
          </a:p>
        </p:txBody>
      </p:sp>
      <p:sp>
        <p:nvSpPr>
          <p:cNvPr id="20" name="Rounded Rectangle 19"/>
          <p:cNvSpPr/>
          <p:nvPr/>
        </p:nvSpPr>
        <p:spPr>
          <a:xfrm>
            <a:off x="9244446" y="1752600"/>
            <a:ext cx="1828800" cy="1219200"/>
          </a:xfrm>
          <a:prstGeom prst="roundRect">
            <a:avLst/>
          </a:prstGeom>
          <a:solidFill>
            <a:srgbClr val="0070C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File System Vehicle Locator</a:t>
            </a:r>
          </a:p>
        </p:txBody>
      </p:sp>
      <p:cxnSp>
        <p:nvCxnSpPr>
          <p:cNvPr id="21" name="Straight Connector 20"/>
          <p:cNvCxnSpPr>
            <a:stCxn id="20" idx="1"/>
            <a:endCxn id="30" idx="3"/>
          </p:cNvCxnSpPr>
          <p:nvPr/>
        </p:nvCxnSpPr>
        <p:spPr>
          <a:xfrm flipH="1">
            <a:off x="8574232" y="2362200"/>
            <a:ext cx="670214" cy="1465118"/>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cxnSp>
        <p:nvCxnSpPr>
          <p:cNvPr id="22" name="Straight Connector 21"/>
          <p:cNvCxnSpPr>
            <a:stCxn id="19" idx="1"/>
            <a:endCxn id="30" idx="3"/>
          </p:cNvCxnSpPr>
          <p:nvPr/>
        </p:nvCxnSpPr>
        <p:spPr>
          <a:xfrm flipH="1">
            <a:off x="8574232" y="3810000"/>
            <a:ext cx="670214" cy="17318"/>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sp>
        <p:nvSpPr>
          <p:cNvPr id="23" name="TextBox 22"/>
          <p:cNvSpPr txBox="1"/>
          <p:nvPr/>
        </p:nvSpPr>
        <p:spPr>
          <a:xfrm>
            <a:off x="2531919" y="2474313"/>
            <a:ext cx="3952009" cy="3754874"/>
          </a:xfrm>
          <a:prstGeom prst="rect">
            <a:avLst/>
          </a:prstGeom>
          <a:solidFill>
            <a:sysClr val="window" lastClr="FFFFFF">
              <a:lumMod val="95000"/>
            </a:sysClr>
          </a:solidFill>
          <a:ln>
            <a:solidFill>
              <a:srgbClr val="000000"/>
            </a:solidFill>
          </a:ln>
          <a:effectLst>
            <a:outerShdw blurRad="50800" dist="38100" dir="2700000" algn="tl" rotWithShape="0">
              <a:prstClr val="black">
                <a:alpha val="40000"/>
              </a:prst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Consolas" panose="020B0609020204030204" pitchFamily="49" charset="0"/>
              </a:rPr>
              <a:t>IVehicleLocatorService service;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Consolas" panose="020B0609020204030204" pitchFamily="49" charset="0"/>
              </a:rPr>
              <a:t>switch(config.Locator)</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Consolas" panose="020B0609020204030204" pitchFamily="49" charset="0"/>
              </a:rPr>
              <a:t>  case </a:t>
            </a:r>
            <a:r>
              <a:rPr kumimoji="0" lang="en-GB" sz="1400" b="0" i="0" u="none" strike="noStrike" kern="0" cap="none" spc="0" normalizeH="0" baseline="0" noProof="0" dirty="0" err="1">
                <a:ln>
                  <a:noFill/>
                </a:ln>
                <a:solidFill>
                  <a:srgbClr val="000000"/>
                </a:solidFill>
                <a:effectLst/>
                <a:uLnTx/>
                <a:uFillTx/>
                <a:latin typeface="Consolas" panose="020B0609020204030204" pitchFamily="49" charset="0"/>
              </a:rPr>
              <a:t>VehicleLocator.FileSystem</a:t>
            </a:r>
            <a:r>
              <a:rPr kumimoji="0" lang="en-GB" sz="14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Consolas" panose="020B0609020204030204" pitchFamily="49" charset="0"/>
              </a:rPr>
              <a:t>    service = new FileSystemLocator();</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Consolas" panose="020B0609020204030204" pitchFamily="49" charset="0"/>
              </a:rPr>
              <a:t>    break;</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Consolas" panose="020B0609020204030204" pitchFamily="49" charset="0"/>
              </a:rPr>
              <a:t>  case VehicleLocator.Database: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Consolas" panose="020B0609020204030204" pitchFamily="49" charset="0"/>
              </a:rPr>
              <a:t>    service = new DatabaseVehicleLocator();</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Consolas" panose="020B0609020204030204" pitchFamily="49" charset="0"/>
              </a:rPr>
              <a:t>    break;</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Consolas" panose="020B0609020204030204" pitchFamily="49" charset="0"/>
            </a:endParaRPr>
          </a:p>
        </p:txBody>
      </p:sp>
      <p:sp>
        <p:nvSpPr>
          <p:cNvPr id="25" name="Rounded Rectangle 24"/>
          <p:cNvSpPr/>
          <p:nvPr/>
        </p:nvSpPr>
        <p:spPr>
          <a:xfrm>
            <a:off x="441615" y="3217718"/>
            <a:ext cx="1828800" cy="1219200"/>
          </a:xfrm>
          <a:prstGeom prst="roundRect">
            <a:avLst/>
          </a:prstGeom>
          <a:solidFill>
            <a:srgbClr val="0070C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Component</a:t>
            </a:r>
          </a:p>
        </p:txBody>
      </p:sp>
      <p:grpSp>
        <p:nvGrpSpPr>
          <p:cNvPr id="26" name="Group 25"/>
          <p:cNvGrpSpPr/>
          <p:nvPr/>
        </p:nvGrpSpPr>
        <p:grpSpPr>
          <a:xfrm>
            <a:off x="5907232" y="3571887"/>
            <a:ext cx="838200" cy="304800"/>
            <a:chOff x="1905000" y="2667000"/>
            <a:chExt cx="838200" cy="304800"/>
          </a:xfrm>
        </p:grpSpPr>
        <p:sp>
          <p:nvSpPr>
            <p:cNvPr id="28" name="Oval 27"/>
            <p:cNvSpPr/>
            <p:nvPr/>
          </p:nvSpPr>
          <p:spPr>
            <a:xfrm>
              <a:off x="1905000" y="2667000"/>
              <a:ext cx="304800" cy="304800"/>
            </a:xfrm>
            <a:prstGeom prst="ellipse">
              <a:avLst/>
            </a:prstGeom>
            <a:solidFill>
              <a:sysClr val="window" lastClr="FFFFFF"/>
            </a:solidFill>
            <a:ln w="28575" cap="flat" cmpd="sng" algn="ctr">
              <a:solidFill>
                <a:srgbClr val="0A5BBA"/>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29" name="Straight Connector 28"/>
            <p:cNvCxnSpPr/>
            <p:nvPr/>
          </p:nvCxnSpPr>
          <p:spPr>
            <a:xfrm>
              <a:off x="2209800" y="2819400"/>
              <a:ext cx="533400" cy="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grpSp>
      <p:sp>
        <p:nvSpPr>
          <p:cNvPr id="30" name="Rounded Rectangle 29"/>
          <p:cNvSpPr/>
          <p:nvPr/>
        </p:nvSpPr>
        <p:spPr>
          <a:xfrm>
            <a:off x="6745432" y="3217718"/>
            <a:ext cx="1828800" cy="1219200"/>
          </a:xfrm>
          <a:prstGeom prst="roundRect">
            <a:avLst/>
          </a:prstGeom>
          <a:solidFill>
            <a:srgbClr val="0070C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IVehicleLocatorService</a:t>
            </a:r>
          </a:p>
        </p:txBody>
      </p:sp>
      <p:cxnSp>
        <p:nvCxnSpPr>
          <p:cNvPr id="32" name="Straight Arrow Connector 31"/>
          <p:cNvCxnSpPr>
            <a:stCxn id="25" idx="3"/>
            <a:endCxn id="28" idx="2"/>
          </p:cNvCxnSpPr>
          <p:nvPr/>
        </p:nvCxnSpPr>
        <p:spPr>
          <a:xfrm flipV="1">
            <a:off x="2270415" y="3724287"/>
            <a:ext cx="3636817" cy="103031"/>
          </a:xfrm>
          <a:prstGeom prst="straightConnector1">
            <a:avLst/>
          </a:prstGeom>
          <a:noFill/>
          <a:ln w="25400" cap="flat" cmpd="sng" algn="ctr">
            <a:solidFill>
              <a:srgbClr val="0A5BBA"/>
            </a:solidFill>
            <a:prstDash val="solid"/>
            <a:tailEnd type="triangle"/>
          </a:ln>
          <a:effectLst>
            <a:outerShdw blurRad="40000" dist="20000" dir="5400000" rotWithShape="0">
              <a:srgbClr val="000000">
                <a:alpha val="38000"/>
              </a:srgbClr>
            </a:outerShdw>
          </a:effectLst>
        </p:spPr>
      </p:cxnSp>
      <p:sp>
        <p:nvSpPr>
          <p:cNvPr id="33" name="TextBox 32"/>
          <p:cNvSpPr txBox="1"/>
          <p:nvPr/>
        </p:nvSpPr>
        <p:spPr>
          <a:xfrm>
            <a:off x="482943" y="1364500"/>
            <a:ext cx="7487114" cy="369332"/>
          </a:xfrm>
          <a:prstGeom prst="rect">
            <a:avLst/>
          </a:prstGeom>
          <a:noFill/>
        </p:spPr>
        <p:txBody>
          <a:bodyPr wrap="none" rtlCol="0">
            <a:spAutoFit/>
          </a:bodyPr>
          <a:lstStyle/>
          <a:p>
            <a:r>
              <a:rPr lang="en-GB" dirty="0">
                <a:solidFill>
                  <a:srgbClr val="000000"/>
                </a:solidFill>
                <a:latin typeface="Segoe UI"/>
              </a:rPr>
              <a:t>Tightly Coupled </a:t>
            </a:r>
            <a:r>
              <a:rPr lang="en-GB" dirty="0">
                <a:solidFill>
                  <a:srgbClr val="000000"/>
                </a:solidFill>
                <a:latin typeface="Segoe UI"/>
                <a:sym typeface="Wingdings" panose="05000000000000000000" pitchFamily="2" charset="2"/>
              </a:rPr>
              <a:t>- Component determines which implementation to use </a:t>
            </a:r>
            <a:endParaRPr lang="en-GB" dirty="0">
              <a:solidFill>
                <a:srgbClr val="000000"/>
              </a:solidFill>
              <a:latin typeface="Segoe UI"/>
            </a:endParaRPr>
          </a:p>
        </p:txBody>
      </p:sp>
    </p:spTree>
    <p:extLst>
      <p:ext uri="{BB962C8B-B14F-4D97-AF65-F5344CB8AC3E}">
        <p14:creationId xmlns:p14="http://schemas.microsoft.com/office/powerpoint/2010/main" val="3666755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Problem? (Part 1)</a:t>
            </a:r>
          </a:p>
        </p:txBody>
      </p:sp>
      <p:sp>
        <p:nvSpPr>
          <p:cNvPr id="4" name="Slide Number Placeholder 3"/>
          <p:cNvSpPr>
            <a:spLocks noGrp="1"/>
          </p:cNvSpPr>
          <p:nvPr>
            <p:ph type="sldNum" sz="quarter" idx="12"/>
          </p:nvPr>
        </p:nvSpPr>
        <p:spPr/>
        <p:txBody>
          <a:bodyPr/>
          <a:lstStyle/>
          <a:p>
            <a:fld id="{A0AE9EC9-F182-4A35-8041-CBBE9CFA6E78}" type="slidenum">
              <a:rPr lang="en-US" smtClean="0"/>
              <a:pPr/>
              <a:t>59</a:t>
            </a:fld>
            <a:endParaRPr lang="en-US" dirty="0"/>
          </a:p>
        </p:txBody>
      </p:sp>
      <p:sp>
        <p:nvSpPr>
          <p:cNvPr id="22" name="Text Placeholder 21"/>
          <p:cNvSpPr>
            <a:spLocks noGrp="1"/>
          </p:cNvSpPr>
          <p:nvPr>
            <p:ph type="body" sz="quarter" idx="13"/>
          </p:nvPr>
        </p:nvSpPr>
        <p:spPr/>
        <p:txBody>
          <a:bodyPr/>
          <a:lstStyle/>
          <a:p>
            <a:r>
              <a:rPr lang="en-IN" dirty="0"/>
              <a:t>Redeploy of new service that is tightly coupled means Component also needs to be rebuilt, retested, and redeployed </a:t>
            </a:r>
          </a:p>
          <a:p>
            <a:r>
              <a:rPr lang="en-IN" dirty="0"/>
              <a:t>Both components will be shipped/deployed, whereas only one may be required for the production environment</a:t>
            </a:r>
            <a:r>
              <a:rPr lang="en-US" dirty="0"/>
              <a:t> </a:t>
            </a:r>
            <a:endParaRPr lang="en-IN" dirty="0"/>
          </a:p>
        </p:txBody>
      </p:sp>
      <p:sp>
        <p:nvSpPr>
          <p:cNvPr id="23" name="Rounded Rectangle 22"/>
          <p:cNvSpPr/>
          <p:nvPr/>
        </p:nvSpPr>
        <p:spPr>
          <a:xfrm>
            <a:off x="9498446" y="4089400"/>
            <a:ext cx="1828800" cy="1219200"/>
          </a:xfrm>
          <a:prstGeom prst="roundRect">
            <a:avLst/>
          </a:prstGeom>
          <a:solidFill>
            <a:srgbClr val="0070C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Database Vehicle Locator</a:t>
            </a:r>
          </a:p>
        </p:txBody>
      </p:sp>
      <p:sp>
        <p:nvSpPr>
          <p:cNvPr id="24" name="Rounded Rectangle 23"/>
          <p:cNvSpPr/>
          <p:nvPr/>
        </p:nvSpPr>
        <p:spPr>
          <a:xfrm>
            <a:off x="9498446" y="2641600"/>
            <a:ext cx="1828800" cy="1219200"/>
          </a:xfrm>
          <a:prstGeom prst="roundRect">
            <a:avLst/>
          </a:prstGeom>
          <a:solidFill>
            <a:srgbClr val="C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File System Vehicle Locator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v2</a:t>
            </a:r>
          </a:p>
        </p:txBody>
      </p:sp>
      <p:sp>
        <p:nvSpPr>
          <p:cNvPr id="25" name="Rounded Rectangle 24"/>
          <p:cNvSpPr/>
          <p:nvPr/>
        </p:nvSpPr>
        <p:spPr>
          <a:xfrm>
            <a:off x="695615" y="4106718"/>
            <a:ext cx="1828800" cy="1219200"/>
          </a:xfrm>
          <a:prstGeom prst="roundRect">
            <a:avLst/>
          </a:prstGeom>
          <a:solidFill>
            <a:srgbClr val="0070C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Component</a:t>
            </a:r>
          </a:p>
        </p:txBody>
      </p:sp>
      <p:grpSp>
        <p:nvGrpSpPr>
          <p:cNvPr id="26" name="Group 25"/>
          <p:cNvGrpSpPr/>
          <p:nvPr/>
        </p:nvGrpSpPr>
        <p:grpSpPr>
          <a:xfrm>
            <a:off x="5470237" y="4546600"/>
            <a:ext cx="838200" cy="304800"/>
            <a:chOff x="1905000" y="2667000"/>
            <a:chExt cx="838200" cy="304800"/>
          </a:xfrm>
        </p:grpSpPr>
        <p:sp>
          <p:nvSpPr>
            <p:cNvPr id="27" name="Oval 26"/>
            <p:cNvSpPr/>
            <p:nvPr/>
          </p:nvSpPr>
          <p:spPr>
            <a:xfrm>
              <a:off x="1905000" y="2667000"/>
              <a:ext cx="304800" cy="304800"/>
            </a:xfrm>
            <a:prstGeom prst="ellipse">
              <a:avLst/>
            </a:prstGeom>
            <a:solidFill>
              <a:sysClr val="window" lastClr="FFFFFF"/>
            </a:solidFill>
            <a:ln w="28575" cap="flat" cmpd="sng" algn="ctr">
              <a:solidFill>
                <a:srgbClr val="0A5BBA"/>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28" name="Straight Connector 27"/>
            <p:cNvCxnSpPr/>
            <p:nvPr/>
          </p:nvCxnSpPr>
          <p:spPr>
            <a:xfrm>
              <a:off x="2209800" y="2819400"/>
              <a:ext cx="533400" cy="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grpSp>
      <p:sp>
        <p:nvSpPr>
          <p:cNvPr id="29" name="Rounded Rectangle 28"/>
          <p:cNvSpPr/>
          <p:nvPr/>
        </p:nvSpPr>
        <p:spPr>
          <a:xfrm>
            <a:off x="6298046" y="4089400"/>
            <a:ext cx="1828800" cy="1219200"/>
          </a:xfrm>
          <a:prstGeom prst="roundRect">
            <a:avLst/>
          </a:prstGeom>
          <a:solidFill>
            <a:srgbClr val="0070C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IVehicleLocatorService</a:t>
            </a:r>
          </a:p>
        </p:txBody>
      </p:sp>
      <p:cxnSp>
        <p:nvCxnSpPr>
          <p:cNvPr id="30" name="Straight Arrow Connector 29"/>
          <p:cNvCxnSpPr>
            <a:stCxn id="25" idx="3"/>
            <a:endCxn id="27" idx="2"/>
          </p:cNvCxnSpPr>
          <p:nvPr/>
        </p:nvCxnSpPr>
        <p:spPr>
          <a:xfrm flipV="1">
            <a:off x="2524415" y="4699000"/>
            <a:ext cx="2945822" cy="17318"/>
          </a:xfrm>
          <a:prstGeom prst="straightConnector1">
            <a:avLst/>
          </a:prstGeom>
          <a:noFill/>
          <a:ln w="25400" cap="flat" cmpd="sng" algn="ctr">
            <a:solidFill>
              <a:srgbClr val="0A5BBA"/>
            </a:solidFill>
            <a:prstDash val="solid"/>
            <a:tailEnd type="triangle"/>
          </a:ln>
          <a:effectLst>
            <a:outerShdw blurRad="40000" dist="20000" dir="5400000" rotWithShape="0">
              <a:srgbClr val="000000">
                <a:alpha val="38000"/>
              </a:srgbClr>
            </a:outerShdw>
          </a:effectLst>
        </p:spPr>
      </p:cxnSp>
      <p:cxnSp>
        <p:nvCxnSpPr>
          <p:cNvPr id="31" name="Straight Connector 30"/>
          <p:cNvCxnSpPr/>
          <p:nvPr/>
        </p:nvCxnSpPr>
        <p:spPr>
          <a:xfrm flipH="1">
            <a:off x="8126846" y="3251200"/>
            <a:ext cx="1371600" cy="144780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cxnSp>
        <p:nvCxnSpPr>
          <p:cNvPr id="32" name="Straight Connector 31"/>
          <p:cNvCxnSpPr/>
          <p:nvPr/>
        </p:nvCxnSpPr>
        <p:spPr>
          <a:xfrm flipH="1">
            <a:off x="8126846" y="4699000"/>
            <a:ext cx="1371600" cy="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2791366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75BB6-BB45-4713-BFDD-DD477581A3BB}"/>
              </a:ext>
            </a:extLst>
          </p:cNvPr>
          <p:cNvSpPr>
            <a:spLocks noGrp="1"/>
          </p:cNvSpPr>
          <p:nvPr>
            <p:ph type="title"/>
          </p:nvPr>
        </p:nvSpPr>
        <p:spPr>
          <a:xfrm>
            <a:off x="8174735" y="640081"/>
            <a:ext cx="3377183" cy="3708895"/>
          </a:xfrm>
          <a:noFill/>
        </p:spPr>
        <p:txBody>
          <a:bodyPr vert="horz" lIns="91440" tIns="45720" rIns="91440" bIns="45720" rtlCol="0" anchor="b">
            <a:normAutofit/>
          </a:bodyPr>
          <a:lstStyle/>
          <a:p>
            <a:pPr defTabSz="914400"/>
            <a:r>
              <a:rPr lang="en-US" sz="4400">
                <a:solidFill>
                  <a:schemeClr val="tx1"/>
                </a:solidFill>
                <a:latin typeface="+mj-lt"/>
                <a:cs typeface="+mj-cs"/>
              </a:rPr>
              <a:t>C is for Controllers</a:t>
            </a:r>
          </a:p>
        </p:txBody>
      </p:sp>
      <p:pic>
        <p:nvPicPr>
          <p:cNvPr id="1026" name="Picture 2" descr="MVC Pattern">
            <a:extLst>
              <a:ext uri="{FF2B5EF4-FFF2-40B4-BE49-F238E27FC236}">
                <a16:creationId xmlns:a16="http://schemas.microsoft.com/office/drawing/2014/main" id="{90680200-07E9-4537-ABBD-72D8ECDCA0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5213"/>
          <a:stretch/>
        </p:blipFill>
        <p:spPr bwMode="auto">
          <a:xfrm>
            <a:off x="20" y="10"/>
            <a:ext cx="7534636"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8E2CCFF-A9D3-4E72-9D4F-A9EB99890152}"/>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spcAft>
                <a:spcPts val="600"/>
              </a:spcAft>
              <a:defRPr/>
            </a:pPr>
            <a:fld id="{AFFF257A-30C5-4AFB-911B-BE4CEEA1EA82}" type="slidenum">
              <a:rPr lang="en-US" smtClean="0">
                <a:solidFill>
                  <a:prstClr val="black">
                    <a:tint val="75000"/>
                  </a:prstClr>
                </a:solidFill>
                <a:latin typeface="Calibri" panose="020F0502020204030204"/>
                <a:cs typeface="+mn-cs"/>
              </a:rPr>
              <a:pPr>
                <a:spcAft>
                  <a:spcPts val="600"/>
                </a:spcAft>
                <a:defRPr/>
              </a:pPr>
              <a:t>6</a:t>
            </a:fld>
            <a:endParaRPr lang="en-US">
              <a:solidFill>
                <a:prstClr val="black">
                  <a:tint val="75000"/>
                </a:prstClr>
              </a:solidFill>
              <a:latin typeface="Calibri" panose="020F0502020204030204"/>
              <a:cs typeface="+mn-cs"/>
            </a:endParaRPr>
          </a:p>
        </p:txBody>
      </p:sp>
      <p:sp>
        <p:nvSpPr>
          <p:cNvPr id="4" name="Text Placeholder 3">
            <a:extLst>
              <a:ext uri="{FF2B5EF4-FFF2-40B4-BE49-F238E27FC236}">
                <a16:creationId xmlns:a16="http://schemas.microsoft.com/office/drawing/2014/main" id="{E299471C-6BA0-47CA-8CF1-E2547DFA78A6}"/>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8947045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Problem? (Part 2)</a:t>
            </a:r>
          </a:p>
        </p:txBody>
      </p:sp>
      <p:sp>
        <p:nvSpPr>
          <p:cNvPr id="4" name="Slide Number Placeholder 3"/>
          <p:cNvSpPr>
            <a:spLocks noGrp="1"/>
          </p:cNvSpPr>
          <p:nvPr>
            <p:ph type="sldNum" sz="quarter" idx="12"/>
          </p:nvPr>
        </p:nvSpPr>
        <p:spPr/>
        <p:txBody>
          <a:bodyPr/>
          <a:lstStyle/>
          <a:p>
            <a:fld id="{A0AE9EC9-F182-4A35-8041-CBBE9CFA6E78}" type="slidenum">
              <a:rPr lang="en-US" smtClean="0"/>
              <a:pPr/>
              <a:t>60</a:t>
            </a:fld>
            <a:endParaRPr lang="en-US" dirty="0"/>
          </a:p>
        </p:txBody>
      </p:sp>
      <p:sp>
        <p:nvSpPr>
          <p:cNvPr id="20" name="Text Placeholder 19"/>
          <p:cNvSpPr>
            <a:spLocks noGrp="1"/>
          </p:cNvSpPr>
          <p:nvPr>
            <p:ph type="body" sz="quarter" idx="13"/>
          </p:nvPr>
        </p:nvSpPr>
        <p:spPr>
          <a:xfrm>
            <a:off x="402336" y="1143000"/>
            <a:ext cx="9204651" cy="4956048"/>
          </a:xfrm>
        </p:spPr>
        <p:txBody>
          <a:bodyPr/>
          <a:lstStyle/>
          <a:p>
            <a:r>
              <a:rPr lang="en-IN" dirty="0"/>
              <a:t>Unit testing should be proving Component in isolation, and not rely on external resources such as databases or file systems </a:t>
            </a:r>
          </a:p>
          <a:p>
            <a:r>
              <a:rPr lang="en-IN" dirty="0"/>
              <a:t>Need to add a mechanism to Component to use the Mock implementation during unit testing – this will also introduce a dependency on the mock service </a:t>
            </a:r>
            <a:endParaRPr lang="en-US" dirty="0"/>
          </a:p>
        </p:txBody>
      </p:sp>
      <p:sp>
        <p:nvSpPr>
          <p:cNvPr id="21" name="Rounded Rectangle 20"/>
          <p:cNvSpPr/>
          <p:nvPr/>
        </p:nvSpPr>
        <p:spPr>
          <a:xfrm>
            <a:off x="9498446" y="3627700"/>
            <a:ext cx="1828800" cy="1219200"/>
          </a:xfrm>
          <a:prstGeom prst="roundRect">
            <a:avLst/>
          </a:prstGeom>
          <a:solidFill>
            <a:srgbClr val="0070C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Database Vehicle Locator</a:t>
            </a:r>
          </a:p>
        </p:txBody>
      </p:sp>
      <p:sp>
        <p:nvSpPr>
          <p:cNvPr id="22" name="Rounded Rectangle 21"/>
          <p:cNvSpPr/>
          <p:nvPr/>
        </p:nvSpPr>
        <p:spPr>
          <a:xfrm>
            <a:off x="9498446" y="5075500"/>
            <a:ext cx="1828800" cy="1219200"/>
          </a:xfrm>
          <a:prstGeom prst="roundRect">
            <a:avLst/>
          </a:prstGeom>
          <a:solidFill>
            <a:srgbClr val="00B05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Mock Vehicle Locator</a:t>
            </a:r>
          </a:p>
        </p:txBody>
      </p:sp>
      <p:sp>
        <p:nvSpPr>
          <p:cNvPr id="23" name="Rounded Rectangle 22"/>
          <p:cNvSpPr/>
          <p:nvPr/>
        </p:nvSpPr>
        <p:spPr>
          <a:xfrm>
            <a:off x="9498446" y="2179900"/>
            <a:ext cx="1828800" cy="1219200"/>
          </a:xfrm>
          <a:prstGeom prst="roundRect">
            <a:avLst/>
          </a:prstGeom>
          <a:solidFill>
            <a:srgbClr val="0070C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File System Vehicle Locator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v2</a:t>
            </a:r>
          </a:p>
        </p:txBody>
      </p:sp>
      <p:sp>
        <p:nvSpPr>
          <p:cNvPr id="24" name="Rounded Rectangle 23"/>
          <p:cNvSpPr/>
          <p:nvPr/>
        </p:nvSpPr>
        <p:spPr>
          <a:xfrm>
            <a:off x="695615" y="3645018"/>
            <a:ext cx="1828800" cy="1219200"/>
          </a:xfrm>
          <a:prstGeom prst="roundRect">
            <a:avLst/>
          </a:prstGeom>
          <a:solidFill>
            <a:srgbClr val="0070C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Component</a:t>
            </a:r>
          </a:p>
        </p:txBody>
      </p:sp>
      <p:grpSp>
        <p:nvGrpSpPr>
          <p:cNvPr id="25" name="Group 24"/>
          <p:cNvGrpSpPr/>
          <p:nvPr/>
        </p:nvGrpSpPr>
        <p:grpSpPr>
          <a:xfrm>
            <a:off x="5470237" y="4084900"/>
            <a:ext cx="838200" cy="304800"/>
            <a:chOff x="1905000" y="2667000"/>
            <a:chExt cx="838200" cy="304800"/>
          </a:xfrm>
        </p:grpSpPr>
        <p:sp>
          <p:nvSpPr>
            <p:cNvPr id="26" name="Oval 25"/>
            <p:cNvSpPr/>
            <p:nvPr/>
          </p:nvSpPr>
          <p:spPr>
            <a:xfrm>
              <a:off x="1905000" y="2667000"/>
              <a:ext cx="304800" cy="304800"/>
            </a:xfrm>
            <a:prstGeom prst="ellipse">
              <a:avLst/>
            </a:prstGeom>
            <a:solidFill>
              <a:sysClr val="window" lastClr="FFFFFF"/>
            </a:solidFill>
            <a:ln w="28575" cap="flat" cmpd="sng" algn="ctr">
              <a:solidFill>
                <a:srgbClr val="0A5BBA"/>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27" name="Straight Connector 26"/>
            <p:cNvCxnSpPr/>
            <p:nvPr/>
          </p:nvCxnSpPr>
          <p:spPr>
            <a:xfrm>
              <a:off x="2209800" y="2819400"/>
              <a:ext cx="533400" cy="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grpSp>
      <p:sp>
        <p:nvSpPr>
          <p:cNvPr id="28" name="Rounded Rectangle 27"/>
          <p:cNvSpPr/>
          <p:nvPr/>
        </p:nvSpPr>
        <p:spPr>
          <a:xfrm>
            <a:off x="6298046" y="3627700"/>
            <a:ext cx="1828800" cy="1219200"/>
          </a:xfrm>
          <a:prstGeom prst="roundRect">
            <a:avLst/>
          </a:prstGeom>
          <a:solidFill>
            <a:srgbClr val="0070C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IVehicleLocatorService</a:t>
            </a:r>
          </a:p>
        </p:txBody>
      </p:sp>
      <p:cxnSp>
        <p:nvCxnSpPr>
          <p:cNvPr id="29" name="Straight Arrow Connector 28"/>
          <p:cNvCxnSpPr>
            <a:stCxn id="24" idx="3"/>
            <a:endCxn id="26" idx="2"/>
          </p:cNvCxnSpPr>
          <p:nvPr/>
        </p:nvCxnSpPr>
        <p:spPr>
          <a:xfrm flipV="1">
            <a:off x="2524415" y="4237300"/>
            <a:ext cx="2945822" cy="17318"/>
          </a:xfrm>
          <a:prstGeom prst="straightConnector1">
            <a:avLst/>
          </a:prstGeom>
          <a:noFill/>
          <a:ln w="25400" cap="flat" cmpd="sng" algn="ctr">
            <a:solidFill>
              <a:srgbClr val="0A5BBA"/>
            </a:solidFill>
            <a:prstDash val="solid"/>
            <a:tailEnd type="triangle"/>
          </a:ln>
          <a:effectLst>
            <a:outerShdw blurRad="40000" dist="20000" dir="5400000" rotWithShape="0">
              <a:srgbClr val="000000">
                <a:alpha val="38000"/>
              </a:srgbClr>
            </a:outerShdw>
          </a:effectLst>
        </p:spPr>
      </p:cxnSp>
      <p:cxnSp>
        <p:nvCxnSpPr>
          <p:cNvPr id="30" name="Straight Connector 29"/>
          <p:cNvCxnSpPr/>
          <p:nvPr/>
        </p:nvCxnSpPr>
        <p:spPr>
          <a:xfrm flipH="1">
            <a:off x="8126846" y="2789500"/>
            <a:ext cx="1371600" cy="144780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cxnSp>
        <p:nvCxnSpPr>
          <p:cNvPr id="31" name="Straight Connector 30"/>
          <p:cNvCxnSpPr/>
          <p:nvPr/>
        </p:nvCxnSpPr>
        <p:spPr>
          <a:xfrm flipH="1">
            <a:off x="8126846" y="4237300"/>
            <a:ext cx="1371600" cy="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cxnSp>
        <p:nvCxnSpPr>
          <p:cNvPr id="32" name="Straight Connector 31"/>
          <p:cNvCxnSpPr/>
          <p:nvPr/>
        </p:nvCxnSpPr>
        <p:spPr>
          <a:xfrm flipH="1" flipV="1">
            <a:off x="8126846" y="4237300"/>
            <a:ext cx="1371600" cy="144780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2675688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Inversion of Control</a:t>
            </a:r>
          </a:p>
        </p:txBody>
      </p:sp>
      <p:sp>
        <p:nvSpPr>
          <p:cNvPr id="4" name="Slide Number Placeholder 3"/>
          <p:cNvSpPr>
            <a:spLocks noGrp="1"/>
          </p:cNvSpPr>
          <p:nvPr>
            <p:ph type="sldNum" sz="quarter" idx="12"/>
          </p:nvPr>
        </p:nvSpPr>
        <p:spPr/>
        <p:txBody>
          <a:bodyPr/>
          <a:lstStyle/>
          <a:p>
            <a:fld id="{A0AE9EC9-F182-4A35-8041-CBBE9CFA6E78}" type="slidenum">
              <a:rPr lang="en-US" smtClean="0"/>
              <a:pPr/>
              <a:t>61</a:t>
            </a:fld>
            <a:endParaRPr lang="en-US" dirty="0"/>
          </a:p>
        </p:txBody>
      </p:sp>
      <p:sp>
        <p:nvSpPr>
          <p:cNvPr id="15" name="Text Placeholder 14"/>
          <p:cNvSpPr>
            <a:spLocks noGrp="1"/>
          </p:cNvSpPr>
          <p:nvPr>
            <p:ph type="body" sz="quarter" idx="13"/>
          </p:nvPr>
        </p:nvSpPr>
        <p:spPr/>
        <p:txBody>
          <a:bodyPr/>
          <a:lstStyle/>
          <a:p>
            <a:r>
              <a:rPr lang="en-IN" dirty="0"/>
              <a:t>DI is a design pattern which removes the responsibility of a component to know how to locate and create an instance of a dependent service </a:t>
            </a:r>
          </a:p>
        </p:txBody>
      </p:sp>
      <p:sp>
        <p:nvSpPr>
          <p:cNvPr id="29" name="Rounded Rectangle 28"/>
          <p:cNvSpPr/>
          <p:nvPr/>
        </p:nvSpPr>
        <p:spPr>
          <a:xfrm>
            <a:off x="9244446" y="3200400"/>
            <a:ext cx="1828800" cy="1219200"/>
          </a:xfrm>
          <a:prstGeom prst="roundRect">
            <a:avLst/>
          </a:prstGeom>
          <a:solidFill>
            <a:srgbClr val="0070C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Database Vehicle Locator</a:t>
            </a:r>
          </a:p>
        </p:txBody>
      </p:sp>
      <p:sp>
        <p:nvSpPr>
          <p:cNvPr id="30" name="Rounded Rectangle 29"/>
          <p:cNvSpPr/>
          <p:nvPr/>
        </p:nvSpPr>
        <p:spPr>
          <a:xfrm>
            <a:off x="9244446" y="4648200"/>
            <a:ext cx="1828800" cy="1219200"/>
          </a:xfrm>
          <a:prstGeom prst="roundRect">
            <a:avLst/>
          </a:prstGeom>
          <a:solidFill>
            <a:srgbClr val="0070C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Mock Vehicle Locator</a:t>
            </a:r>
          </a:p>
        </p:txBody>
      </p:sp>
      <p:sp>
        <p:nvSpPr>
          <p:cNvPr id="31" name="Rounded Rectangle 30"/>
          <p:cNvSpPr/>
          <p:nvPr/>
        </p:nvSpPr>
        <p:spPr>
          <a:xfrm>
            <a:off x="9244446" y="1752600"/>
            <a:ext cx="1828800" cy="1219200"/>
          </a:xfrm>
          <a:prstGeom prst="roundRect">
            <a:avLst/>
          </a:prstGeom>
          <a:solidFill>
            <a:srgbClr val="0070C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File System Vehicle Locator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v2</a:t>
            </a:r>
          </a:p>
        </p:txBody>
      </p:sp>
      <p:sp>
        <p:nvSpPr>
          <p:cNvPr id="34" name="Rounded Rectangle 33"/>
          <p:cNvSpPr/>
          <p:nvPr/>
        </p:nvSpPr>
        <p:spPr>
          <a:xfrm>
            <a:off x="413908" y="2608118"/>
            <a:ext cx="1828800" cy="1219200"/>
          </a:xfrm>
          <a:prstGeom prst="roundRect">
            <a:avLst/>
          </a:prstGeom>
          <a:solidFill>
            <a:srgbClr val="0070C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Component</a:t>
            </a:r>
          </a:p>
        </p:txBody>
      </p:sp>
      <p:grpSp>
        <p:nvGrpSpPr>
          <p:cNvPr id="38" name="Group 37"/>
          <p:cNvGrpSpPr/>
          <p:nvPr/>
        </p:nvGrpSpPr>
        <p:grpSpPr>
          <a:xfrm>
            <a:off x="4707950" y="3061797"/>
            <a:ext cx="838200" cy="304800"/>
            <a:chOff x="1905000" y="2667000"/>
            <a:chExt cx="838200" cy="304800"/>
          </a:xfrm>
        </p:grpSpPr>
        <p:sp>
          <p:nvSpPr>
            <p:cNvPr id="40" name="Oval 39"/>
            <p:cNvSpPr/>
            <p:nvPr/>
          </p:nvSpPr>
          <p:spPr>
            <a:xfrm>
              <a:off x="1905000" y="2667000"/>
              <a:ext cx="304800" cy="304800"/>
            </a:xfrm>
            <a:prstGeom prst="ellipse">
              <a:avLst/>
            </a:prstGeom>
            <a:solidFill>
              <a:sysClr val="window" lastClr="FFFFFF"/>
            </a:solidFill>
            <a:ln w="28575" cap="flat" cmpd="sng" algn="ctr">
              <a:solidFill>
                <a:srgbClr val="0A5BBA"/>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2" name="Straight Connector 41"/>
            <p:cNvCxnSpPr/>
            <p:nvPr/>
          </p:nvCxnSpPr>
          <p:spPr>
            <a:xfrm>
              <a:off x="2209800" y="2819400"/>
              <a:ext cx="533400" cy="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grpSp>
      <p:sp>
        <p:nvSpPr>
          <p:cNvPr id="43" name="Rounded Rectangle 42"/>
          <p:cNvSpPr/>
          <p:nvPr/>
        </p:nvSpPr>
        <p:spPr>
          <a:xfrm>
            <a:off x="5535759" y="2604597"/>
            <a:ext cx="1828800" cy="1219200"/>
          </a:xfrm>
          <a:prstGeom prst="roundRect">
            <a:avLst/>
          </a:prstGeom>
          <a:solidFill>
            <a:srgbClr val="0070C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IVehicleLocatorService</a:t>
            </a:r>
          </a:p>
        </p:txBody>
      </p:sp>
      <p:sp>
        <p:nvSpPr>
          <p:cNvPr id="45" name="Rounded Rectangle 44"/>
          <p:cNvSpPr/>
          <p:nvPr/>
        </p:nvSpPr>
        <p:spPr>
          <a:xfrm>
            <a:off x="3352800" y="4648200"/>
            <a:ext cx="1828800" cy="1219200"/>
          </a:xfrm>
          <a:prstGeom prst="roundRect">
            <a:avLst/>
          </a:prstGeom>
          <a:solidFill>
            <a:srgbClr val="00B050"/>
          </a:solidFill>
          <a:ln w="9525" cap="flat" cmpd="sng" algn="ctr">
            <a:solidFill>
              <a:srgbClr val="12903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IoC Container</a:t>
            </a:r>
          </a:p>
        </p:txBody>
      </p:sp>
      <p:sp>
        <p:nvSpPr>
          <p:cNvPr id="46" name="Freeform 45"/>
          <p:cNvSpPr/>
          <p:nvPr/>
        </p:nvSpPr>
        <p:spPr>
          <a:xfrm>
            <a:off x="5174673" y="2340980"/>
            <a:ext cx="4073236" cy="2916820"/>
          </a:xfrm>
          <a:custGeom>
            <a:avLst/>
            <a:gdLst>
              <a:gd name="connsiteX0" fmla="*/ 4073236 w 4073236"/>
              <a:gd name="connsiteY0" fmla="*/ 17756 h 2916820"/>
              <a:gd name="connsiteX1" fmla="*/ 3397827 w 4073236"/>
              <a:gd name="connsiteY1" fmla="*/ 371047 h 2916820"/>
              <a:gd name="connsiteX2" fmla="*/ 3190009 w 4073236"/>
              <a:gd name="connsiteY2" fmla="*/ 2532356 h 2916820"/>
              <a:gd name="connsiteX3" fmla="*/ 0 w 4073236"/>
              <a:gd name="connsiteY3" fmla="*/ 2916820 h 2916820"/>
            </a:gdLst>
            <a:ahLst/>
            <a:cxnLst>
              <a:cxn ang="0">
                <a:pos x="connsiteX0" y="connsiteY0"/>
              </a:cxn>
              <a:cxn ang="0">
                <a:pos x="connsiteX1" y="connsiteY1"/>
              </a:cxn>
              <a:cxn ang="0">
                <a:pos x="connsiteX2" y="connsiteY2"/>
              </a:cxn>
              <a:cxn ang="0">
                <a:pos x="connsiteX3" y="connsiteY3"/>
              </a:cxn>
            </a:cxnLst>
            <a:rect l="l" t="t" r="r" b="b"/>
            <a:pathLst>
              <a:path w="4073236" h="2916820">
                <a:moveTo>
                  <a:pt x="4073236" y="17756"/>
                </a:moveTo>
                <a:cubicBezTo>
                  <a:pt x="3809133" y="-15149"/>
                  <a:pt x="3545031" y="-48053"/>
                  <a:pt x="3397827" y="371047"/>
                </a:cubicBezTo>
                <a:cubicBezTo>
                  <a:pt x="3250622" y="790147"/>
                  <a:pt x="3756313" y="2108061"/>
                  <a:pt x="3190009" y="2532356"/>
                </a:cubicBezTo>
                <a:cubicBezTo>
                  <a:pt x="2623704" y="2956652"/>
                  <a:pt x="519545" y="2816375"/>
                  <a:pt x="0" y="2916820"/>
                </a:cubicBezTo>
              </a:path>
            </a:pathLst>
          </a:custGeom>
          <a:no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7" name="Freeform 46"/>
          <p:cNvSpPr/>
          <p:nvPr/>
        </p:nvSpPr>
        <p:spPr>
          <a:xfrm>
            <a:off x="5195455" y="3777301"/>
            <a:ext cx="4052454" cy="1490890"/>
          </a:xfrm>
          <a:custGeom>
            <a:avLst/>
            <a:gdLst>
              <a:gd name="connsiteX0" fmla="*/ 4052454 w 4052454"/>
              <a:gd name="connsiteY0" fmla="*/ 46554 h 1490890"/>
              <a:gd name="connsiteX1" fmla="*/ 3626427 w 4052454"/>
              <a:gd name="connsiteY1" fmla="*/ 129681 h 1490890"/>
              <a:gd name="connsiteX2" fmla="*/ 3314700 w 4052454"/>
              <a:gd name="connsiteY2" fmla="*/ 1147990 h 1490890"/>
              <a:gd name="connsiteX3" fmla="*/ 0 w 4052454"/>
              <a:gd name="connsiteY3" fmla="*/ 1490890 h 1490890"/>
            </a:gdLst>
            <a:ahLst/>
            <a:cxnLst>
              <a:cxn ang="0">
                <a:pos x="connsiteX0" y="connsiteY0"/>
              </a:cxn>
              <a:cxn ang="0">
                <a:pos x="connsiteX1" y="connsiteY1"/>
              </a:cxn>
              <a:cxn ang="0">
                <a:pos x="connsiteX2" y="connsiteY2"/>
              </a:cxn>
              <a:cxn ang="0">
                <a:pos x="connsiteX3" y="connsiteY3"/>
              </a:cxn>
            </a:cxnLst>
            <a:rect l="l" t="t" r="r" b="b"/>
            <a:pathLst>
              <a:path w="4052454" h="1490890">
                <a:moveTo>
                  <a:pt x="4052454" y="46554"/>
                </a:moveTo>
                <a:cubicBezTo>
                  <a:pt x="3900920" y="-3669"/>
                  <a:pt x="3749386" y="-53892"/>
                  <a:pt x="3626427" y="129681"/>
                </a:cubicBezTo>
                <a:cubicBezTo>
                  <a:pt x="3503468" y="313254"/>
                  <a:pt x="3919105" y="921122"/>
                  <a:pt x="3314700" y="1147990"/>
                </a:cubicBezTo>
                <a:cubicBezTo>
                  <a:pt x="2710295" y="1374858"/>
                  <a:pt x="1355147" y="1432874"/>
                  <a:pt x="0" y="1490890"/>
                </a:cubicBezTo>
              </a:path>
            </a:pathLst>
          </a:custGeom>
          <a:no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8" name="Straight Connector 47"/>
          <p:cNvCxnSpPr>
            <a:stCxn id="30" idx="1"/>
            <a:endCxn id="47" idx="3"/>
          </p:cNvCxnSpPr>
          <p:nvPr/>
        </p:nvCxnSpPr>
        <p:spPr>
          <a:xfrm flipH="1">
            <a:off x="5195455" y="5257800"/>
            <a:ext cx="4048991" cy="10391"/>
          </a:xfrm>
          <a:prstGeom prst="line">
            <a:avLst/>
          </a:prstGeom>
          <a:noFill/>
          <a:ln w="9525" cap="flat" cmpd="sng" algn="ctr">
            <a:solidFill>
              <a:srgbClr val="0A5BBA">
                <a:shade val="95000"/>
                <a:satMod val="105000"/>
              </a:srgbClr>
            </a:solidFill>
            <a:prstDash val="solid"/>
          </a:ln>
          <a:effectLst>
            <a:outerShdw blurRad="50800" dist="38100" dir="2700000" algn="tl" rotWithShape="0">
              <a:prstClr val="black">
                <a:alpha val="40000"/>
              </a:prstClr>
            </a:outerShdw>
          </a:effectLst>
        </p:spPr>
      </p:cxnSp>
      <p:sp>
        <p:nvSpPr>
          <p:cNvPr id="49" name="TextBox 48"/>
          <p:cNvSpPr txBox="1"/>
          <p:nvPr/>
        </p:nvSpPr>
        <p:spPr>
          <a:xfrm>
            <a:off x="5195455" y="5296338"/>
            <a:ext cx="4060727" cy="307777"/>
          </a:xfrm>
          <a:prstGeom prst="rect">
            <a:avLst/>
          </a:prstGeom>
          <a:noFill/>
        </p:spPr>
        <p:txBody>
          <a:bodyPr wrap="none" rtlCol="0">
            <a:spAutoFit/>
          </a:bodyPr>
          <a:lstStyle/>
          <a:p>
            <a:r>
              <a:rPr lang="en-GB" sz="1400" dirty="0">
                <a:solidFill>
                  <a:srgbClr val="000000"/>
                </a:solidFill>
                <a:latin typeface="Consolas" panose="020B0609020204030204" pitchFamily="49" charset="0"/>
              </a:rPr>
              <a:t>RegisterType&lt;IVehicleLocatorService&gt;(…)</a:t>
            </a:r>
          </a:p>
        </p:txBody>
      </p:sp>
      <p:sp>
        <p:nvSpPr>
          <p:cNvPr id="50" name="Rounded Rectangle 49"/>
          <p:cNvSpPr/>
          <p:nvPr/>
        </p:nvSpPr>
        <p:spPr>
          <a:xfrm>
            <a:off x="420832" y="4658591"/>
            <a:ext cx="1828800" cy="1219200"/>
          </a:xfrm>
          <a:prstGeom prst="roundRect">
            <a:avLst/>
          </a:prstGeom>
          <a:solidFill>
            <a:srgbClr val="00B050"/>
          </a:solidFill>
          <a:ln w="9525" cap="flat" cmpd="sng" algn="ctr">
            <a:solidFill>
              <a:srgbClr val="12903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Dependency Resolver</a:t>
            </a:r>
          </a:p>
        </p:txBody>
      </p:sp>
      <p:cxnSp>
        <p:nvCxnSpPr>
          <p:cNvPr id="51" name="Straight Arrow Connector 50"/>
          <p:cNvCxnSpPr>
            <a:stCxn id="50" idx="0"/>
            <a:endCxn id="34" idx="2"/>
          </p:cNvCxnSpPr>
          <p:nvPr/>
        </p:nvCxnSpPr>
        <p:spPr>
          <a:xfrm flipH="1" flipV="1">
            <a:off x="1328308" y="3827318"/>
            <a:ext cx="6924" cy="831273"/>
          </a:xfrm>
          <a:prstGeom prst="straightConnector1">
            <a:avLst/>
          </a:prstGeom>
          <a:noFill/>
          <a:ln w="25400" cap="flat" cmpd="sng" algn="ctr">
            <a:solidFill>
              <a:srgbClr val="0A5BBA"/>
            </a:solidFill>
            <a:prstDash val="solid"/>
            <a:tailEnd type="triangle"/>
          </a:ln>
          <a:effectLst>
            <a:outerShdw blurRad="40000" dist="20000" dir="5400000" rotWithShape="0">
              <a:srgbClr val="000000">
                <a:alpha val="38000"/>
              </a:srgbClr>
            </a:outerShdw>
          </a:effectLst>
        </p:spPr>
      </p:cxnSp>
      <p:cxnSp>
        <p:nvCxnSpPr>
          <p:cNvPr id="52" name="Straight Arrow Connector 51"/>
          <p:cNvCxnSpPr>
            <a:stCxn id="45" idx="1"/>
            <a:endCxn id="50" idx="3"/>
          </p:cNvCxnSpPr>
          <p:nvPr/>
        </p:nvCxnSpPr>
        <p:spPr>
          <a:xfrm flipH="1">
            <a:off x="2249632" y="5257800"/>
            <a:ext cx="1103168" cy="10391"/>
          </a:xfrm>
          <a:prstGeom prst="straightConnector1">
            <a:avLst/>
          </a:prstGeom>
          <a:noFill/>
          <a:ln w="25400" cap="flat" cmpd="sng" algn="ctr">
            <a:solidFill>
              <a:srgbClr val="0A5BBA"/>
            </a:solidFill>
            <a:prstDash val="solid"/>
            <a:tailEnd type="triangle"/>
          </a:ln>
          <a:effectLst>
            <a:outerShdw blurRad="40000" dist="20000" dir="5400000" rotWithShape="0">
              <a:srgbClr val="000000">
                <a:alpha val="38000"/>
              </a:srgbClr>
            </a:outerShdw>
          </a:effectLst>
        </p:spPr>
      </p:cxnSp>
      <p:cxnSp>
        <p:nvCxnSpPr>
          <p:cNvPr id="53" name="Straight Arrow Connector 52"/>
          <p:cNvCxnSpPr>
            <a:stCxn id="43" idx="2"/>
            <a:endCxn id="46" idx="3"/>
          </p:cNvCxnSpPr>
          <p:nvPr/>
        </p:nvCxnSpPr>
        <p:spPr>
          <a:xfrm flipH="1">
            <a:off x="5174673" y="3823797"/>
            <a:ext cx="1275486" cy="1434003"/>
          </a:xfrm>
          <a:prstGeom prst="straightConnector1">
            <a:avLst/>
          </a:prstGeom>
          <a:noFill/>
          <a:ln w="25400" cap="flat" cmpd="sng" algn="ctr">
            <a:solidFill>
              <a:srgbClr val="0A5BBA"/>
            </a:solidFill>
            <a:prstDash val="solid"/>
            <a:tailEnd type="triangle"/>
          </a:ln>
          <a:effectLst>
            <a:outerShdw blurRad="40000" dist="20000" dir="5400000" rotWithShape="0">
              <a:srgbClr val="000000">
                <a:alpha val="38000"/>
              </a:srgbClr>
            </a:outerShdw>
          </a:effectLst>
        </p:spPr>
      </p:cxnSp>
      <p:sp>
        <p:nvSpPr>
          <p:cNvPr id="54" name="Oval 53"/>
          <p:cNvSpPr/>
          <p:nvPr/>
        </p:nvSpPr>
        <p:spPr>
          <a:xfrm>
            <a:off x="6477000" y="5616492"/>
            <a:ext cx="457200" cy="457200"/>
          </a:xfrm>
          <a:prstGeom prst="ellipse">
            <a:avLst/>
          </a:prstGeom>
          <a:solidFill>
            <a:srgbClr val="C0000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1</a:t>
            </a:r>
          </a:p>
        </p:txBody>
      </p:sp>
      <p:sp>
        <p:nvSpPr>
          <p:cNvPr id="55" name="Oval 54"/>
          <p:cNvSpPr/>
          <p:nvPr/>
        </p:nvSpPr>
        <p:spPr>
          <a:xfrm>
            <a:off x="1947431" y="2391831"/>
            <a:ext cx="457200" cy="457200"/>
          </a:xfrm>
          <a:prstGeom prst="ellipse">
            <a:avLst/>
          </a:prstGeom>
          <a:solidFill>
            <a:srgbClr val="C0000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2</a:t>
            </a:r>
          </a:p>
        </p:txBody>
      </p:sp>
      <p:sp>
        <p:nvSpPr>
          <p:cNvPr id="57" name="Oval 56"/>
          <p:cNvSpPr/>
          <p:nvPr/>
        </p:nvSpPr>
        <p:spPr>
          <a:xfrm>
            <a:off x="1990727" y="4466549"/>
            <a:ext cx="457200" cy="457200"/>
          </a:xfrm>
          <a:prstGeom prst="ellipse">
            <a:avLst/>
          </a:prstGeom>
          <a:solidFill>
            <a:srgbClr val="C0000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a:ea typeface="+mn-ea"/>
                <a:cs typeface="+mn-cs"/>
              </a:rPr>
              <a:t>3</a:t>
            </a:r>
          </a:p>
        </p:txBody>
      </p:sp>
    </p:spTree>
    <p:extLst>
      <p:ext uri="{BB962C8B-B14F-4D97-AF65-F5344CB8AC3E}">
        <p14:creationId xmlns:p14="http://schemas.microsoft.com/office/powerpoint/2010/main" val="2178173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 – Provided DI in ASP.NET Core </a:t>
            </a:r>
          </a:p>
        </p:txBody>
      </p:sp>
      <p:sp>
        <p:nvSpPr>
          <p:cNvPr id="4" name="Slide Number Placeholder 3"/>
          <p:cNvSpPr>
            <a:spLocks noGrp="1"/>
          </p:cNvSpPr>
          <p:nvPr>
            <p:ph type="sldNum" sz="quarter" idx="12"/>
          </p:nvPr>
        </p:nvSpPr>
        <p:spPr/>
        <p:txBody>
          <a:bodyPr/>
          <a:lstStyle/>
          <a:p>
            <a:fld id="{A0AE9EC9-F182-4A35-8041-CBBE9CFA6E78}" type="slidenum">
              <a:rPr lang="en-US" smtClean="0"/>
              <a:pPr/>
              <a:t>62</a:t>
            </a:fld>
            <a:endParaRPr lang="en-US" dirty="0"/>
          </a:p>
        </p:txBody>
      </p:sp>
      <p:pic>
        <p:nvPicPr>
          <p:cNvPr id="11" name="Picture 10"/>
          <p:cNvPicPr>
            <a:picLocks noChangeAspect="1"/>
          </p:cNvPicPr>
          <p:nvPr/>
        </p:nvPicPr>
        <p:blipFill>
          <a:blip r:embed="rId3"/>
          <a:stretch>
            <a:fillRect/>
          </a:stretch>
        </p:blipFill>
        <p:spPr>
          <a:xfrm>
            <a:off x="304800" y="1143000"/>
            <a:ext cx="10313594" cy="5105400"/>
          </a:xfrm>
          <a:prstGeom prst="rect">
            <a:avLst/>
          </a:prstGeom>
        </p:spPr>
      </p:pic>
      <p:sp>
        <p:nvSpPr>
          <p:cNvPr id="12" name="Rectangle 11"/>
          <p:cNvSpPr/>
          <p:nvPr/>
        </p:nvSpPr>
        <p:spPr>
          <a:xfrm>
            <a:off x="7620000" y="3212264"/>
            <a:ext cx="4267200" cy="1447800"/>
          </a:xfrm>
          <a:prstGeom prst="rect">
            <a:avLst/>
          </a:prstGeom>
          <a:solidFill>
            <a:srgbClr val="0070C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prstClr val="white"/>
                </a:solidFill>
                <a:effectLst/>
                <a:uLnTx/>
                <a:uFillTx/>
                <a:latin typeface="Segoe UI"/>
                <a:ea typeface="+mn-ea"/>
                <a:cs typeface="+mn-cs"/>
              </a:rPr>
              <a:t>Framework services are set up in the ConfigureServices function in ASP.NET</a:t>
            </a:r>
            <a:r>
              <a:rPr kumimoji="0" lang="en-GB" sz="2400" b="0" i="0" u="none" strike="noStrike" kern="0" cap="none" spc="0" normalizeH="0" noProof="0" dirty="0">
                <a:ln>
                  <a:noFill/>
                </a:ln>
                <a:solidFill>
                  <a:prstClr val="white"/>
                </a:solidFill>
                <a:effectLst/>
                <a:uLnTx/>
                <a:uFillTx/>
                <a:latin typeface="Segoe UI"/>
                <a:ea typeface="+mn-ea"/>
                <a:cs typeface="+mn-cs"/>
              </a:rPr>
              <a:t> Core</a:t>
            </a:r>
            <a:r>
              <a:rPr kumimoji="0" lang="en-GB" sz="2400" b="0" i="0" u="none" strike="noStrike" kern="0" cap="none" spc="0" normalizeH="0" baseline="0" noProof="0" dirty="0">
                <a:ln>
                  <a:noFill/>
                </a:ln>
                <a:solidFill>
                  <a:prstClr val="white"/>
                </a:solidFill>
                <a:effectLst/>
                <a:uLnTx/>
                <a:uFillTx/>
                <a:latin typeface="Segoe UI"/>
                <a:ea typeface="+mn-ea"/>
                <a:cs typeface="+mn-cs"/>
              </a:rPr>
              <a:t> </a:t>
            </a:r>
          </a:p>
        </p:txBody>
      </p:sp>
      <p:sp>
        <p:nvSpPr>
          <p:cNvPr id="13" name="Rectangle 12"/>
          <p:cNvSpPr/>
          <p:nvPr/>
        </p:nvSpPr>
        <p:spPr>
          <a:xfrm>
            <a:off x="7620000" y="4964864"/>
            <a:ext cx="4267200" cy="1447800"/>
          </a:xfrm>
          <a:prstGeom prst="rect">
            <a:avLst/>
          </a:prstGeom>
          <a:solidFill>
            <a:srgbClr val="0070C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prstClr val="white"/>
                </a:solidFill>
                <a:effectLst/>
                <a:uLnTx/>
                <a:uFillTx/>
                <a:latin typeface="Segoe UI"/>
                <a:ea typeface="+mn-ea"/>
                <a:cs typeface="+mn-cs"/>
              </a:rPr>
              <a:t>Your own services can also be registered here – specifying Interface, Class, and Lifetime </a:t>
            </a:r>
          </a:p>
        </p:txBody>
      </p:sp>
      <p:sp>
        <p:nvSpPr>
          <p:cNvPr id="14" name="Rectangle 13"/>
          <p:cNvSpPr/>
          <p:nvPr/>
        </p:nvSpPr>
        <p:spPr>
          <a:xfrm>
            <a:off x="7620000" y="1435936"/>
            <a:ext cx="4267200" cy="1447800"/>
          </a:xfrm>
          <a:prstGeom prst="rect">
            <a:avLst/>
          </a:prstGeom>
          <a:solidFill>
            <a:srgbClr val="0070C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prstClr val="white"/>
                </a:solidFill>
                <a:effectLst/>
                <a:uLnTx/>
                <a:uFillTx/>
                <a:latin typeface="Segoe UI"/>
                <a:ea typeface="+mn-ea"/>
                <a:cs typeface="+mn-cs"/>
              </a:rPr>
              <a:t>DI is provided by ASP.NET Core, and is used to resolve Controllers as well as services</a:t>
            </a:r>
          </a:p>
        </p:txBody>
      </p:sp>
    </p:spTree>
    <p:extLst>
      <p:ext uri="{BB962C8B-B14F-4D97-AF65-F5344CB8AC3E}">
        <p14:creationId xmlns:p14="http://schemas.microsoft.com/office/powerpoint/2010/main" val="18941350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Lifetimes and Registration Options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63</a:t>
            </a:fld>
            <a:endParaRPr lang="en-US" dirty="0"/>
          </a:p>
        </p:txBody>
      </p:sp>
      <p:graphicFrame>
        <p:nvGraphicFramePr>
          <p:cNvPr id="10" name="Diagram 9"/>
          <p:cNvGraphicFramePr/>
          <p:nvPr>
            <p:extLst>
              <p:ext uri="{D42A27DB-BD31-4B8C-83A1-F6EECF244321}">
                <p14:modId xmlns:p14="http://schemas.microsoft.com/office/powerpoint/2010/main" val="501285104"/>
              </p:ext>
            </p:extLst>
          </p:nvPr>
        </p:nvGraphicFramePr>
        <p:xfrm>
          <a:off x="762000" y="1066800"/>
          <a:ext cx="105918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96860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D965-E751-4EAB-8BF8-F088E092D38E}"/>
              </a:ext>
            </a:extLst>
          </p:cNvPr>
          <p:cNvSpPr>
            <a:spLocks noGrp="1"/>
          </p:cNvSpPr>
          <p:nvPr>
            <p:ph type="title"/>
          </p:nvPr>
        </p:nvSpPr>
        <p:spPr/>
        <p:txBody>
          <a:bodyPr/>
          <a:lstStyle/>
          <a:p>
            <a:r>
              <a:rPr lang="en-US" dirty="0"/>
              <a:t>Other Dependency Injection</a:t>
            </a:r>
          </a:p>
        </p:txBody>
      </p:sp>
      <p:sp>
        <p:nvSpPr>
          <p:cNvPr id="3" name="Slide Number Placeholder 2">
            <a:extLst>
              <a:ext uri="{FF2B5EF4-FFF2-40B4-BE49-F238E27FC236}">
                <a16:creationId xmlns:a16="http://schemas.microsoft.com/office/drawing/2014/main" id="{5D23D7B7-5A08-4B44-A3E2-72EF512C8598}"/>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64</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502EB63B-9AE0-46CD-B183-2D81D6D73E74}"/>
              </a:ext>
            </a:extLst>
          </p:cNvPr>
          <p:cNvSpPr>
            <a:spLocks noGrp="1"/>
          </p:cNvSpPr>
          <p:nvPr>
            <p:ph type="body" sz="quarter" idx="13"/>
          </p:nvPr>
        </p:nvSpPr>
        <p:spPr/>
        <p:txBody>
          <a:bodyPr/>
          <a:lstStyle/>
          <a:p>
            <a:r>
              <a:rPr lang="en-US" dirty="0"/>
              <a:t>Services can be registered against Interface, Base Class or Concrete Class</a:t>
            </a:r>
          </a:p>
          <a:p>
            <a:r>
              <a:rPr lang="en-US" dirty="0"/>
              <a:t>Services can be injected directly into an Action Method using [</a:t>
            </a:r>
            <a:r>
              <a:rPr lang="en-US" dirty="0" err="1"/>
              <a:t>FromServices</a:t>
            </a:r>
            <a:r>
              <a:rPr lang="en-US" dirty="0"/>
              <a:t>]</a:t>
            </a:r>
          </a:p>
          <a:p>
            <a:r>
              <a:rPr lang="en-US" dirty="0"/>
              <a:t>Views are able to have services injected to them using @inject</a:t>
            </a:r>
          </a:p>
          <a:p>
            <a:pPr lvl="1"/>
            <a:r>
              <a:rPr lang="en-US" dirty="0"/>
              <a:t>Think of @inject as adding a property to the view</a:t>
            </a:r>
          </a:p>
          <a:p>
            <a:r>
              <a:rPr lang="en-US" dirty="0" err="1"/>
              <a:t>Services.TryAdd</a:t>
            </a:r>
            <a:r>
              <a:rPr lang="en-US" dirty="0"/>
              <a:t>{Lifetime} e.g. </a:t>
            </a:r>
            <a:r>
              <a:rPr lang="en-US" dirty="0" err="1"/>
              <a:t>Services.TryAddSingleton</a:t>
            </a:r>
            <a:r>
              <a:rPr lang="en-US" dirty="0"/>
              <a:t>&lt; … &gt; will only register a dependency if there is not already a registered implementation.</a:t>
            </a:r>
          </a:p>
          <a:p>
            <a:r>
              <a:rPr lang="en-US" dirty="0"/>
              <a:t>Dependency Injection allows us to focus on developing Controllers &amp; Views without concern for constructing dependencies.</a:t>
            </a:r>
          </a:p>
        </p:txBody>
      </p:sp>
    </p:spTree>
    <p:extLst>
      <p:ext uri="{BB962C8B-B14F-4D97-AF65-F5344CB8AC3E}">
        <p14:creationId xmlns:p14="http://schemas.microsoft.com/office/powerpoint/2010/main" val="928931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Demo: Dependency Injection</a:t>
            </a:r>
          </a:p>
        </p:txBody>
      </p:sp>
    </p:spTree>
    <p:extLst>
      <p:ext uri="{BB962C8B-B14F-4D97-AF65-F5344CB8AC3E}">
        <p14:creationId xmlns:p14="http://schemas.microsoft.com/office/powerpoint/2010/main" val="28895482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3: Controllers </a:t>
            </a:r>
          </a:p>
        </p:txBody>
      </p:sp>
      <p:sp>
        <p:nvSpPr>
          <p:cNvPr id="3" name="Text Placeholder 2"/>
          <p:cNvSpPr>
            <a:spLocks noGrp="1"/>
          </p:cNvSpPr>
          <p:nvPr>
            <p:ph type="body" sz="quarter" idx="12"/>
          </p:nvPr>
        </p:nvSpPr>
        <p:spPr/>
        <p:txBody>
          <a:bodyPr/>
          <a:lstStyle/>
          <a:p>
            <a:r>
              <a:rPr lang="en-US" altLang="en-US" dirty="0"/>
              <a:t>Section 4: Advanced Topics</a:t>
            </a:r>
          </a:p>
        </p:txBody>
      </p:sp>
      <p:sp>
        <p:nvSpPr>
          <p:cNvPr id="4" name="Text Placeholder 3"/>
          <p:cNvSpPr>
            <a:spLocks noGrp="1"/>
          </p:cNvSpPr>
          <p:nvPr>
            <p:ph type="body" sz="quarter" idx="14"/>
          </p:nvPr>
        </p:nvSpPr>
        <p:spPr/>
        <p:txBody>
          <a:bodyPr/>
          <a:lstStyle/>
          <a:p>
            <a:pPr lvl="0"/>
            <a:r>
              <a:rPr lang="en-US" dirty="0"/>
              <a:t>Lesson: Areas </a:t>
            </a:r>
          </a:p>
        </p:txBody>
      </p:sp>
    </p:spTree>
    <p:extLst>
      <p:ext uri="{BB962C8B-B14F-4D97-AF65-F5344CB8AC3E}">
        <p14:creationId xmlns:p14="http://schemas.microsoft.com/office/powerpoint/2010/main" val="3922130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Areas</a:t>
            </a:r>
          </a:p>
        </p:txBody>
      </p:sp>
      <p:sp>
        <p:nvSpPr>
          <p:cNvPr id="8" name="Slide Number Placeholder 7"/>
          <p:cNvSpPr>
            <a:spLocks noGrp="1"/>
          </p:cNvSpPr>
          <p:nvPr>
            <p:ph type="sldNum" sz="quarter" idx="12"/>
          </p:nvPr>
        </p:nvSpPr>
        <p:spPr/>
        <p:txBody>
          <a:bodyPr/>
          <a:lstStyle/>
          <a:p>
            <a:fld id="{FB652213-B38A-4919-9374-0996C08E32BA}" type="slidenum">
              <a:rPr lang="en-US" smtClean="0"/>
              <a:pPr/>
              <a:t>67</a:t>
            </a:fld>
            <a:endParaRPr lang="en-US" dirty="0"/>
          </a:p>
        </p:txBody>
      </p:sp>
      <p:sp>
        <p:nvSpPr>
          <p:cNvPr id="11" name="Content Placeholder 10"/>
          <p:cNvSpPr>
            <a:spLocks noGrp="1"/>
          </p:cNvSpPr>
          <p:nvPr>
            <p:ph type="body" sz="quarter" idx="13"/>
          </p:nvPr>
        </p:nvSpPr>
        <p:spPr/>
        <p:txBody>
          <a:bodyPr/>
          <a:lstStyle/>
          <a:p>
            <a:r>
              <a:rPr lang="en-US" dirty="0"/>
              <a:t>MVC Areas separate a large MVC application into smaller functional groupings</a:t>
            </a:r>
          </a:p>
          <a:p>
            <a:pPr lvl="1"/>
            <a:r>
              <a:rPr lang="en-US" dirty="0"/>
              <a:t>For example: large e-commerce site divided into areas for storefront, product reviews, user accounts, etc. </a:t>
            </a:r>
          </a:p>
          <a:p>
            <a:r>
              <a:rPr lang="en-US" dirty="0"/>
              <a:t>Area Guidelines </a:t>
            </a:r>
          </a:p>
          <a:p>
            <a:pPr lvl="1"/>
            <a:r>
              <a:rPr lang="en-US" dirty="0"/>
              <a:t>Areas directory must exist as a project child directory </a:t>
            </a:r>
          </a:p>
          <a:p>
            <a:pPr lvl="1"/>
            <a:r>
              <a:rPr lang="en-US" dirty="0"/>
              <a:t>Areas contains subdirectory for each area </a:t>
            </a:r>
          </a:p>
          <a:p>
            <a:pPr lvl="1"/>
            <a:r>
              <a:rPr lang="en-US" dirty="0"/>
              <a:t>Controllers should be located at: </a:t>
            </a:r>
            <a:br>
              <a:rPr lang="en-US" dirty="0"/>
            </a:br>
            <a:r>
              <a:rPr lang="en-US" b="1" i="1" dirty="0">
                <a:latin typeface="Consolas" panose="020B0609020204030204" pitchFamily="49" charset="0"/>
              </a:rPr>
              <a:t>/Areas/[area]/Controllers/[controller].cs </a:t>
            </a:r>
          </a:p>
          <a:p>
            <a:pPr lvl="1"/>
            <a:r>
              <a:rPr lang="en-US" dirty="0"/>
              <a:t>Views should be located at: </a:t>
            </a:r>
            <a:br>
              <a:rPr lang="en-US" dirty="0"/>
            </a:br>
            <a:r>
              <a:rPr lang="en-US" b="1" i="1" dirty="0">
                <a:latin typeface="Consolas" panose="020B0609020204030204" pitchFamily="49" charset="0"/>
              </a:rPr>
              <a:t>/Areas/[area]/Views/[controller]/[action].cshtml </a:t>
            </a:r>
          </a:p>
        </p:txBody>
      </p:sp>
      <p:pic>
        <p:nvPicPr>
          <p:cNvPr id="2" name="Picture 1"/>
          <p:cNvPicPr>
            <a:picLocks noChangeAspect="1"/>
          </p:cNvPicPr>
          <p:nvPr/>
        </p:nvPicPr>
        <p:blipFill>
          <a:blip r:embed="rId3"/>
          <a:stretch>
            <a:fillRect/>
          </a:stretch>
        </p:blipFill>
        <p:spPr>
          <a:xfrm>
            <a:off x="7700684" y="2114554"/>
            <a:ext cx="2342146" cy="4114798"/>
          </a:xfrm>
          <a:prstGeom prst="rect">
            <a:avLst/>
          </a:prstGeom>
        </p:spPr>
      </p:pic>
    </p:spTree>
    <p:extLst>
      <p:ext uri="{BB962C8B-B14F-4D97-AF65-F5344CB8AC3E}">
        <p14:creationId xmlns:p14="http://schemas.microsoft.com/office/powerpoint/2010/main" val="39484465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Area Registration and Linking</a:t>
            </a:r>
          </a:p>
        </p:txBody>
      </p:sp>
      <p:sp>
        <p:nvSpPr>
          <p:cNvPr id="4" name="Slide Number Placeholder 3"/>
          <p:cNvSpPr>
            <a:spLocks noGrp="1"/>
          </p:cNvSpPr>
          <p:nvPr>
            <p:ph type="sldNum" sz="quarter" idx="12"/>
          </p:nvPr>
        </p:nvSpPr>
        <p:spPr/>
        <p:txBody>
          <a:bodyPr/>
          <a:lstStyle/>
          <a:p>
            <a:fld id="{A0AE9EC9-F182-4A35-8041-CBBE9CFA6E78}" type="slidenum">
              <a:rPr lang="en-US" smtClean="0"/>
              <a:pPr/>
              <a:t>68</a:t>
            </a:fld>
            <a:endParaRPr lang="en-US" dirty="0"/>
          </a:p>
        </p:txBody>
      </p:sp>
      <p:sp>
        <p:nvSpPr>
          <p:cNvPr id="3" name="Content Placeholder 2"/>
          <p:cNvSpPr>
            <a:spLocks noGrp="1"/>
          </p:cNvSpPr>
          <p:nvPr>
            <p:ph type="body" sz="quarter" idx="13"/>
          </p:nvPr>
        </p:nvSpPr>
        <p:spPr/>
        <p:txBody>
          <a:bodyPr/>
          <a:lstStyle/>
          <a:p>
            <a:r>
              <a:rPr lang="en-US" dirty="0"/>
              <a:t>Area Registration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rcRect/>
          <a:stretch/>
        </p:blipFill>
        <p:spPr>
          <a:xfrm>
            <a:off x="402335" y="1676400"/>
            <a:ext cx="6575615" cy="2210107"/>
          </a:xfrm>
          <a:prstGeom prst="rect">
            <a:avLst/>
          </a:prstGeom>
          <a:ln>
            <a:solidFill>
              <a:schemeClr val="tx1">
                <a:lumMod val="75000"/>
              </a:schemeClr>
            </a:solidFill>
          </a:ln>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600" y="1676400"/>
            <a:ext cx="4207892" cy="2210108"/>
          </a:xfrm>
          <a:prstGeom prst="rect">
            <a:avLst/>
          </a:prstGeom>
          <a:ln>
            <a:solidFill>
              <a:schemeClr val="tx1">
                <a:lumMod val="75000"/>
              </a:schemeClr>
            </a:solidFill>
          </a:ln>
        </p:spPr>
      </p:pic>
      <p:sp>
        <p:nvSpPr>
          <p:cNvPr id="10" name="TextBox 9"/>
          <p:cNvSpPr txBox="1"/>
          <p:nvPr/>
        </p:nvSpPr>
        <p:spPr>
          <a:xfrm>
            <a:off x="2362200" y="3886508"/>
            <a:ext cx="2895600" cy="292388"/>
          </a:xfrm>
          <a:prstGeom prst="rect">
            <a:avLst/>
          </a:prstGeom>
          <a:noFill/>
        </p:spPr>
        <p:txBody>
          <a:bodyPr wrap="square" rtlCol="0">
            <a:spAutoFit/>
          </a:bodyPr>
          <a:lstStyle/>
          <a:p>
            <a:pPr algn="ctr"/>
            <a:r>
              <a:rPr lang="en-US" sz="1300" dirty="0">
                <a:latin typeface="Segoe UI" panose="020B0502040204020203" pitchFamily="34" charset="0"/>
                <a:cs typeface="Segoe UI" panose="020B0502040204020203" pitchFamily="34" charset="0"/>
              </a:rPr>
              <a:t>Startup.cs</a:t>
            </a:r>
          </a:p>
        </p:txBody>
      </p:sp>
      <p:sp>
        <p:nvSpPr>
          <p:cNvPr id="11" name="TextBox 10"/>
          <p:cNvSpPr txBox="1"/>
          <p:nvPr/>
        </p:nvSpPr>
        <p:spPr>
          <a:xfrm>
            <a:off x="7086600" y="3886508"/>
            <a:ext cx="4207892"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~/Areas/Store/Controllers/ProductController.cshtml</a:t>
            </a:r>
          </a:p>
        </p:txBody>
      </p:sp>
    </p:spTree>
    <p:extLst>
      <p:ext uri="{BB962C8B-B14F-4D97-AF65-F5344CB8AC3E}">
        <p14:creationId xmlns:p14="http://schemas.microsoft.com/office/powerpoint/2010/main" val="7880352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Demo: Areas</a:t>
            </a:r>
          </a:p>
        </p:txBody>
      </p:sp>
    </p:spTree>
    <p:extLst>
      <p:ext uri="{BB962C8B-B14F-4D97-AF65-F5344CB8AC3E}">
        <p14:creationId xmlns:p14="http://schemas.microsoft.com/office/powerpoint/2010/main" val="3881076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of Controllers</a:t>
            </a:r>
          </a:p>
        </p:txBody>
      </p:sp>
      <p:sp>
        <p:nvSpPr>
          <p:cNvPr id="5" name="Slide Number Placeholder 4"/>
          <p:cNvSpPr>
            <a:spLocks noGrp="1"/>
          </p:cNvSpPr>
          <p:nvPr>
            <p:ph type="sldNum" sz="quarter" idx="12"/>
          </p:nvPr>
        </p:nvSpPr>
        <p:spPr/>
        <p:txBody>
          <a:bodyPr/>
          <a:lstStyle/>
          <a:p>
            <a:fld id="{026CCAEB-CB17-44EB-A892-4553F1D666B6}" type="slidenum">
              <a:rPr lang="en-US" smtClean="0"/>
              <a:pPr/>
              <a:t>7</a:t>
            </a:fld>
            <a:endParaRPr lang="en-US" dirty="0"/>
          </a:p>
        </p:txBody>
      </p:sp>
      <p:sp>
        <p:nvSpPr>
          <p:cNvPr id="20" name="Content Placeholder 6"/>
          <p:cNvSpPr>
            <a:spLocks noGrp="1"/>
          </p:cNvSpPr>
          <p:nvPr>
            <p:ph type="body" sz="quarter" idx="13"/>
          </p:nvPr>
        </p:nvSpPr>
        <p:spPr/>
        <p:txBody>
          <a:bodyPr/>
          <a:lstStyle/>
          <a:p>
            <a:r>
              <a:rPr lang="en-MY" dirty="0"/>
              <a:t>Controllers are the initial entry point for a given request</a:t>
            </a:r>
          </a:p>
          <a:p>
            <a:r>
              <a:rPr lang="en-MY" dirty="0"/>
              <a:t>Responsible for:</a:t>
            </a:r>
          </a:p>
          <a:p>
            <a:pPr lvl="1"/>
            <a:r>
              <a:rPr lang="en-US" dirty="0"/>
              <a:t>Handling and responding to user input and interaction</a:t>
            </a:r>
          </a:p>
          <a:p>
            <a:pPr lvl="1"/>
            <a:r>
              <a:rPr lang="en-US" dirty="0"/>
              <a:t>Selecting which model types to work with</a:t>
            </a:r>
          </a:p>
          <a:p>
            <a:pPr lvl="1"/>
            <a:r>
              <a:rPr lang="en-US" dirty="0"/>
              <a:t>Selecting which view to render in response</a:t>
            </a:r>
          </a:p>
          <a:p>
            <a:endParaRPr lang="en-MY" dirty="0"/>
          </a:p>
        </p:txBody>
      </p:sp>
      <p:grpSp>
        <p:nvGrpSpPr>
          <p:cNvPr id="6" name="Group 5">
            <a:extLst>
              <a:ext uri="{FF2B5EF4-FFF2-40B4-BE49-F238E27FC236}">
                <a16:creationId xmlns:a16="http://schemas.microsoft.com/office/drawing/2014/main" id="{6D29065A-A796-4280-82A4-42DFEE599435}"/>
              </a:ext>
            </a:extLst>
          </p:cNvPr>
          <p:cNvGrpSpPr/>
          <p:nvPr/>
        </p:nvGrpSpPr>
        <p:grpSpPr>
          <a:xfrm>
            <a:off x="3916008" y="4927600"/>
            <a:ext cx="7764824" cy="1371600"/>
            <a:chOff x="765788" y="4187874"/>
            <a:chExt cx="7764824" cy="1371600"/>
          </a:xfrm>
        </p:grpSpPr>
        <p:sp>
          <p:nvSpPr>
            <p:cNvPr id="7" name="Rectangle 6">
              <a:extLst>
                <a:ext uri="{FF2B5EF4-FFF2-40B4-BE49-F238E27FC236}">
                  <a16:creationId xmlns:a16="http://schemas.microsoft.com/office/drawing/2014/main" id="{8DD0ACDC-4AEB-4DB3-9ED3-5F11776E9176}"/>
                </a:ext>
              </a:extLst>
            </p:cNvPr>
            <p:cNvSpPr/>
            <p:nvPr/>
          </p:nvSpPr>
          <p:spPr bwMode="auto">
            <a:xfrm>
              <a:off x="765788" y="4408363"/>
              <a:ext cx="1878374" cy="914175"/>
            </a:xfrm>
            <a:prstGeom prst="rect">
              <a:avLst/>
            </a:prstGeom>
            <a:solidFill>
              <a:srgbClr val="0019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rPr>
                <a:t>Controller</a:t>
              </a:r>
            </a:p>
            <a:p>
              <a:pPr defTabSz="914099" fontAlgn="base">
                <a:spcBef>
                  <a:spcPct val="0"/>
                </a:spcBef>
                <a:spcAft>
                  <a:spcPct val="0"/>
                </a:spcAft>
              </a:pPr>
              <a:r>
                <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rPr>
                <a:t>(Input)</a:t>
              </a:r>
            </a:p>
          </p:txBody>
        </p:sp>
        <p:sp>
          <p:nvSpPr>
            <p:cNvPr id="8" name="Rectangle 7">
              <a:extLst>
                <a:ext uri="{FF2B5EF4-FFF2-40B4-BE49-F238E27FC236}">
                  <a16:creationId xmlns:a16="http://schemas.microsoft.com/office/drawing/2014/main" id="{1C1C79CB-7490-499E-8F63-E92F920B3356}"/>
                </a:ext>
              </a:extLst>
            </p:cNvPr>
            <p:cNvSpPr/>
            <p:nvPr/>
          </p:nvSpPr>
          <p:spPr bwMode="auto">
            <a:xfrm>
              <a:off x="6652238" y="4378486"/>
              <a:ext cx="1878374" cy="91417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rPr>
                <a:t>View</a:t>
              </a:r>
            </a:p>
            <a:p>
              <a:pPr defTabSz="914099" fontAlgn="base">
                <a:spcBef>
                  <a:spcPct val="0"/>
                </a:spcBef>
                <a:spcAft>
                  <a:spcPct val="0"/>
                </a:spcAft>
              </a:pPr>
              <a:r>
                <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rPr>
                <a:t>(Presentation)</a:t>
              </a:r>
            </a:p>
          </p:txBody>
        </p:sp>
        <p:sp>
          <p:nvSpPr>
            <p:cNvPr id="9" name="Right Arrow 23">
              <a:extLst>
                <a:ext uri="{FF2B5EF4-FFF2-40B4-BE49-F238E27FC236}">
                  <a16:creationId xmlns:a16="http://schemas.microsoft.com/office/drawing/2014/main" id="{260940CB-6F44-4376-854C-8B4BA6D6CAD3}"/>
                </a:ext>
              </a:extLst>
            </p:cNvPr>
            <p:cNvSpPr/>
            <p:nvPr/>
          </p:nvSpPr>
          <p:spPr bwMode="auto">
            <a:xfrm>
              <a:off x="2699792" y="4433797"/>
              <a:ext cx="3879138" cy="813661"/>
            </a:xfrm>
            <a:prstGeom prst="rightArrow">
              <a:avLst/>
            </a:prstGeom>
            <a:solidFill>
              <a:srgbClr val="0019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 name="Picture 4">
              <a:extLst>
                <a:ext uri="{FF2B5EF4-FFF2-40B4-BE49-F238E27FC236}">
                  <a16:creationId xmlns:a16="http://schemas.microsoft.com/office/drawing/2014/main" id="{692434D4-41A5-40F6-88B2-8AE4EBB53491}"/>
                </a:ext>
              </a:extLst>
            </p:cNvPr>
            <p:cNvPicPr>
              <a:picLocks noChangeAspect="1" noChangeArrowheads="1"/>
            </p:cNvPicPr>
            <p:nvPr/>
          </p:nvPicPr>
          <p:blipFill>
            <a:blip r:embed="rId3" cstate="print"/>
            <a:srcRect b="2703"/>
            <a:stretch>
              <a:fillRect/>
            </a:stretch>
          </p:blipFill>
          <p:spPr bwMode="auto">
            <a:xfrm>
              <a:off x="3581400" y="4187874"/>
              <a:ext cx="1943100" cy="1371600"/>
            </a:xfrm>
            <a:prstGeom prst="roundRect">
              <a:avLst>
                <a:gd name="adj" fmla="val 8594"/>
              </a:avLst>
            </a:prstGeom>
            <a:solidFill>
              <a:srgbClr val="FFFFFF">
                <a:shade val="85000"/>
              </a:srgbClr>
            </a:solidFill>
            <a:ln>
              <a:noFill/>
            </a:ln>
            <a:effectLst/>
          </p:spPr>
        </p:pic>
      </p:grpSp>
    </p:spTree>
    <p:extLst>
      <p:ext uri="{BB962C8B-B14F-4D97-AF65-F5344CB8AC3E}">
        <p14:creationId xmlns:p14="http://schemas.microsoft.com/office/powerpoint/2010/main" val="31578926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dirty="0"/>
              <a:t>Module 3: Controllers</a:t>
            </a:r>
            <a:endParaRPr lang="en-US" altLang="en-US" dirty="0"/>
          </a:p>
        </p:txBody>
      </p:sp>
      <p:sp>
        <p:nvSpPr>
          <p:cNvPr id="33795" name="Text Placeholder 6"/>
          <p:cNvSpPr>
            <a:spLocks noGrp="1"/>
          </p:cNvSpPr>
          <p:nvPr>
            <p:ph type="body" sz="quarter" idx="12"/>
          </p:nvPr>
        </p:nvSpPr>
        <p:spPr/>
        <p:txBody>
          <a:bodyPr/>
          <a:lstStyle/>
          <a:p>
            <a:r>
              <a:rPr lang="en-US" altLang="en-US" dirty="0"/>
              <a:t>Section 4: Advanced Topics</a:t>
            </a:r>
          </a:p>
        </p:txBody>
      </p:sp>
      <p:sp>
        <p:nvSpPr>
          <p:cNvPr id="9" name="Text Placeholder 8"/>
          <p:cNvSpPr>
            <a:spLocks noGrp="1"/>
          </p:cNvSpPr>
          <p:nvPr>
            <p:ph type="body" sz="quarter" idx="14"/>
          </p:nvPr>
        </p:nvSpPr>
        <p:spPr/>
        <p:txBody>
          <a:bodyPr/>
          <a:lstStyle/>
          <a:p>
            <a:r>
              <a:rPr lang="en-US" dirty="0"/>
              <a:t>Lesson: </a:t>
            </a:r>
            <a:r>
              <a:rPr lang="en-US" altLang="en-US" dirty="0"/>
              <a:t>Async Controller Actions</a:t>
            </a:r>
          </a:p>
        </p:txBody>
      </p:sp>
    </p:spTree>
    <p:extLst>
      <p:ext uri="{BB962C8B-B14F-4D97-AF65-F5344CB8AC3E}">
        <p14:creationId xmlns:p14="http://schemas.microsoft.com/office/powerpoint/2010/main" val="16638678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Asynchronous Controller Action Methods</a:t>
            </a:r>
          </a:p>
        </p:txBody>
      </p:sp>
      <p:sp>
        <p:nvSpPr>
          <p:cNvPr id="5" name="Slide Number Placeholder 4"/>
          <p:cNvSpPr>
            <a:spLocks noGrp="1"/>
          </p:cNvSpPr>
          <p:nvPr>
            <p:ph type="sldNum" sz="quarter" idx="12"/>
          </p:nvPr>
        </p:nvSpPr>
        <p:spPr/>
        <p:txBody>
          <a:bodyPr/>
          <a:lstStyle/>
          <a:p>
            <a:fld id="{026CCAEB-CB17-44EB-A892-4553F1D666B6}" type="slidenum">
              <a:rPr lang="en-US" smtClean="0"/>
              <a:pPr/>
              <a:t>71</a:t>
            </a:fld>
            <a:endParaRPr lang="en-US" dirty="0"/>
          </a:p>
        </p:txBody>
      </p:sp>
      <p:sp>
        <p:nvSpPr>
          <p:cNvPr id="3" name="Content Placeholder 2"/>
          <p:cNvSpPr>
            <a:spLocks noGrp="1"/>
          </p:cNvSpPr>
          <p:nvPr>
            <p:ph type="body" sz="quarter" idx="13"/>
          </p:nvPr>
        </p:nvSpPr>
        <p:spPr/>
        <p:txBody>
          <a:bodyPr/>
          <a:lstStyle/>
          <a:p>
            <a:r>
              <a:rPr lang="en-US" dirty="0"/>
              <a:t>ASP.NET MVC supports asynchronous action methods </a:t>
            </a:r>
          </a:p>
        </p:txBody>
      </p:sp>
      <p:pic>
        <p:nvPicPr>
          <p:cNvPr id="6" name="Picture 5"/>
          <p:cNvPicPr>
            <a:picLocks noChangeAspect="1"/>
          </p:cNvPicPr>
          <p:nvPr/>
        </p:nvPicPr>
        <p:blipFill>
          <a:blip r:embed="rId3"/>
          <a:stretch>
            <a:fillRect/>
          </a:stretch>
        </p:blipFill>
        <p:spPr>
          <a:xfrm>
            <a:off x="3232785" y="1752601"/>
            <a:ext cx="5543550" cy="4486275"/>
          </a:xfrm>
          <a:prstGeom prst="rect">
            <a:avLst/>
          </a:prstGeom>
          <a:ln>
            <a:solidFill>
              <a:schemeClr val="tx1">
                <a:lumMod val="85000"/>
                <a:lumOff val="15000"/>
              </a:schemeClr>
            </a:solidFill>
          </a:ln>
          <a:effectLst/>
        </p:spPr>
      </p:pic>
    </p:spTree>
    <p:extLst>
      <p:ext uri="{BB962C8B-B14F-4D97-AF65-F5344CB8AC3E}">
        <p14:creationId xmlns:p14="http://schemas.microsoft.com/office/powerpoint/2010/main" val="8425565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 vs. Async Action Methods </a:t>
            </a:r>
          </a:p>
        </p:txBody>
      </p:sp>
      <p:sp>
        <p:nvSpPr>
          <p:cNvPr id="4" name="Slide Number Placeholder 3"/>
          <p:cNvSpPr>
            <a:spLocks noGrp="1"/>
          </p:cNvSpPr>
          <p:nvPr>
            <p:ph type="sldNum" sz="quarter" idx="12"/>
          </p:nvPr>
        </p:nvSpPr>
        <p:spPr/>
        <p:txBody>
          <a:bodyPr/>
          <a:lstStyle/>
          <a:p>
            <a:fld id="{A0AE9EC9-F182-4A35-8041-CBBE9CFA6E78}" type="slidenum">
              <a:rPr lang="en-US" smtClean="0"/>
              <a:pPr/>
              <a:t>72</a:t>
            </a:fld>
            <a:endParaRPr lang="en-US" dirty="0"/>
          </a:p>
        </p:txBody>
      </p:sp>
      <p:sp>
        <p:nvSpPr>
          <p:cNvPr id="3" name="Content Placeholder 2"/>
          <p:cNvSpPr>
            <a:spLocks noGrp="1"/>
          </p:cNvSpPr>
          <p:nvPr>
            <p:ph type="body" sz="quarter" idx="13"/>
          </p:nvPr>
        </p:nvSpPr>
        <p:spPr/>
        <p:txBody>
          <a:bodyPr/>
          <a:lstStyle/>
          <a:p>
            <a:r>
              <a:rPr lang="en-US" dirty="0"/>
              <a:t>Use </a:t>
            </a:r>
            <a:r>
              <a:rPr lang="en-US" b="1" dirty="0"/>
              <a:t>synchronous</a:t>
            </a:r>
            <a:r>
              <a:rPr lang="en-US" dirty="0"/>
              <a:t> methods when:</a:t>
            </a:r>
          </a:p>
          <a:p>
            <a:pPr lvl="1"/>
            <a:r>
              <a:rPr lang="en-US" dirty="0"/>
              <a:t>The operations are simple or short-running</a:t>
            </a:r>
          </a:p>
          <a:p>
            <a:pPr lvl="1"/>
            <a:r>
              <a:rPr lang="en-US" dirty="0"/>
              <a:t>Simplicity is more important than efficiency</a:t>
            </a:r>
          </a:p>
          <a:p>
            <a:pPr lvl="1"/>
            <a:r>
              <a:rPr lang="en-US" dirty="0"/>
              <a:t>The operations are primarily CPU operations instead of operations that involve extensive disk or network overhead </a:t>
            </a:r>
          </a:p>
          <a:p>
            <a:r>
              <a:rPr lang="en-US" dirty="0"/>
              <a:t>Use </a:t>
            </a:r>
            <a:r>
              <a:rPr lang="en-US" b="1" dirty="0"/>
              <a:t>asynchronous</a:t>
            </a:r>
            <a:r>
              <a:rPr lang="en-US" dirty="0"/>
              <a:t> methods when: </a:t>
            </a:r>
          </a:p>
          <a:p>
            <a:pPr lvl="1"/>
            <a:r>
              <a:rPr lang="en-US" dirty="0"/>
              <a:t>You are calling services </a:t>
            </a:r>
          </a:p>
          <a:p>
            <a:pPr lvl="1"/>
            <a:r>
              <a:rPr lang="en-US" dirty="0"/>
              <a:t>The operations are network-bound or I/O-bound instead of CPU-bound </a:t>
            </a:r>
          </a:p>
          <a:p>
            <a:pPr lvl="1"/>
            <a:r>
              <a:rPr lang="en-US" dirty="0"/>
              <a:t>Parallelism is more important than simplicity of code </a:t>
            </a:r>
          </a:p>
          <a:p>
            <a:pPr lvl="1"/>
            <a:r>
              <a:rPr lang="en-US" dirty="0"/>
              <a:t>Enabling cancelation of a long-running request </a:t>
            </a:r>
          </a:p>
        </p:txBody>
      </p:sp>
    </p:spTree>
    <p:extLst>
      <p:ext uri="{BB962C8B-B14F-4D97-AF65-F5344CB8AC3E}">
        <p14:creationId xmlns:p14="http://schemas.microsoft.com/office/powerpoint/2010/main" val="347836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dirty="0"/>
              <a:t>Module 3: Controllers</a:t>
            </a:r>
            <a:endParaRPr lang="en-US" altLang="en-US" dirty="0"/>
          </a:p>
        </p:txBody>
      </p:sp>
      <p:sp>
        <p:nvSpPr>
          <p:cNvPr id="33795" name="Text Placeholder 6"/>
          <p:cNvSpPr>
            <a:spLocks noGrp="1"/>
          </p:cNvSpPr>
          <p:nvPr>
            <p:ph type="body" sz="quarter" idx="12"/>
          </p:nvPr>
        </p:nvSpPr>
        <p:spPr/>
        <p:txBody>
          <a:bodyPr/>
          <a:lstStyle/>
          <a:p>
            <a:r>
              <a:rPr lang="en-US" altLang="en-US" dirty="0"/>
              <a:t>Section 4: Advanced Topics</a:t>
            </a:r>
          </a:p>
        </p:txBody>
      </p:sp>
      <p:sp>
        <p:nvSpPr>
          <p:cNvPr id="9" name="Text Placeholder 8"/>
          <p:cNvSpPr>
            <a:spLocks noGrp="1"/>
          </p:cNvSpPr>
          <p:nvPr>
            <p:ph type="body" sz="quarter" idx="14"/>
          </p:nvPr>
        </p:nvSpPr>
        <p:spPr/>
        <p:txBody>
          <a:bodyPr/>
          <a:lstStyle/>
          <a:p>
            <a:r>
              <a:rPr lang="en-US" dirty="0"/>
              <a:t>Lesson: Caching</a:t>
            </a:r>
            <a:endParaRPr lang="en-US" altLang="en-US" dirty="0"/>
          </a:p>
        </p:txBody>
      </p:sp>
    </p:spTree>
    <p:extLst>
      <p:ext uri="{BB962C8B-B14F-4D97-AF65-F5344CB8AC3E}">
        <p14:creationId xmlns:p14="http://schemas.microsoft.com/office/powerpoint/2010/main" val="4085642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Caching</a:t>
            </a:r>
          </a:p>
        </p:txBody>
      </p:sp>
      <p:sp>
        <p:nvSpPr>
          <p:cNvPr id="6" name="Text Placeholder 5"/>
          <p:cNvSpPr>
            <a:spLocks noGrp="1"/>
          </p:cNvSpPr>
          <p:nvPr>
            <p:ph type="body" sz="quarter" idx="13"/>
          </p:nvPr>
        </p:nvSpPr>
        <p:spPr/>
        <p:txBody>
          <a:bodyPr/>
          <a:lstStyle/>
          <a:p>
            <a:r>
              <a:rPr lang="en-US" dirty="0"/>
              <a:t>In-memory Caching</a:t>
            </a:r>
          </a:p>
          <a:p>
            <a:pPr lvl="1"/>
            <a:r>
              <a:rPr lang="en-US" dirty="0"/>
              <a:t>Stored in memory of a single server</a:t>
            </a:r>
          </a:p>
          <a:p>
            <a:r>
              <a:rPr lang="en-US" dirty="0"/>
              <a:t>Distributed Caching</a:t>
            </a:r>
          </a:p>
          <a:p>
            <a:pPr lvl="1"/>
            <a:r>
              <a:rPr lang="en-US" dirty="0"/>
              <a:t>Shared by multiple servers</a:t>
            </a:r>
          </a:p>
          <a:p>
            <a:pPr lvl="1"/>
            <a:r>
              <a:rPr lang="en-US" dirty="0"/>
              <a:t>Used by server-farm hosted apps</a:t>
            </a:r>
          </a:p>
          <a:p>
            <a:r>
              <a:rPr lang="en-US" dirty="0"/>
              <a:t>Response Caching</a:t>
            </a:r>
          </a:p>
          <a:p>
            <a:r>
              <a:rPr lang="en-US" dirty="0"/>
              <a:t>Output Caching</a:t>
            </a:r>
          </a:p>
          <a:p>
            <a:endParaRPr lang="en-US" dirty="0"/>
          </a:p>
        </p:txBody>
      </p:sp>
    </p:spTree>
    <p:extLst>
      <p:ext uri="{BB962C8B-B14F-4D97-AF65-F5344CB8AC3E}">
        <p14:creationId xmlns:p14="http://schemas.microsoft.com/office/powerpoint/2010/main" val="15262905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In-Memory Caching</a:t>
            </a:r>
          </a:p>
        </p:txBody>
      </p:sp>
      <p:sp>
        <p:nvSpPr>
          <p:cNvPr id="3" name="Slide Number Placeholder 2"/>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75</a:t>
            </a:fld>
            <a:endParaRPr lang="en-US" sz="1800" kern="0" dirty="0">
              <a:solidFill>
                <a:sysClr val="windowText" lastClr="000000"/>
              </a:solidFill>
            </a:endParaRPr>
          </a:p>
        </p:txBody>
      </p:sp>
      <p:sp>
        <p:nvSpPr>
          <p:cNvPr id="4" name="Text Placeholder 3"/>
          <p:cNvSpPr>
            <a:spLocks noGrp="1"/>
          </p:cNvSpPr>
          <p:nvPr>
            <p:ph type="body" sz="quarter" idx="13"/>
          </p:nvPr>
        </p:nvSpPr>
        <p:spPr>
          <a:xfrm>
            <a:off x="8776814" y="2917046"/>
            <a:ext cx="2799490" cy="1555740"/>
          </a:xfrm>
        </p:spPr>
        <p:txBody>
          <a:bodyPr>
            <a:normAutofit lnSpcReduction="10000"/>
          </a:bodyPr>
          <a:lstStyle/>
          <a:p>
            <a:pPr marL="0" indent="0">
              <a:buNone/>
            </a:pPr>
            <a:r>
              <a:rPr lang="en-US" sz="2400" dirty="0"/>
              <a:t>Example of Caching used by Middleware</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0692" y="987552"/>
            <a:ext cx="5376672" cy="5414728"/>
          </a:xfrm>
          <a:prstGeom prst="rect">
            <a:avLst/>
          </a:prstGeom>
          <a:ln>
            <a:solidFill>
              <a:schemeClr val="tx1">
                <a:lumMod val="85000"/>
                <a:lumOff val="15000"/>
              </a:schemeClr>
            </a:solidFill>
          </a:ln>
        </p:spPr>
      </p:pic>
    </p:spTree>
    <p:extLst>
      <p:ext uri="{BB962C8B-B14F-4D97-AF65-F5344CB8AC3E}">
        <p14:creationId xmlns:p14="http://schemas.microsoft.com/office/powerpoint/2010/main" val="16007787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Response Caching</a:t>
            </a:r>
          </a:p>
        </p:txBody>
      </p:sp>
      <p:sp>
        <p:nvSpPr>
          <p:cNvPr id="3" name="Slide Number Placeholder 2"/>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pPr defTabSz="914400" eaLnBrk="1" fontAlgn="auto" hangingPunct="1">
                <a:spcBef>
                  <a:spcPts val="0"/>
                </a:spcBef>
                <a:spcAft>
                  <a:spcPts val="0"/>
                </a:spcAft>
              </a:pPr>
              <a:t>76</a:t>
            </a:fld>
            <a:endParaRPr lang="en-US" sz="1800" kern="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828" y="1130403"/>
            <a:ext cx="10058400" cy="5083098"/>
          </a:xfrm>
          <a:prstGeom prst="rect">
            <a:avLst/>
          </a:prstGeom>
        </p:spPr>
      </p:pic>
    </p:spTree>
    <p:extLst>
      <p:ext uri="{BB962C8B-B14F-4D97-AF65-F5344CB8AC3E}">
        <p14:creationId xmlns:p14="http://schemas.microsoft.com/office/powerpoint/2010/main" val="10113790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Demo: In-Memory Caching</a:t>
            </a:r>
          </a:p>
        </p:txBody>
      </p:sp>
    </p:spTree>
    <p:extLst>
      <p:ext uri="{BB962C8B-B14F-4D97-AF65-F5344CB8AC3E}">
        <p14:creationId xmlns:p14="http://schemas.microsoft.com/office/powerpoint/2010/main" val="3942780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dirty="0"/>
              <a:t>Module 3: Controllers</a:t>
            </a:r>
            <a:endParaRPr lang="en-US" altLang="en-US" dirty="0"/>
          </a:p>
        </p:txBody>
      </p:sp>
      <p:sp>
        <p:nvSpPr>
          <p:cNvPr id="33795" name="Text Placeholder 6"/>
          <p:cNvSpPr>
            <a:spLocks noGrp="1"/>
          </p:cNvSpPr>
          <p:nvPr>
            <p:ph type="body" sz="quarter" idx="12"/>
          </p:nvPr>
        </p:nvSpPr>
        <p:spPr/>
        <p:txBody>
          <a:bodyPr/>
          <a:lstStyle/>
          <a:p>
            <a:r>
              <a:rPr lang="en-US" altLang="en-US" dirty="0"/>
              <a:t>Section 4: </a:t>
            </a:r>
            <a:r>
              <a:rPr lang="en-US" dirty="0"/>
              <a:t>Advanced Topics </a:t>
            </a:r>
            <a:endParaRPr lang="en-US" altLang="en-US" dirty="0"/>
          </a:p>
        </p:txBody>
      </p:sp>
      <p:sp>
        <p:nvSpPr>
          <p:cNvPr id="9" name="Text Placeholder 8"/>
          <p:cNvSpPr>
            <a:spLocks noGrp="1"/>
          </p:cNvSpPr>
          <p:nvPr>
            <p:ph type="body" sz="quarter" idx="14"/>
          </p:nvPr>
        </p:nvSpPr>
        <p:spPr/>
        <p:txBody>
          <a:bodyPr/>
          <a:lstStyle/>
          <a:p>
            <a:r>
              <a:rPr lang="en-US" dirty="0"/>
              <a:t>Lesson 1: Error Logging Middleware</a:t>
            </a:r>
            <a:endParaRPr lang="en-US" altLang="en-US" dirty="0"/>
          </a:p>
        </p:txBody>
      </p:sp>
    </p:spTree>
    <p:extLst>
      <p:ext uri="{BB962C8B-B14F-4D97-AF65-F5344CB8AC3E}">
        <p14:creationId xmlns:p14="http://schemas.microsoft.com/office/powerpoint/2010/main" val="23869885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Logging Middleware (ELM)</a:t>
            </a:r>
          </a:p>
        </p:txBody>
      </p:sp>
      <p:sp>
        <p:nvSpPr>
          <p:cNvPr id="4" name="Slide Number Placeholder 3"/>
          <p:cNvSpPr>
            <a:spLocks noGrp="1"/>
          </p:cNvSpPr>
          <p:nvPr>
            <p:ph type="sldNum" sz="quarter" idx="12"/>
          </p:nvPr>
        </p:nvSpPr>
        <p:spPr/>
        <p:txBody>
          <a:bodyPr/>
          <a:lstStyle/>
          <a:p>
            <a:fld id="{A0AE9EC9-F182-4A35-8041-CBBE9CFA6E78}" type="slidenum">
              <a:rPr lang="en-US" smtClean="0"/>
              <a:pPr/>
              <a:t>79</a:t>
            </a:fld>
            <a:endParaRPr lang="en-US" dirty="0"/>
          </a:p>
        </p:txBody>
      </p:sp>
      <p:pic>
        <p:nvPicPr>
          <p:cNvPr id="8" name="Content Placeholder 7"/>
          <p:cNvPicPr>
            <a:picLocks noGrp="1" noChangeAspect="1"/>
          </p:cNvPicPr>
          <p:nvPr>
            <p:ph sz="quarter" idx="4294967295"/>
          </p:nvPr>
        </p:nvPicPr>
        <p:blipFill>
          <a:blip r:embed="rId3"/>
          <a:stretch>
            <a:fillRect/>
          </a:stretch>
        </p:blipFill>
        <p:spPr>
          <a:xfrm>
            <a:off x="1219200" y="1115724"/>
            <a:ext cx="9877425" cy="4924425"/>
          </a:xfrm>
          <a:prstGeom prst="rect">
            <a:avLst/>
          </a:prstGeom>
        </p:spPr>
      </p:pic>
      <p:sp>
        <p:nvSpPr>
          <p:cNvPr id="9" name="TextBox 8"/>
          <p:cNvSpPr txBox="1"/>
          <p:nvPr/>
        </p:nvSpPr>
        <p:spPr>
          <a:xfrm>
            <a:off x="3771899" y="6063733"/>
            <a:ext cx="4343400" cy="369332"/>
          </a:xfrm>
          <a:prstGeom prst="rect">
            <a:avLst/>
          </a:prstGeom>
          <a:noFill/>
        </p:spPr>
        <p:txBody>
          <a:bodyPr wrap="square" rtlCol="0">
            <a:spAutoFit/>
          </a:bodyPr>
          <a:lstStyle/>
          <a:p>
            <a:pPr algn="ctr"/>
            <a:r>
              <a:rPr lang="en-US" b="1" dirty="0" err="1"/>
              <a:t>Microsoft.AspNetCore.Diagnostics.Elm</a:t>
            </a:r>
            <a:endParaRPr lang="en-US" b="1" dirty="0"/>
          </a:p>
        </p:txBody>
      </p:sp>
    </p:spTree>
    <p:extLst>
      <p:ext uri="{BB962C8B-B14F-4D97-AF65-F5344CB8AC3E}">
        <p14:creationId xmlns:p14="http://schemas.microsoft.com/office/powerpoint/2010/main" val="3957109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4E315-E727-4F28-9348-895F7DACB663}"/>
              </a:ext>
            </a:extLst>
          </p:cNvPr>
          <p:cNvSpPr>
            <a:spLocks noGrp="1"/>
          </p:cNvSpPr>
          <p:nvPr>
            <p:ph type="title"/>
          </p:nvPr>
        </p:nvSpPr>
        <p:spPr/>
        <p:txBody>
          <a:bodyPr/>
          <a:lstStyle/>
          <a:p>
            <a:r>
              <a:rPr lang="en-US" dirty="0"/>
              <a:t>Role of Controllers (</a:t>
            </a:r>
            <a:r>
              <a:rPr lang="en-US" dirty="0" err="1"/>
              <a:t>cont</a:t>
            </a:r>
            <a:r>
              <a:rPr lang="en-US" dirty="0"/>
              <a:t>)</a:t>
            </a:r>
          </a:p>
        </p:txBody>
      </p:sp>
      <p:sp>
        <p:nvSpPr>
          <p:cNvPr id="3" name="Slide Number Placeholder 2">
            <a:extLst>
              <a:ext uri="{FF2B5EF4-FFF2-40B4-BE49-F238E27FC236}">
                <a16:creationId xmlns:a16="http://schemas.microsoft.com/office/drawing/2014/main" id="{FE4E3377-D26F-4534-BD0D-4BB433F29262}"/>
              </a:ext>
            </a:extLst>
          </p:cNvPr>
          <p:cNvSpPr>
            <a:spLocks noGrp="1"/>
          </p:cNvSpPr>
          <p:nvPr>
            <p:ph type="sldNum" sz="quarter" idx="12"/>
          </p:nvPr>
        </p:nvSpPr>
        <p:spPr/>
        <p:txBody>
          <a:bodyPr/>
          <a:lstStyle/>
          <a:p>
            <a:pPr defTabSz="914400" eaLnBrk="1" fontAlgn="auto" hangingPunct="1">
              <a:spcBef>
                <a:spcPts val="0"/>
              </a:spcBef>
              <a:spcAft>
                <a:spcPts val="0"/>
              </a:spcAft>
              <a:defRPr/>
            </a:pPr>
            <a:fld id="{AFFF257A-30C5-4AFB-911B-BE4CEEA1EA82}" type="slidenum">
              <a:rPr lang="en-US" sz="1800" kern="0" smtClean="0">
                <a:solidFill>
                  <a:sysClr val="windowText" lastClr="000000"/>
                </a:solidFill>
              </a:rPr>
              <a:pPr defTabSz="914400" eaLnBrk="1" fontAlgn="auto" hangingPunct="1">
                <a:spcBef>
                  <a:spcPts val="0"/>
                </a:spcBef>
                <a:spcAft>
                  <a:spcPts val="0"/>
                </a:spcAft>
                <a:defRPr/>
              </a:pPr>
              <a:t>8</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0FA4FF2C-4615-4B9F-BD42-7CCA14B317CE}"/>
              </a:ext>
            </a:extLst>
          </p:cNvPr>
          <p:cNvSpPr>
            <a:spLocks noGrp="1"/>
          </p:cNvSpPr>
          <p:nvPr>
            <p:ph type="body" sz="quarter" idx="13"/>
          </p:nvPr>
        </p:nvSpPr>
        <p:spPr/>
        <p:txBody>
          <a:bodyPr/>
          <a:lstStyle/>
          <a:p>
            <a:r>
              <a:rPr lang="en-MY" dirty="0"/>
              <a:t>Controllers are </a:t>
            </a:r>
            <a:r>
              <a:rPr lang="en-MY" b="1" dirty="0"/>
              <a:t>classes</a:t>
            </a:r>
            <a:r>
              <a:rPr lang="en-MY" dirty="0"/>
              <a:t> and are used to define and group a set of </a:t>
            </a:r>
            <a:r>
              <a:rPr lang="en-MY" b="1" dirty="0"/>
              <a:t>actions</a:t>
            </a:r>
            <a:r>
              <a:rPr lang="en-MY" dirty="0"/>
              <a:t>.</a:t>
            </a:r>
          </a:p>
          <a:p>
            <a:r>
              <a:rPr lang="en-MY" b="1" dirty="0"/>
              <a:t>Actions</a:t>
            </a:r>
            <a:r>
              <a:rPr lang="en-MY" dirty="0"/>
              <a:t> are methods on a controller which handle requests.</a:t>
            </a:r>
          </a:p>
          <a:p>
            <a:r>
              <a:rPr lang="en-MY" dirty="0"/>
              <a:t>Controllers logically group similar actions or functionality together.</a:t>
            </a:r>
          </a:p>
          <a:p>
            <a:r>
              <a:rPr lang="en-MY" dirty="0"/>
              <a:t>Allows common set of rules, such as routing, caching and authorization to be applied collective.</a:t>
            </a:r>
          </a:p>
          <a:p>
            <a:endParaRPr lang="en-US" dirty="0"/>
          </a:p>
        </p:txBody>
      </p:sp>
    </p:spTree>
    <p:extLst>
      <p:ext uri="{BB962C8B-B14F-4D97-AF65-F5344CB8AC3E}">
        <p14:creationId xmlns:p14="http://schemas.microsoft.com/office/powerpoint/2010/main" val="22387491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ELM Logs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80</a:t>
            </a:fld>
            <a:endParaRPr lang="en-US" dirty="0"/>
          </a:p>
        </p:txBody>
      </p:sp>
      <p:pic>
        <p:nvPicPr>
          <p:cNvPr id="5" name="Content Placeholder 4"/>
          <p:cNvPicPr>
            <a:picLocks noGrp="1" noChangeAspect="1"/>
          </p:cNvPicPr>
          <p:nvPr>
            <p:ph sz="quarter" idx="4294967295"/>
          </p:nvPr>
        </p:nvPicPr>
        <p:blipFill>
          <a:blip r:embed="rId3"/>
          <a:stretch>
            <a:fillRect/>
          </a:stretch>
        </p:blipFill>
        <p:spPr>
          <a:xfrm>
            <a:off x="1163781" y="1074161"/>
            <a:ext cx="9877425" cy="4924425"/>
          </a:xfrm>
          <a:prstGeom prst="rect">
            <a:avLst/>
          </a:prstGeom>
        </p:spPr>
      </p:pic>
    </p:spTree>
    <p:extLst>
      <p:ext uri="{BB962C8B-B14F-4D97-AF65-F5344CB8AC3E}">
        <p14:creationId xmlns:p14="http://schemas.microsoft.com/office/powerpoint/2010/main" val="1908563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ELM – Request Details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81</a:t>
            </a:fld>
            <a:endParaRPr lang="en-US" dirty="0"/>
          </a:p>
        </p:txBody>
      </p:sp>
      <p:pic>
        <p:nvPicPr>
          <p:cNvPr id="5" name="Content Placeholder 4"/>
          <p:cNvPicPr>
            <a:picLocks noGrp="1" noChangeAspect="1"/>
          </p:cNvPicPr>
          <p:nvPr>
            <p:ph sz="quarter" idx="4294967295"/>
          </p:nvPr>
        </p:nvPicPr>
        <p:blipFill>
          <a:blip r:embed="rId3"/>
          <a:stretch>
            <a:fillRect/>
          </a:stretch>
        </p:blipFill>
        <p:spPr>
          <a:xfrm>
            <a:off x="1685925" y="1281834"/>
            <a:ext cx="9134475" cy="4953000"/>
          </a:xfrm>
          <a:prstGeom prst="rect">
            <a:avLst/>
          </a:prstGeom>
        </p:spPr>
      </p:pic>
    </p:spTree>
    <p:extLst>
      <p:ext uri="{BB962C8B-B14F-4D97-AF65-F5344CB8AC3E}">
        <p14:creationId xmlns:p14="http://schemas.microsoft.com/office/powerpoint/2010/main" val="21790021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Text Placeholder 6"/>
          <p:cNvSpPr>
            <a:spLocks noGrp="1"/>
          </p:cNvSpPr>
          <p:nvPr>
            <p:ph type="body" sz="quarter" idx="13"/>
          </p:nvPr>
        </p:nvSpPr>
        <p:spPr/>
        <p:txBody>
          <a:bodyPr/>
          <a:lstStyle/>
          <a:p>
            <a:r>
              <a:rPr lang="en-US" altLang="en-US" dirty="0"/>
              <a:t>Demo: Error Logging Middleware (ELM) </a:t>
            </a:r>
          </a:p>
        </p:txBody>
      </p:sp>
    </p:spTree>
    <p:extLst>
      <p:ext uri="{BB962C8B-B14F-4D97-AF65-F5344CB8AC3E}">
        <p14:creationId xmlns:p14="http://schemas.microsoft.com/office/powerpoint/2010/main" val="17918631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dirty="0"/>
              <a:t>Module 3: Controllers</a:t>
            </a:r>
            <a:endParaRPr lang="en-US" altLang="en-US" dirty="0"/>
          </a:p>
        </p:txBody>
      </p:sp>
      <p:sp>
        <p:nvSpPr>
          <p:cNvPr id="33795" name="Text Placeholder 6"/>
          <p:cNvSpPr>
            <a:spLocks noGrp="1"/>
          </p:cNvSpPr>
          <p:nvPr>
            <p:ph type="body" sz="quarter" idx="12"/>
          </p:nvPr>
        </p:nvSpPr>
        <p:spPr/>
        <p:txBody>
          <a:bodyPr/>
          <a:lstStyle/>
          <a:p>
            <a:r>
              <a:rPr lang="en-US" altLang="en-US" dirty="0"/>
              <a:t>Section 5: Summary</a:t>
            </a:r>
          </a:p>
        </p:txBody>
      </p:sp>
      <p:sp>
        <p:nvSpPr>
          <p:cNvPr id="9" name="Text Placeholder 8"/>
          <p:cNvSpPr>
            <a:spLocks noGrp="1"/>
          </p:cNvSpPr>
          <p:nvPr>
            <p:ph type="body" sz="quarter" idx="14"/>
          </p:nvPr>
        </p:nvSpPr>
        <p:spPr/>
        <p:txBody>
          <a:bodyPr/>
          <a:lstStyle/>
          <a:p>
            <a:r>
              <a:rPr lang="en-US" altLang="en-US" dirty="0"/>
              <a:t>Lesson: Best Practices &amp; Summary</a:t>
            </a:r>
          </a:p>
        </p:txBody>
      </p:sp>
    </p:spTree>
    <p:extLst>
      <p:ext uri="{BB962C8B-B14F-4D97-AF65-F5344CB8AC3E}">
        <p14:creationId xmlns:p14="http://schemas.microsoft.com/office/powerpoint/2010/main" val="14093343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 Best Practices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84</a:t>
            </a:fld>
            <a:endParaRPr lang="en-US" dirty="0"/>
          </a:p>
        </p:txBody>
      </p:sp>
      <p:sp>
        <p:nvSpPr>
          <p:cNvPr id="3" name="Content Placeholder 2"/>
          <p:cNvSpPr>
            <a:spLocks noGrp="1"/>
          </p:cNvSpPr>
          <p:nvPr>
            <p:ph type="body" sz="quarter" idx="13"/>
          </p:nvPr>
        </p:nvSpPr>
        <p:spPr/>
        <p:txBody>
          <a:bodyPr/>
          <a:lstStyle/>
          <a:p>
            <a:r>
              <a:rPr lang="en-US" dirty="0"/>
              <a:t>Keep controllers lightweight </a:t>
            </a:r>
          </a:p>
          <a:p>
            <a:pPr lvl="1"/>
            <a:r>
              <a:rPr lang="en-US" dirty="0"/>
              <a:t>Use filters </a:t>
            </a:r>
          </a:p>
          <a:p>
            <a:endParaRPr lang="en-US" dirty="0"/>
          </a:p>
          <a:p>
            <a:r>
              <a:rPr lang="en-US" dirty="0"/>
              <a:t>High Cohesion </a:t>
            </a:r>
          </a:p>
          <a:p>
            <a:pPr lvl="1"/>
            <a:r>
              <a:rPr lang="en-US" dirty="0"/>
              <a:t>Make sure all actions are closely related </a:t>
            </a:r>
          </a:p>
          <a:p>
            <a:endParaRPr lang="en-US" dirty="0"/>
          </a:p>
          <a:p>
            <a:r>
              <a:rPr lang="en-US" dirty="0"/>
              <a:t>Low Coupling </a:t>
            </a:r>
          </a:p>
          <a:p>
            <a:pPr lvl="1"/>
            <a:r>
              <a:rPr lang="en-US" dirty="0"/>
              <a:t>Controllers should know as little about the rest of the system as possible </a:t>
            </a:r>
          </a:p>
          <a:p>
            <a:pPr lvl="1"/>
            <a:r>
              <a:rPr lang="en-US" dirty="0"/>
              <a:t>Simplifies testing and changes </a:t>
            </a:r>
          </a:p>
        </p:txBody>
      </p:sp>
    </p:spTree>
    <p:extLst>
      <p:ext uri="{BB962C8B-B14F-4D97-AF65-F5344CB8AC3E}">
        <p14:creationId xmlns:p14="http://schemas.microsoft.com/office/powerpoint/2010/main" val="16988721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dirty="0"/>
              <a:t>Module Summary</a:t>
            </a:r>
          </a:p>
        </p:txBody>
      </p:sp>
      <p:sp>
        <p:nvSpPr>
          <p:cNvPr id="41988" name="Slide Number Placeholder 3"/>
          <p:cNvSpPr>
            <a:spLocks noGrp="1"/>
          </p:cNvSpPr>
          <p:nvPr>
            <p:ph type="sldNum" sz="quarter" idx="12"/>
          </p:nvPr>
        </p:nvSpPr>
        <p:spPr/>
        <p:txBody>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fld id="{498BC885-74B9-4C4D-BE39-DE8A643CAA54}" type="slidenum">
              <a:rPr lang="en-US" altLang="en-US" smtClean="0"/>
              <a:pPr/>
              <a:t>85</a:t>
            </a:fld>
            <a:endParaRPr lang="en-US" altLang="en-US" dirty="0"/>
          </a:p>
        </p:txBody>
      </p:sp>
      <p:sp>
        <p:nvSpPr>
          <p:cNvPr id="7" name="Text Placeholder 6"/>
          <p:cNvSpPr>
            <a:spLocks noGrp="1"/>
          </p:cNvSpPr>
          <p:nvPr>
            <p:ph type="body" sz="quarter" idx="13"/>
          </p:nvPr>
        </p:nvSpPr>
        <p:spPr>
          <a:xfrm>
            <a:off x="402336" y="1143000"/>
            <a:ext cx="4956742" cy="4956048"/>
          </a:xfrm>
        </p:spPr>
        <p:txBody>
          <a:bodyPr/>
          <a:lstStyle/>
          <a:p>
            <a:r>
              <a:rPr lang="en-US" dirty="0"/>
              <a:t>Controller and its role in MVC pattern </a:t>
            </a:r>
          </a:p>
          <a:p>
            <a:r>
              <a:rPr lang="en-US" dirty="0"/>
              <a:t>Controller development </a:t>
            </a:r>
          </a:p>
          <a:p>
            <a:r>
              <a:rPr lang="en-US" dirty="0"/>
              <a:t>Action methods </a:t>
            </a:r>
          </a:p>
          <a:p>
            <a:r>
              <a:rPr lang="en-US" dirty="0"/>
              <a:t>Action filters </a:t>
            </a:r>
          </a:p>
          <a:p>
            <a:r>
              <a:rPr lang="en-US" dirty="0"/>
              <a:t>Dependency Injection </a:t>
            </a:r>
          </a:p>
          <a:p>
            <a:r>
              <a:rPr lang="en-US" dirty="0"/>
              <a:t>Controller best practices </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6692" y="0"/>
            <a:ext cx="4575308" cy="6858000"/>
          </a:xfrm>
          <a:prstGeom prst="rect">
            <a:avLst/>
          </a:prstGeom>
        </p:spPr>
      </p:pic>
    </p:spTree>
    <p:extLst>
      <p:ext uri="{BB962C8B-B14F-4D97-AF65-F5344CB8AC3E}">
        <p14:creationId xmlns:p14="http://schemas.microsoft.com/office/powerpoint/2010/main" val="37211819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6082" name="Text Placeholder 6"/>
          <p:cNvSpPr>
            <a:spLocks noGrp="1"/>
          </p:cNvSpPr>
          <p:nvPr>
            <p:ph type="body" sz="quarter" idx="13"/>
          </p:nvPr>
        </p:nvSpPr>
        <p:spPr/>
        <p:txBody>
          <a:bodyPr/>
          <a:lstStyle/>
          <a:p>
            <a:r>
              <a:rPr lang="en-US" altLang="en-US" dirty="0"/>
              <a:t>Lab: Controllers</a:t>
            </a:r>
          </a:p>
        </p:txBody>
      </p:sp>
      <p:sp>
        <p:nvSpPr>
          <p:cNvPr id="2" name="Slide Number Placeholder 1"/>
          <p:cNvSpPr>
            <a:spLocks noGrp="1"/>
          </p:cNvSpPr>
          <p:nvPr>
            <p:ph type="sldNum" sz="quarter" idx="4294967295"/>
          </p:nvPr>
        </p:nvSpPr>
        <p:spPr>
          <a:xfrm>
            <a:off x="9347200" y="6492875"/>
            <a:ext cx="2844800" cy="365125"/>
          </a:xfrm>
        </p:spPr>
        <p:txBody>
          <a:bodyPr/>
          <a:lstStyle/>
          <a:p>
            <a:pPr>
              <a:defRPr/>
            </a:pPr>
            <a:fld id="{A0AE9EC9-F182-4A35-8041-CBBE9CFA6E78}" type="slidenum">
              <a:rPr lang="en-US" smtClean="0"/>
              <a:pPr>
                <a:defRPr/>
              </a:pPr>
              <a:t>86</a:t>
            </a:fld>
            <a:endParaRPr lang="en-US" dirty="0"/>
          </a:p>
        </p:txBody>
      </p:sp>
    </p:spTree>
    <p:extLst>
      <p:ext uri="{BB962C8B-B14F-4D97-AF65-F5344CB8AC3E}">
        <p14:creationId xmlns:p14="http://schemas.microsoft.com/office/powerpoint/2010/main" val="14858103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7688" y="2895600"/>
            <a:ext cx="3567112"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4808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of Controller Example</a:t>
            </a:r>
          </a:p>
        </p:txBody>
      </p:sp>
      <p:sp>
        <p:nvSpPr>
          <p:cNvPr id="5" name="Slide Number Placeholder 4"/>
          <p:cNvSpPr>
            <a:spLocks noGrp="1"/>
          </p:cNvSpPr>
          <p:nvPr>
            <p:ph type="sldNum" sz="quarter" idx="12"/>
          </p:nvPr>
        </p:nvSpPr>
        <p:spPr/>
        <p:txBody>
          <a:bodyPr/>
          <a:lstStyle/>
          <a:p>
            <a:fld id="{026CCAEB-CB17-44EB-A892-4553F1D666B6}" type="slidenum">
              <a:rPr lang="en-US" smtClean="0"/>
              <a:pPr/>
              <a:t>9</a:t>
            </a:fld>
            <a:endParaRPr lang="en-US" dirty="0"/>
          </a:p>
        </p:txBody>
      </p:sp>
      <p:sp>
        <p:nvSpPr>
          <p:cNvPr id="3" name="Content Placeholder 2"/>
          <p:cNvSpPr>
            <a:spLocks noGrp="1"/>
          </p:cNvSpPr>
          <p:nvPr>
            <p:ph type="body" sz="quarter" idx="13"/>
          </p:nvPr>
        </p:nvSpPr>
        <p:spPr/>
        <p:txBody>
          <a:bodyPr/>
          <a:lstStyle/>
          <a:p>
            <a:r>
              <a:rPr lang="en-US" dirty="0"/>
              <a:t>Example</a:t>
            </a:r>
          </a:p>
          <a:p>
            <a:pPr marL="800077" lvl="1" indent="-342900">
              <a:buFont typeface="+mj-lt"/>
              <a:buAutoNum type="arabicPeriod"/>
            </a:pPr>
            <a:r>
              <a:rPr lang="en-US" dirty="0"/>
              <a:t>User sends a URL request with query string values </a:t>
            </a:r>
          </a:p>
          <a:p>
            <a:pPr marL="800077" lvl="1" indent="-342900">
              <a:buFont typeface="+mj-lt"/>
              <a:buAutoNum type="arabicPeriod"/>
            </a:pPr>
            <a:r>
              <a:rPr lang="en-US" i="1" dirty="0"/>
              <a:t>Controller</a:t>
            </a:r>
            <a:r>
              <a:rPr lang="en-US" dirty="0"/>
              <a:t> is triggered against the request </a:t>
            </a:r>
          </a:p>
          <a:p>
            <a:pPr marL="800077" lvl="1" indent="-342900">
              <a:buFont typeface="+mj-lt"/>
              <a:buAutoNum type="arabicPeriod"/>
            </a:pPr>
            <a:r>
              <a:rPr lang="en-US" i="1" dirty="0"/>
              <a:t>Controller</a:t>
            </a:r>
            <a:r>
              <a:rPr lang="en-US" dirty="0"/>
              <a:t> handles query-string values </a:t>
            </a:r>
          </a:p>
          <a:p>
            <a:pPr marL="800077" lvl="1" indent="-342900">
              <a:buFont typeface="+mj-lt"/>
              <a:buAutoNum type="arabicPeriod"/>
            </a:pPr>
            <a:r>
              <a:rPr lang="en-US" i="1" dirty="0"/>
              <a:t>Controller</a:t>
            </a:r>
            <a:r>
              <a:rPr lang="en-US" dirty="0"/>
              <a:t> passes the values to the model </a:t>
            </a:r>
          </a:p>
          <a:p>
            <a:pPr marL="800077" lvl="1" indent="-342900">
              <a:buFont typeface="+mj-lt"/>
              <a:buAutoNum type="arabicPeriod"/>
            </a:pPr>
            <a:r>
              <a:rPr lang="en-US" dirty="0"/>
              <a:t>Model uses the value to query the database and returns the results </a:t>
            </a:r>
          </a:p>
          <a:p>
            <a:pPr marL="800077" lvl="1" indent="-342900">
              <a:buFont typeface="+mj-lt"/>
              <a:buAutoNum type="arabicPeriod"/>
            </a:pPr>
            <a:r>
              <a:rPr lang="en-US" i="1" dirty="0"/>
              <a:t>Controller</a:t>
            </a:r>
            <a:r>
              <a:rPr lang="en-US" dirty="0"/>
              <a:t> selects a View to render the UI </a:t>
            </a:r>
          </a:p>
          <a:p>
            <a:pPr marL="800077" lvl="1" indent="-342900">
              <a:buFont typeface="+mj-lt"/>
              <a:buAutoNum type="arabicPeriod"/>
            </a:pPr>
            <a:r>
              <a:rPr lang="en-US" i="1" dirty="0"/>
              <a:t>Controller</a:t>
            </a:r>
            <a:r>
              <a:rPr lang="en-US" dirty="0"/>
              <a:t> returns the View to the requesting browser </a:t>
            </a:r>
          </a:p>
        </p:txBody>
      </p:sp>
      <p:pic>
        <p:nvPicPr>
          <p:cNvPr id="6" name="Picture 2" descr="MVC Pattern">
            <a:extLst>
              <a:ext uri="{FF2B5EF4-FFF2-40B4-BE49-F238E27FC236}">
                <a16:creationId xmlns:a16="http://schemas.microsoft.com/office/drawing/2014/main" id="{EFBA2929-A7D4-43D4-B6CA-03E2863341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5213"/>
          <a:stretch/>
        </p:blipFill>
        <p:spPr bwMode="auto">
          <a:xfrm>
            <a:off x="8258629" y="644652"/>
            <a:ext cx="3531035" cy="3213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36369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_rels/theme3.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In Use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PT Template - Technology-Lesson_Title_v2">
  <a:themeElements>
    <a:clrScheme name="Custom 10">
      <a:dk1>
        <a:sysClr val="windowText" lastClr="000000"/>
      </a:dk1>
      <a:lt1>
        <a:sysClr val="window" lastClr="FFFFFF"/>
      </a:lt1>
      <a:dk2>
        <a:srgbClr val="385593"/>
      </a:dk2>
      <a:lt2>
        <a:srgbClr val="277EB5"/>
      </a:lt2>
      <a:accent1>
        <a:srgbClr val="E19004"/>
      </a:accent1>
      <a:accent2>
        <a:srgbClr val="9BBB59"/>
      </a:accent2>
      <a:accent3>
        <a:srgbClr val="FFE269"/>
      </a:accent3>
      <a:accent4>
        <a:srgbClr val="4F81BD"/>
      </a:accent4>
      <a:accent5>
        <a:srgbClr val="4BACC6"/>
      </a:accent5>
      <a:accent6>
        <a:srgbClr val="DAB77D"/>
      </a:accent6>
      <a:hlink>
        <a:srgbClr val="C0504D"/>
      </a:hlink>
      <a:folHlink>
        <a:srgbClr val="4F81BD"/>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lumMod val="40000"/>
            <a:lumOff val="60000"/>
          </a:schemeClr>
        </a:solidFill>
        <a:ln>
          <a:solidFill>
            <a:schemeClr val="accent4"/>
          </a:solidFill>
        </a:ln>
      </a:spPr>
      <a:bodyPr rtlCol="0" anchor="ctr"/>
      <a:lstStyle>
        <a:defPPr marL="228600" indent="-228600" algn="ctr">
          <a:buBlip>
            <a:blip xmlns:r="http://schemas.openxmlformats.org/officeDocument/2006/relationships" r:embed="rId1"/>
          </a:buBlip>
          <a:defRPr dirty="0" err="1" smtClean="0">
            <a:solidFill>
              <a:sysClr val="windowText" lastClr="000000"/>
            </a:solidFill>
          </a:defRPr>
        </a:defPPr>
      </a:lstStyle>
      <a:style>
        <a:lnRef idx="2">
          <a:schemeClr val="accent4">
            <a:shade val="50000"/>
          </a:schemeClr>
        </a:lnRef>
        <a:fillRef idx="1">
          <a:schemeClr val="accent4"/>
        </a:fillRef>
        <a:effectRef idx="0">
          <a:schemeClr val="accent4"/>
        </a:effectRef>
        <a:fontRef idx="minor">
          <a:schemeClr val="lt1"/>
        </a:fontRef>
      </a:style>
    </a:spDef>
    <a:txDef>
      <a:spPr>
        <a:noFill/>
      </a:spPr>
      <a:bodyPr wrap="square" rtlCol="0">
        <a:spAutoFit/>
      </a:bodyPr>
      <a:lstStyle>
        <a:defPPr marL="228600" indent="-228600">
          <a:buSzPct val="110000"/>
          <a:buBlip>
            <a:blip xmlns:r="http://schemas.openxmlformats.org/officeDocument/2006/relationships" r:embed="rId1"/>
          </a:buBlip>
          <a:defRPr dirty="0" err="1" smtClean="0"/>
        </a:defPPr>
      </a:lstStyle>
    </a:txDef>
  </a:objectDefaults>
  <a:extraClrSchemeLst/>
  <a:extLst>
    <a:ext uri="{05A4C25C-085E-4340-85A3-A5531E510DB2}">
      <thm15:themeFamily xmlns:thm15="http://schemas.microsoft.com/office/thememl/2012/main" name="PPT Template - Technology-Lesson_Title.potx" id="{661C116E-2205-4F27-941C-25974038A21B}" vid="{BDD928E7-E55E-4574-B347-D70C51C785B6}"/>
    </a:ext>
  </a:extLst>
</a:theme>
</file>

<file path=ppt/theme/theme3.xml><?xml version="1.0" encoding="utf-8"?>
<a:theme xmlns:a="http://schemas.openxmlformats.org/drawingml/2006/main" name="PPT Template - Technology-Lesson_Title_v2 (2)">
  <a:themeElements>
    <a:clrScheme name="Custom 10">
      <a:dk1>
        <a:sysClr val="windowText" lastClr="000000"/>
      </a:dk1>
      <a:lt1>
        <a:sysClr val="window" lastClr="FFFFFF"/>
      </a:lt1>
      <a:dk2>
        <a:srgbClr val="385593"/>
      </a:dk2>
      <a:lt2>
        <a:srgbClr val="277EB5"/>
      </a:lt2>
      <a:accent1>
        <a:srgbClr val="E19004"/>
      </a:accent1>
      <a:accent2>
        <a:srgbClr val="9BBB59"/>
      </a:accent2>
      <a:accent3>
        <a:srgbClr val="FFE269"/>
      </a:accent3>
      <a:accent4>
        <a:srgbClr val="4F81BD"/>
      </a:accent4>
      <a:accent5>
        <a:srgbClr val="4BACC6"/>
      </a:accent5>
      <a:accent6>
        <a:srgbClr val="DAB77D"/>
      </a:accent6>
      <a:hlink>
        <a:srgbClr val="C0504D"/>
      </a:hlink>
      <a:folHlink>
        <a:srgbClr val="4F81BD"/>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lumMod val="40000"/>
            <a:lumOff val="60000"/>
          </a:schemeClr>
        </a:solidFill>
        <a:ln>
          <a:solidFill>
            <a:schemeClr val="accent4"/>
          </a:solidFill>
        </a:ln>
      </a:spPr>
      <a:bodyPr rtlCol="0" anchor="ctr"/>
      <a:lstStyle>
        <a:defPPr marL="228600" indent="-228600" algn="ctr">
          <a:buBlip>
            <a:blip xmlns:r="http://schemas.openxmlformats.org/officeDocument/2006/relationships" r:embed="rId1"/>
          </a:buBlip>
          <a:defRPr dirty="0" err="1" smtClean="0">
            <a:solidFill>
              <a:sysClr val="windowText" lastClr="000000"/>
            </a:solidFill>
          </a:defRPr>
        </a:defPPr>
      </a:lstStyle>
      <a:style>
        <a:lnRef idx="2">
          <a:schemeClr val="accent4">
            <a:shade val="50000"/>
          </a:schemeClr>
        </a:lnRef>
        <a:fillRef idx="1">
          <a:schemeClr val="accent4"/>
        </a:fillRef>
        <a:effectRef idx="0">
          <a:schemeClr val="accent4"/>
        </a:effectRef>
        <a:fontRef idx="minor">
          <a:schemeClr val="lt1"/>
        </a:fontRef>
      </a:style>
    </a:spDef>
    <a:txDef>
      <a:spPr>
        <a:noFill/>
      </a:spPr>
      <a:bodyPr wrap="square" rtlCol="0">
        <a:spAutoFit/>
      </a:bodyPr>
      <a:lstStyle>
        <a:defPPr marL="228600" indent="-228600">
          <a:buSzPct val="110000"/>
          <a:buBlip>
            <a:blip xmlns:r="http://schemas.openxmlformats.org/officeDocument/2006/relationships" r:embed="rId1"/>
          </a:buBlip>
          <a:defRPr dirty="0" err="1" smtClean="0"/>
        </a:defPPr>
      </a:lstStyle>
    </a:tx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66375C8FA780A4A9433C215E9C41C5A" ma:contentTypeVersion="7" ma:contentTypeDescription="Create a new document." ma:contentTypeScope="" ma:versionID="f9cd2a465e15a3cf2ebd573f1729d078">
  <xsd:schema xmlns:xsd="http://www.w3.org/2001/XMLSchema" xmlns:xs="http://www.w3.org/2001/XMLSchema" xmlns:p="http://schemas.microsoft.com/office/2006/metadata/properties" xmlns:ns2="230e9df3-be65-4c73-a93b-d1236ebd677e" xmlns:ns3="0ceb57e8-30bb-4ddc-b1ff-c2c8350d6c89" targetNamespace="http://schemas.microsoft.com/office/2006/metadata/properties" ma:root="true" ma:fieldsID="16b04afcfef45332ac70667ecd218e24" ns2:_="" ns3:_="">
    <xsd:import namespace="230e9df3-be65-4c73-a93b-d1236ebd677e"/>
    <xsd:import namespace="0ceb57e8-30bb-4ddc-b1ff-c2c8350d6c89"/>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ceb57e8-30bb-4ddc-b1ff-c2c8350d6c8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2fb2e2bc-3df6-4d97-b593-2fff71c92959" Revision="1" Stencil="System.MyShapes" StencilVersion="1.0"/>
</Control>
</file>

<file path=customXml/item5.xml><?xml version="1.0" encoding="utf-8"?>
<p:properties xmlns:p="http://schemas.microsoft.com/office/2006/metadata/properties" xmlns:xsi="http://www.w3.org/2001/XMLSchema-instance" xmlns:pc="http://schemas.microsoft.com/office/infopath/2007/PartnerControls">
  <documentManagement>
    <_dlc_DocId xmlns="230e9df3-be65-4c73-a93b-d1236ebd677e">CPS089-1839222384-133</_dlc_DocId>
    <_dlc_DocIdUrl xmlns="230e9df3-be65-4c73-a93b-d1236ebd677e">
      <Url>https://microsoft.sharepoint.com/teams/CampusProjectSites089/hahzsakosd/ipdev/_layouts/15/DocIdRedir.aspx?ID=CPS089-1839222384-133</Url>
      <Description>CPS089-1839222384-133</Description>
    </_dlc_DocIdUrl>
  </documentManagement>
</p:properties>
</file>

<file path=customXml/itemProps1.xml><?xml version="1.0" encoding="utf-8"?>
<ds:datastoreItem xmlns:ds="http://schemas.openxmlformats.org/officeDocument/2006/customXml" ds:itemID="{48F6B711-A12C-433F-BA5C-2D5700F76500}">
  <ds:schemaRefs>
    <ds:schemaRef ds:uri="http://schemas.microsoft.com/sharepoint/events"/>
  </ds:schemaRefs>
</ds:datastoreItem>
</file>

<file path=customXml/itemProps2.xml><?xml version="1.0" encoding="utf-8"?>
<ds:datastoreItem xmlns:ds="http://schemas.openxmlformats.org/officeDocument/2006/customXml" ds:itemID="{618AA584-3F17-4882-A258-B3C1B503BB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0ceb57e8-30bb-4ddc-b1ff-c2c8350d6c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9498B3-1121-4186-A8CD-37440928FF6F}">
  <ds:schemaRefs>
    <ds:schemaRef ds:uri="http://schemas.microsoft.com/sharepoint/v3/contenttype/forms"/>
  </ds:schemaRefs>
</ds:datastoreItem>
</file>

<file path=customXml/itemProps4.xml><?xml version="1.0" encoding="utf-8"?>
<ds:datastoreItem xmlns:ds="http://schemas.openxmlformats.org/officeDocument/2006/customXml" ds:itemID="{9A5162C2-37A6-4468-90D0-AC2217A1DA5C}">
  <ds:schemaRefs>
    <ds:schemaRef ds:uri="http://schemas.microsoft.com/VisualStudio/2011/storyboarding/control"/>
  </ds:schemaRefs>
</ds:datastoreItem>
</file>

<file path=customXml/itemProps5.xml><?xml version="1.0" encoding="utf-8"?>
<ds:datastoreItem xmlns:ds="http://schemas.openxmlformats.org/officeDocument/2006/customXml" ds:itemID="{A9677D29-5D46-4DD2-9DAD-9C851A2A976A}">
  <ds:schemaRefs>
    <ds:schemaRef ds:uri="http://schemas.microsoft.com/office/2006/metadata/properties"/>
    <ds:schemaRef ds:uri="http://schemas.microsoft.com/office/infopath/2007/PartnerControls"/>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otalTime>14195</TotalTime>
  <Words>22611</Words>
  <Application>Microsoft Office PowerPoint</Application>
  <PresentationFormat>Widescreen</PresentationFormat>
  <Paragraphs>1700</Paragraphs>
  <Slides>87</Slides>
  <Notes>87</Notes>
  <HiddenSlides>28</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87</vt:i4>
      </vt:variant>
    </vt:vector>
  </HeadingPairs>
  <TitlesOfParts>
    <vt:vector size="102" baseType="lpstr">
      <vt:lpstr>Arial</vt:lpstr>
      <vt:lpstr>Calibri</vt:lpstr>
      <vt:lpstr>Calibri Light</vt:lpstr>
      <vt:lpstr>Consolas</vt:lpstr>
      <vt:lpstr>Courier New</vt:lpstr>
      <vt:lpstr>Lucida Grande</vt:lpstr>
      <vt:lpstr>Segoe</vt:lpstr>
      <vt:lpstr>Segoe Pro Light</vt:lpstr>
      <vt:lpstr>Segoe UI</vt:lpstr>
      <vt:lpstr>Segoe UI Light</vt:lpstr>
      <vt:lpstr>Wingdings</vt:lpstr>
      <vt:lpstr>In Use_Office Theme</vt:lpstr>
      <vt:lpstr>PPT Template - Technology-Lesson_Title_v2</vt:lpstr>
      <vt:lpstr>PPT Template - Technology-Lesson_Title_v2 (2)</vt:lpstr>
      <vt:lpstr>1_Office Theme</vt:lpstr>
      <vt:lpstr>PowerPoint Presentation</vt:lpstr>
      <vt:lpstr>PowerPoint Presentation</vt:lpstr>
      <vt:lpstr>How to View This Presentation </vt:lpstr>
      <vt:lpstr>Module 3: Controllers</vt:lpstr>
      <vt:lpstr>Module 3: Controllers</vt:lpstr>
      <vt:lpstr>C is for Controllers</vt:lpstr>
      <vt:lpstr>Role of Controllers</vt:lpstr>
      <vt:lpstr>Role of Controllers (cont)</vt:lpstr>
      <vt:lpstr>Role of Controller Example</vt:lpstr>
      <vt:lpstr>Module 3: Controllers</vt:lpstr>
      <vt:lpstr>MVC request “Under the hood”</vt:lpstr>
      <vt:lpstr>Actual MVC request captured in Visual Studio</vt:lpstr>
      <vt:lpstr>Actual MVC request captured in Visual Studio</vt:lpstr>
      <vt:lpstr>Actual MVC request captured in Visual Studio</vt:lpstr>
      <vt:lpstr>Actual MVC request captured in Visual Studio</vt:lpstr>
      <vt:lpstr>ASP.NET Core MVC Project File Organization </vt:lpstr>
      <vt:lpstr>Controller Development</vt:lpstr>
      <vt:lpstr>Executing Actions</vt:lpstr>
      <vt:lpstr>Action Methods</vt:lpstr>
      <vt:lpstr>Action Method Parameters</vt:lpstr>
      <vt:lpstr>Default Routing</vt:lpstr>
      <vt:lpstr>PowerPoint Presentation</vt:lpstr>
      <vt:lpstr>Module 3: Controllers</vt:lpstr>
      <vt:lpstr>Action Methods Return Types</vt:lpstr>
      <vt:lpstr>Common IActionResult Classes - Content</vt:lpstr>
      <vt:lpstr>ViewResult Example</vt:lpstr>
      <vt:lpstr>JsonResult Example</vt:lpstr>
      <vt:lpstr>ContentResult Example</vt:lpstr>
      <vt:lpstr>Common IActionResult Classes – Redirection Results</vt:lpstr>
      <vt:lpstr>Common IActionResult Classes – HTTP Status Code</vt:lpstr>
      <vt:lpstr>PowerPoint Presentation</vt:lpstr>
      <vt:lpstr>Module 3: Controllers</vt:lpstr>
      <vt:lpstr>Action Method Parameters</vt:lpstr>
      <vt:lpstr>What is Model Binding?</vt:lpstr>
      <vt:lpstr>What is Model Binding?</vt:lpstr>
      <vt:lpstr>Simple Model Binding Example</vt:lpstr>
      <vt:lpstr>No Source for Property</vt:lpstr>
      <vt:lpstr>Model Binding Sources</vt:lpstr>
      <vt:lpstr>Model Binding – Simple Types</vt:lpstr>
      <vt:lpstr>Model Binding – Complex Types</vt:lpstr>
      <vt:lpstr>Model Binding - Complex Types</vt:lpstr>
      <vt:lpstr>Model Binding – Complex Types Customizations</vt:lpstr>
      <vt:lpstr>Model Binding – Model State</vt:lpstr>
      <vt:lpstr>PowerPoint Presentation</vt:lpstr>
      <vt:lpstr>Module 3: Controllers</vt:lpstr>
      <vt:lpstr>Action Filters</vt:lpstr>
      <vt:lpstr>Filter Attributes </vt:lpstr>
      <vt:lpstr>Action Filter Example</vt:lpstr>
      <vt:lpstr>Actions with Filters</vt:lpstr>
      <vt:lpstr>Custom Filters</vt:lpstr>
      <vt:lpstr>Selector Attributes</vt:lpstr>
      <vt:lpstr>PowerPoint Presentation</vt:lpstr>
      <vt:lpstr>Module 3: Controllers</vt:lpstr>
      <vt:lpstr>Dependency Injection</vt:lpstr>
      <vt:lpstr>Dependency Injection – Issues with example </vt:lpstr>
      <vt:lpstr>Dependency Injection</vt:lpstr>
      <vt:lpstr>Dependency Injection – Registering Dependencies</vt:lpstr>
      <vt:lpstr>Without Dependency Injection (DI)</vt:lpstr>
      <vt:lpstr>What’s the Problem? (Part 1)</vt:lpstr>
      <vt:lpstr>What’s the Problem? (Part 2)</vt:lpstr>
      <vt:lpstr>Inversion of Control</vt:lpstr>
      <vt:lpstr>Framework – Provided DI in ASP.NET Core </vt:lpstr>
      <vt:lpstr>Service Lifetimes and Registration Options</vt:lpstr>
      <vt:lpstr>Other Dependency Injection</vt:lpstr>
      <vt:lpstr>PowerPoint Presentation</vt:lpstr>
      <vt:lpstr>Module 3: Controllers </vt:lpstr>
      <vt:lpstr>Areas</vt:lpstr>
      <vt:lpstr>Area Registration and Linking</vt:lpstr>
      <vt:lpstr>PowerPoint Presentation</vt:lpstr>
      <vt:lpstr>Module 3: Controllers</vt:lpstr>
      <vt:lpstr>Asynchronous Controller Action Methods</vt:lpstr>
      <vt:lpstr>Sync vs. Async Action Methods </vt:lpstr>
      <vt:lpstr>Module 3: Controllers</vt:lpstr>
      <vt:lpstr>Caching</vt:lpstr>
      <vt:lpstr>In-Memory Caching</vt:lpstr>
      <vt:lpstr>Response Caching</vt:lpstr>
      <vt:lpstr>PowerPoint Presentation</vt:lpstr>
      <vt:lpstr>Module 3: Controllers</vt:lpstr>
      <vt:lpstr>Error Logging Middleware (ELM)</vt:lpstr>
      <vt:lpstr>ELM Logs</vt:lpstr>
      <vt:lpstr>ELM – Request Details</vt:lpstr>
      <vt:lpstr>PowerPoint Presentation</vt:lpstr>
      <vt:lpstr>Module 3: Controllers</vt:lpstr>
      <vt:lpstr>Controller Best Practices</vt:lpstr>
      <vt:lpstr>Module 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Nuran Zenginel</dc:creator>
  <cp:lastModifiedBy>Tanya Do</cp:lastModifiedBy>
  <cp:revision>508</cp:revision>
  <dcterms:created xsi:type="dcterms:W3CDTF">2014-12-12T19:49:43Z</dcterms:created>
  <dcterms:modified xsi:type="dcterms:W3CDTF">2020-05-12T21:48:57Z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waziz@microsoft.com</vt:lpwstr>
  </property>
  <property fmtid="{D5CDD505-2E9C-101B-9397-08002B2CF9AE}" pid="6" name="MSIP_Label_f42aa342-8706-4288-bd11-ebb85995028c_SetDate">
    <vt:lpwstr>2017-10-31T09:42:53.1455696Z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0x010100066375C8FA780A4A9433C215E9C41C5A</vt:lpwstr>
  </property>
  <property fmtid="{D5CDD505-2E9C-101B-9397-08002B2CF9AE}" pid="12" name="_dlc_DocIdItemGuid">
    <vt:lpwstr>0518e08c-cbe2-4a3f-85c7-fcbcc97fdad0</vt:lpwstr>
  </property>
</Properties>
</file>